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Lst>
  <p:sldSz cx="51206400" cy="36577588"/>
  <p:notesSz cx="9144000" cy="6858000"/>
  <p:defaultTextStyle>
    <a:defPPr>
      <a:defRPr lang="en-US"/>
    </a:defPPr>
    <a:lvl1pPr marL="0" algn="l" defTabSz="5016216" rtl="0" eaLnBrk="1" latinLnBrk="0" hangingPunct="1">
      <a:defRPr sz="9900" kern="1200">
        <a:solidFill>
          <a:schemeClr val="tx1"/>
        </a:solidFill>
        <a:latin typeface="+mn-lt"/>
        <a:ea typeface="+mn-ea"/>
        <a:cs typeface="+mn-cs"/>
      </a:defRPr>
    </a:lvl1pPr>
    <a:lvl2pPr marL="2508108" algn="l" defTabSz="5016216" rtl="0" eaLnBrk="1" latinLnBrk="0" hangingPunct="1">
      <a:defRPr sz="9900" kern="1200">
        <a:solidFill>
          <a:schemeClr val="tx1"/>
        </a:solidFill>
        <a:latin typeface="+mn-lt"/>
        <a:ea typeface="+mn-ea"/>
        <a:cs typeface="+mn-cs"/>
      </a:defRPr>
    </a:lvl2pPr>
    <a:lvl3pPr marL="5016216" algn="l" defTabSz="5016216" rtl="0" eaLnBrk="1" latinLnBrk="0" hangingPunct="1">
      <a:defRPr sz="9900" kern="1200">
        <a:solidFill>
          <a:schemeClr val="tx1"/>
        </a:solidFill>
        <a:latin typeface="+mn-lt"/>
        <a:ea typeface="+mn-ea"/>
        <a:cs typeface="+mn-cs"/>
      </a:defRPr>
    </a:lvl3pPr>
    <a:lvl4pPr marL="7524323" algn="l" defTabSz="5016216" rtl="0" eaLnBrk="1" latinLnBrk="0" hangingPunct="1">
      <a:defRPr sz="9900" kern="1200">
        <a:solidFill>
          <a:schemeClr val="tx1"/>
        </a:solidFill>
        <a:latin typeface="+mn-lt"/>
        <a:ea typeface="+mn-ea"/>
        <a:cs typeface="+mn-cs"/>
      </a:defRPr>
    </a:lvl4pPr>
    <a:lvl5pPr marL="10032431" algn="l" defTabSz="5016216" rtl="0" eaLnBrk="1" latinLnBrk="0" hangingPunct="1">
      <a:defRPr sz="9900" kern="1200">
        <a:solidFill>
          <a:schemeClr val="tx1"/>
        </a:solidFill>
        <a:latin typeface="+mn-lt"/>
        <a:ea typeface="+mn-ea"/>
        <a:cs typeface="+mn-cs"/>
      </a:defRPr>
    </a:lvl5pPr>
    <a:lvl6pPr marL="12540539" algn="l" defTabSz="5016216" rtl="0" eaLnBrk="1" latinLnBrk="0" hangingPunct="1">
      <a:defRPr sz="9900" kern="1200">
        <a:solidFill>
          <a:schemeClr val="tx1"/>
        </a:solidFill>
        <a:latin typeface="+mn-lt"/>
        <a:ea typeface="+mn-ea"/>
        <a:cs typeface="+mn-cs"/>
      </a:defRPr>
    </a:lvl6pPr>
    <a:lvl7pPr marL="15048647" algn="l" defTabSz="5016216" rtl="0" eaLnBrk="1" latinLnBrk="0" hangingPunct="1">
      <a:defRPr sz="9900" kern="1200">
        <a:solidFill>
          <a:schemeClr val="tx1"/>
        </a:solidFill>
        <a:latin typeface="+mn-lt"/>
        <a:ea typeface="+mn-ea"/>
        <a:cs typeface="+mn-cs"/>
      </a:defRPr>
    </a:lvl7pPr>
    <a:lvl8pPr marL="17556754" algn="l" defTabSz="5016216" rtl="0" eaLnBrk="1" latinLnBrk="0" hangingPunct="1">
      <a:defRPr sz="9900" kern="1200">
        <a:solidFill>
          <a:schemeClr val="tx1"/>
        </a:solidFill>
        <a:latin typeface="+mn-lt"/>
        <a:ea typeface="+mn-ea"/>
        <a:cs typeface="+mn-cs"/>
      </a:defRPr>
    </a:lvl8pPr>
    <a:lvl9pPr marL="20064862" algn="l" defTabSz="5016216" rtl="0" eaLnBrk="1" latinLnBrk="0" hangingPunct="1">
      <a:defRPr sz="9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ncent Larivière" initials="V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578" autoAdjust="0"/>
  </p:normalViewPr>
  <p:slideViewPr>
    <p:cSldViewPr>
      <p:cViewPr>
        <p:scale>
          <a:sx n="66" d="100"/>
          <a:sy n="66" d="100"/>
        </p:scale>
        <p:origin x="10170" y="7506"/>
      </p:cViewPr>
      <p:guideLst>
        <p:guide orient="horz" pos="11521"/>
        <p:guide pos="161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sz="3200">
                <a:latin typeface="Arial Narrow" pitchFamily="34" charset="0"/>
              </a:defRPr>
            </a:pPr>
            <a:r>
              <a:rPr lang="en-US" sz="3200">
                <a:latin typeface="Arial Narrow" pitchFamily="34" charset="0"/>
              </a:rPr>
              <a:t>Montréal CREPUQ Libraries</a:t>
            </a:r>
          </a:p>
        </c:rich>
      </c:tx>
      <c:layout>
        <c:manualLayout>
          <c:xMode val="edge"/>
          <c:yMode val="edge"/>
          <c:x val="0.22170512281496682"/>
          <c:y val="1.3974240957353945E-2"/>
        </c:manualLayout>
      </c:layout>
      <c:overlay val="0"/>
    </c:title>
    <c:autoTitleDeleted val="0"/>
    <c:plotArea>
      <c:layout/>
      <c:pieChart>
        <c:varyColors val="1"/>
        <c:ser>
          <c:idx val="0"/>
          <c:order val="0"/>
          <c:explosion val="1"/>
          <c:dLbls>
            <c:dLbl>
              <c:idx val="0"/>
              <c:layout>
                <c:manualLayout>
                  <c:x val="-7.5789087808585648E-2"/>
                  <c:y val="0.17264428314020583"/>
                </c:manualLayout>
              </c:layout>
              <c:tx>
                <c:rich>
                  <a:bodyPr/>
                  <a:lstStyle/>
                  <a:p>
                    <a:r>
                      <a:rPr lang="en-US" sz="2400" dirty="0">
                        <a:latin typeface="Arial Narrow" pitchFamily="34" charset="0"/>
                      </a:rPr>
                      <a:t>ILL 
14%</a:t>
                    </a:r>
                    <a:endParaRPr lang="en-US" sz="2400" dirty="0"/>
                  </a:p>
                </c:rich>
              </c:tx>
              <c:showLegendKey val="0"/>
              <c:showVal val="0"/>
              <c:showCatName val="1"/>
              <c:showSerName val="0"/>
              <c:showPercent val="1"/>
              <c:showBubbleSize val="0"/>
            </c:dLbl>
            <c:dLbl>
              <c:idx val="1"/>
              <c:layout>
                <c:manualLayout>
                  <c:x val="0.1334311068611424"/>
                  <c:y val="-0.11196506616374816"/>
                </c:manualLayout>
              </c:layout>
              <c:tx>
                <c:rich>
                  <a:bodyPr/>
                  <a:lstStyle/>
                  <a:p>
                    <a:r>
                      <a:rPr lang="en-US" sz="2400" dirty="0">
                        <a:latin typeface="Arial Narrow" pitchFamily="34" charset="0"/>
                      </a:rPr>
                      <a:t>Recip. Borrowing 
86%</a:t>
                    </a:r>
                    <a:endParaRPr lang="en-US" sz="2400" dirty="0"/>
                  </a:p>
                </c:rich>
              </c:tx>
              <c:showLegendKey val="0"/>
              <c:showVal val="0"/>
              <c:showCatName val="1"/>
              <c:showSerName val="0"/>
              <c:showPercent val="1"/>
              <c:showBubbleSize val="0"/>
            </c:dLbl>
            <c:txPr>
              <a:bodyPr/>
              <a:lstStyle/>
              <a:p>
                <a:pPr>
                  <a:defRPr sz="2400">
                    <a:latin typeface="Arial Narrow" pitchFamily="34" charset="0"/>
                  </a:defRPr>
                </a:pPr>
                <a:endParaRPr lang="en-US"/>
              </a:p>
            </c:txPr>
            <c:showLegendKey val="0"/>
            <c:showVal val="0"/>
            <c:showCatName val="1"/>
            <c:showSerName val="0"/>
            <c:showPercent val="1"/>
            <c:showBubbleSize val="0"/>
            <c:showLeaderLines val="1"/>
          </c:dLbls>
          <c:cat>
            <c:strRef>
              <c:f>PercentRecipofTotal!$E$37:$E$38</c:f>
              <c:strCache>
                <c:ptCount val="2"/>
                <c:pt idx="0">
                  <c:v>ILL </c:v>
                </c:pt>
                <c:pt idx="1">
                  <c:v>Recip. Borrowing </c:v>
                </c:pt>
              </c:strCache>
            </c:strRef>
          </c:cat>
          <c:val>
            <c:numRef>
              <c:f>PercentRecipofTotal!$F$37:$F$38</c:f>
              <c:numCache>
                <c:formatCode>General</c:formatCode>
                <c:ptCount val="2"/>
                <c:pt idx="0">
                  <c:v>14</c:v>
                </c:pt>
                <c:pt idx="1">
                  <c:v>86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4"/>
    </mc:Choice>
    <mc:Fallback>
      <c:style val="14"/>
    </mc:Fallback>
  </mc:AlternateContent>
  <c:chart>
    <c:title>
      <c:tx>
        <c:rich>
          <a:bodyPr/>
          <a:lstStyle/>
          <a:p>
            <a:pPr>
              <a:defRPr sz="3200">
                <a:latin typeface="Arial Narrow" pitchFamily="34" charset="0"/>
              </a:defRPr>
            </a:pPr>
            <a:r>
              <a:rPr lang="en-US" sz="3200">
                <a:latin typeface="Arial Narrow" pitchFamily="34" charset="0"/>
              </a:rPr>
              <a:t>Non-Montréal CREPUQ Libraries</a:t>
            </a:r>
          </a:p>
        </c:rich>
      </c:tx>
      <c:layout/>
      <c:overlay val="0"/>
    </c:title>
    <c:autoTitleDeleted val="0"/>
    <c:plotArea>
      <c:layout/>
      <c:pieChart>
        <c:varyColors val="1"/>
        <c:ser>
          <c:idx val="0"/>
          <c:order val="0"/>
          <c:dLbls>
            <c:dLbl>
              <c:idx val="0"/>
              <c:layout/>
              <c:tx>
                <c:rich>
                  <a:bodyPr/>
                  <a:lstStyle/>
                  <a:p>
                    <a:r>
                      <a:rPr lang="en-US" sz="2400" dirty="0">
                        <a:latin typeface="Arial Narrow" pitchFamily="34" charset="0"/>
                      </a:rPr>
                      <a:t>ILL 
64%</a:t>
                    </a:r>
                    <a:endParaRPr lang="en-US" sz="2400" dirty="0"/>
                  </a:p>
                </c:rich>
              </c:tx>
              <c:showLegendKey val="0"/>
              <c:showVal val="0"/>
              <c:showCatName val="1"/>
              <c:showSerName val="0"/>
              <c:showPercent val="1"/>
              <c:showBubbleSize val="0"/>
            </c:dLbl>
            <c:dLbl>
              <c:idx val="1"/>
              <c:layout>
                <c:manualLayout>
                  <c:x val="0.15161674029762881"/>
                  <c:y val="0.11801654825660082"/>
                </c:manualLayout>
              </c:layout>
              <c:tx>
                <c:rich>
                  <a:bodyPr/>
                  <a:lstStyle/>
                  <a:p>
                    <a:r>
                      <a:rPr lang="en-US" sz="2400" dirty="0">
                        <a:latin typeface="Arial Narrow" pitchFamily="34" charset="0"/>
                      </a:rPr>
                      <a:t>Recip. Borrowing
36%</a:t>
                    </a:r>
                    <a:endParaRPr lang="en-US" sz="2400" dirty="0"/>
                  </a:p>
                </c:rich>
              </c:tx>
              <c:showLegendKey val="0"/>
              <c:showVal val="0"/>
              <c:showCatName val="1"/>
              <c:showSerName val="0"/>
              <c:showPercent val="1"/>
              <c:showBubbleSize val="0"/>
            </c:dLbl>
            <c:txPr>
              <a:bodyPr/>
              <a:lstStyle/>
              <a:p>
                <a:pPr>
                  <a:defRPr sz="2400">
                    <a:latin typeface="Arial Narrow" pitchFamily="34" charset="0"/>
                  </a:defRPr>
                </a:pPr>
                <a:endParaRPr lang="en-US"/>
              </a:p>
            </c:txPr>
            <c:showLegendKey val="0"/>
            <c:showVal val="0"/>
            <c:showCatName val="1"/>
            <c:showSerName val="0"/>
            <c:showPercent val="1"/>
            <c:showBubbleSize val="0"/>
            <c:showLeaderLines val="1"/>
          </c:dLbls>
          <c:cat>
            <c:strRef>
              <c:f>PercentRecipofTotal!$E$41:$E$42</c:f>
              <c:strCache>
                <c:ptCount val="2"/>
                <c:pt idx="0">
                  <c:v>ILL </c:v>
                </c:pt>
                <c:pt idx="1">
                  <c:v>Recip. Borrowing</c:v>
                </c:pt>
              </c:strCache>
            </c:strRef>
          </c:cat>
          <c:val>
            <c:numRef>
              <c:f>PercentRecipofTotal!$F$41:$F$42</c:f>
              <c:numCache>
                <c:formatCode>General</c:formatCode>
                <c:ptCount val="2"/>
                <c:pt idx="0">
                  <c:v>64</c:v>
                </c:pt>
                <c:pt idx="1">
                  <c:v>36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69868523184225"/>
          <c:y val="1.9947680413562863E-2"/>
          <c:w val="0.77528827329176309"/>
          <c:h val="0.83400359252700862"/>
        </c:manualLayout>
      </c:layout>
      <c:scatterChart>
        <c:scatterStyle val="lineMarker"/>
        <c:varyColors val="0"/>
        <c:ser>
          <c:idx val="0"/>
          <c:order val="0"/>
          <c:tx>
            <c:strRef>
              <c:f>Pairs!$J$1</c:f>
              <c:strCache>
                <c:ptCount val="1"/>
                <c:pt idx="0">
                  <c:v>2008-2009 TOTAL</c:v>
                </c:pt>
              </c:strCache>
            </c:strRef>
          </c:tx>
          <c:spPr>
            <a:ln w="28575">
              <a:noFill/>
            </a:ln>
          </c:spPr>
          <c:trendline>
            <c:trendlineType val="log"/>
            <c:dispRSqr val="1"/>
            <c:dispEq val="0"/>
            <c:trendlineLbl>
              <c:layout>
                <c:manualLayout>
                  <c:x val="7.198743279766609E-2"/>
                  <c:y val="-0.54432039745031868"/>
                </c:manualLayout>
              </c:layout>
              <c:numFmt formatCode="General" sourceLinked="0"/>
              <c:spPr>
                <a:solidFill>
                  <a:schemeClr val="bg1"/>
                </a:solidFill>
                <a:ln>
                  <a:solidFill>
                    <a:schemeClr val="bg1">
                      <a:lumMod val="65000"/>
                    </a:schemeClr>
                  </a:solidFill>
                </a:ln>
              </c:spPr>
            </c:trendlineLbl>
          </c:trendline>
          <c:xVal>
            <c:numRef>
              <c:f>[CREPUQdatanoinscription.xlsx]Pairs!$F$2:$I$273</c:f>
              <c:numCache>
                <c:formatCode>0</c:formatCode>
                <c:ptCount val="272"/>
                <c:pt idx="0">
                  <c:v>155</c:v>
                </c:pt>
                <c:pt idx="1">
                  <c:v>154</c:v>
                </c:pt>
                <c:pt idx="2">
                  <c:v>159</c:v>
                </c:pt>
                <c:pt idx="3">
                  <c:v>160</c:v>
                </c:pt>
                <c:pt idx="4">
                  <c:v>159</c:v>
                </c:pt>
                <c:pt idx="5">
                  <c:v>9.8000000000000007</c:v>
                </c:pt>
                <c:pt idx="6">
                  <c:v>231</c:v>
                </c:pt>
                <c:pt idx="7">
                  <c:v>443</c:v>
                </c:pt>
                <c:pt idx="8">
                  <c:v>155</c:v>
                </c:pt>
                <c:pt idx="9">
                  <c:v>527</c:v>
                </c:pt>
                <c:pt idx="10">
                  <c:v>163</c:v>
                </c:pt>
                <c:pt idx="11">
                  <c:v>631</c:v>
                </c:pt>
                <c:pt idx="12">
                  <c:v>351</c:v>
                </c:pt>
                <c:pt idx="13">
                  <c:v>239</c:v>
                </c:pt>
                <c:pt idx="14">
                  <c:v>154</c:v>
                </c:pt>
                <c:pt idx="15">
                  <c:v>239</c:v>
                </c:pt>
                <c:pt idx="16">
                  <c:v>1.4</c:v>
                </c:pt>
                <c:pt idx="17">
                  <c:v>4.3</c:v>
                </c:pt>
                <c:pt idx="18">
                  <c:v>4.5</c:v>
                </c:pt>
                <c:pt idx="19">
                  <c:v>4.3</c:v>
                </c:pt>
                <c:pt idx="20">
                  <c:v>151</c:v>
                </c:pt>
                <c:pt idx="21">
                  <c:v>247</c:v>
                </c:pt>
                <c:pt idx="22">
                  <c:v>458</c:v>
                </c:pt>
                <c:pt idx="23">
                  <c:v>2.5</c:v>
                </c:pt>
                <c:pt idx="24">
                  <c:v>542</c:v>
                </c:pt>
                <c:pt idx="25">
                  <c:v>628</c:v>
                </c:pt>
                <c:pt idx="26">
                  <c:v>202</c:v>
                </c:pt>
                <c:pt idx="27">
                  <c:v>139</c:v>
                </c:pt>
                <c:pt idx="28">
                  <c:v>254</c:v>
                </c:pt>
                <c:pt idx="29">
                  <c:v>1.7</c:v>
                </c:pt>
                <c:pt idx="30">
                  <c:v>254</c:v>
                </c:pt>
                <c:pt idx="31">
                  <c:v>155</c:v>
                </c:pt>
                <c:pt idx="32">
                  <c:v>4.9000000000000004</c:v>
                </c:pt>
                <c:pt idx="33">
                  <c:v>5.0999999999999996</c:v>
                </c:pt>
                <c:pt idx="34">
                  <c:v>4.9000000000000004</c:v>
                </c:pt>
                <c:pt idx="35">
                  <c:v>147</c:v>
                </c:pt>
                <c:pt idx="36">
                  <c:v>245</c:v>
                </c:pt>
                <c:pt idx="37">
                  <c:v>456</c:v>
                </c:pt>
                <c:pt idx="38">
                  <c:v>2</c:v>
                </c:pt>
                <c:pt idx="39">
                  <c:v>541</c:v>
                </c:pt>
                <c:pt idx="40">
                  <c:v>624</c:v>
                </c:pt>
                <c:pt idx="41">
                  <c:v>203</c:v>
                </c:pt>
                <c:pt idx="42">
                  <c:v>137</c:v>
                </c:pt>
                <c:pt idx="43">
                  <c:v>253</c:v>
                </c:pt>
                <c:pt idx="44">
                  <c:v>1.8</c:v>
                </c:pt>
                <c:pt idx="45">
                  <c:v>253</c:v>
                </c:pt>
                <c:pt idx="46">
                  <c:v>154</c:v>
                </c:pt>
                <c:pt idx="47">
                  <c:v>1.4</c:v>
                </c:pt>
                <c:pt idx="48">
                  <c:v>1.3</c:v>
                </c:pt>
                <c:pt idx="49">
                  <c:v>1</c:v>
                </c:pt>
                <c:pt idx="50">
                  <c:v>152</c:v>
                </c:pt>
                <c:pt idx="51">
                  <c:v>257</c:v>
                </c:pt>
                <c:pt idx="52">
                  <c:v>469</c:v>
                </c:pt>
                <c:pt idx="53">
                  <c:v>6.6</c:v>
                </c:pt>
                <c:pt idx="54">
                  <c:v>553</c:v>
                </c:pt>
                <c:pt idx="55">
                  <c:v>143</c:v>
                </c:pt>
                <c:pt idx="56">
                  <c:v>623</c:v>
                </c:pt>
                <c:pt idx="57">
                  <c:v>197</c:v>
                </c:pt>
                <c:pt idx="58">
                  <c:v>265</c:v>
                </c:pt>
                <c:pt idx="59">
                  <c:v>6.7</c:v>
                </c:pt>
                <c:pt idx="60">
                  <c:v>265</c:v>
                </c:pt>
                <c:pt idx="61">
                  <c:v>159</c:v>
                </c:pt>
                <c:pt idx="62">
                  <c:v>4.3</c:v>
                </c:pt>
                <c:pt idx="63">
                  <c:v>4.9000000000000004</c:v>
                </c:pt>
                <c:pt idx="64">
                  <c:v>1.4</c:v>
                </c:pt>
                <c:pt idx="65">
                  <c:v>152</c:v>
                </c:pt>
                <c:pt idx="66">
                  <c:v>249</c:v>
                </c:pt>
                <c:pt idx="67">
                  <c:v>260</c:v>
                </c:pt>
                <c:pt idx="68">
                  <c:v>6.4</c:v>
                </c:pt>
                <c:pt idx="69">
                  <c:v>544</c:v>
                </c:pt>
                <c:pt idx="70">
                  <c:v>142</c:v>
                </c:pt>
                <c:pt idx="71">
                  <c:v>623</c:v>
                </c:pt>
                <c:pt idx="72">
                  <c:v>197</c:v>
                </c:pt>
                <c:pt idx="73">
                  <c:v>256</c:v>
                </c:pt>
                <c:pt idx="74">
                  <c:v>7.2</c:v>
                </c:pt>
                <c:pt idx="75">
                  <c:v>256</c:v>
                </c:pt>
                <c:pt idx="76">
                  <c:v>160</c:v>
                </c:pt>
                <c:pt idx="77">
                  <c:v>4.5</c:v>
                </c:pt>
                <c:pt idx="78">
                  <c:v>5.0999999999999996</c:v>
                </c:pt>
                <c:pt idx="79">
                  <c:v>1.3</c:v>
                </c:pt>
                <c:pt idx="80">
                  <c:v>152</c:v>
                </c:pt>
                <c:pt idx="81">
                  <c:v>257</c:v>
                </c:pt>
                <c:pt idx="82">
                  <c:v>469</c:v>
                </c:pt>
                <c:pt idx="83">
                  <c:v>6.6</c:v>
                </c:pt>
                <c:pt idx="84">
                  <c:v>553</c:v>
                </c:pt>
                <c:pt idx="85">
                  <c:v>143</c:v>
                </c:pt>
                <c:pt idx="86">
                  <c:v>624</c:v>
                </c:pt>
                <c:pt idx="87">
                  <c:v>198</c:v>
                </c:pt>
                <c:pt idx="88">
                  <c:v>265</c:v>
                </c:pt>
                <c:pt idx="89">
                  <c:v>6.7</c:v>
                </c:pt>
                <c:pt idx="90">
                  <c:v>265</c:v>
                </c:pt>
                <c:pt idx="91">
                  <c:v>159</c:v>
                </c:pt>
                <c:pt idx="92">
                  <c:v>4.3</c:v>
                </c:pt>
                <c:pt idx="93">
                  <c:v>4.9000000000000004</c:v>
                </c:pt>
                <c:pt idx="94">
                  <c:v>1</c:v>
                </c:pt>
                <c:pt idx="95">
                  <c:v>1.4</c:v>
                </c:pt>
                <c:pt idx="96">
                  <c:v>228</c:v>
                </c:pt>
                <c:pt idx="97">
                  <c:v>439</c:v>
                </c:pt>
                <c:pt idx="98">
                  <c:v>154</c:v>
                </c:pt>
                <c:pt idx="99">
                  <c:v>523</c:v>
                </c:pt>
                <c:pt idx="100">
                  <c:v>159</c:v>
                </c:pt>
                <c:pt idx="101">
                  <c:v>771</c:v>
                </c:pt>
                <c:pt idx="102">
                  <c:v>344</c:v>
                </c:pt>
                <c:pt idx="103">
                  <c:v>235</c:v>
                </c:pt>
                <c:pt idx="104">
                  <c:v>152</c:v>
                </c:pt>
                <c:pt idx="105">
                  <c:v>235</c:v>
                </c:pt>
                <c:pt idx="106">
                  <c:v>9.8000000000000007</c:v>
                </c:pt>
                <c:pt idx="107">
                  <c:v>151</c:v>
                </c:pt>
                <c:pt idx="108">
                  <c:v>147</c:v>
                </c:pt>
                <c:pt idx="109">
                  <c:v>152</c:v>
                </c:pt>
                <c:pt idx="110">
                  <c:v>152</c:v>
                </c:pt>
                <c:pt idx="111">
                  <c:v>152</c:v>
                </c:pt>
                <c:pt idx="112">
                  <c:v>211</c:v>
                </c:pt>
                <c:pt idx="113">
                  <c:v>248</c:v>
                </c:pt>
                <c:pt idx="114">
                  <c:v>311</c:v>
                </c:pt>
                <c:pt idx="115">
                  <c:v>127</c:v>
                </c:pt>
                <c:pt idx="116">
                  <c:v>861</c:v>
                </c:pt>
                <c:pt idx="117">
                  <c:v>444</c:v>
                </c:pt>
                <c:pt idx="118">
                  <c:v>6.8</c:v>
                </c:pt>
                <c:pt idx="119">
                  <c:v>247</c:v>
                </c:pt>
                <c:pt idx="120">
                  <c:v>7</c:v>
                </c:pt>
                <c:pt idx="121">
                  <c:v>231</c:v>
                </c:pt>
                <c:pt idx="122">
                  <c:v>247</c:v>
                </c:pt>
                <c:pt idx="123">
                  <c:v>245</c:v>
                </c:pt>
                <c:pt idx="124">
                  <c:v>257</c:v>
                </c:pt>
                <c:pt idx="125">
                  <c:v>249</c:v>
                </c:pt>
                <c:pt idx="126">
                  <c:v>257</c:v>
                </c:pt>
                <c:pt idx="127">
                  <c:v>228</c:v>
                </c:pt>
                <c:pt idx="128">
                  <c:v>459</c:v>
                </c:pt>
                <c:pt idx="129">
                  <c:v>522</c:v>
                </c:pt>
                <c:pt idx="130">
                  <c:v>333</c:v>
                </c:pt>
                <c:pt idx="131">
                  <c:v>588</c:v>
                </c:pt>
                <c:pt idx="132">
                  <c:v>655</c:v>
                </c:pt>
                <c:pt idx="133">
                  <c:v>206</c:v>
                </c:pt>
                <c:pt idx="134">
                  <c:v>458</c:v>
                </c:pt>
                <c:pt idx="135">
                  <c:v>206</c:v>
                </c:pt>
                <c:pt idx="136">
                  <c:v>443</c:v>
                </c:pt>
                <c:pt idx="137">
                  <c:v>458</c:v>
                </c:pt>
                <c:pt idx="138">
                  <c:v>456</c:v>
                </c:pt>
                <c:pt idx="139">
                  <c:v>469</c:v>
                </c:pt>
                <c:pt idx="140">
                  <c:v>260</c:v>
                </c:pt>
                <c:pt idx="141">
                  <c:v>469</c:v>
                </c:pt>
                <c:pt idx="142">
                  <c:v>439</c:v>
                </c:pt>
                <c:pt idx="143">
                  <c:v>211</c:v>
                </c:pt>
                <c:pt idx="144">
                  <c:v>539</c:v>
                </c:pt>
                <c:pt idx="145">
                  <c:v>136</c:v>
                </c:pt>
                <c:pt idx="146">
                  <c:v>624</c:v>
                </c:pt>
                <c:pt idx="147">
                  <c:v>204</c:v>
                </c:pt>
                <c:pt idx="148">
                  <c:v>251</c:v>
                </c:pt>
                <c:pt idx="149">
                  <c:v>2.7</c:v>
                </c:pt>
                <c:pt idx="150">
                  <c:v>251</c:v>
                </c:pt>
                <c:pt idx="151">
                  <c:v>155</c:v>
                </c:pt>
                <c:pt idx="152">
                  <c:v>2.5</c:v>
                </c:pt>
                <c:pt idx="153">
                  <c:v>2</c:v>
                </c:pt>
                <c:pt idx="154">
                  <c:v>6.6</c:v>
                </c:pt>
                <c:pt idx="155">
                  <c:v>6.4</c:v>
                </c:pt>
                <c:pt idx="156">
                  <c:v>6.6</c:v>
                </c:pt>
                <c:pt idx="157">
                  <c:v>154</c:v>
                </c:pt>
                <c:pt idx="158">
                  <c:v>248</c:v>
                </c:pt>
                <c:pt idx="159">
                  <c:v>459</c:v>
                </c:pt>
                <c:pt idx="160">
                  <c:v>430</c:v>
                </c:pt>
                <c:pt idx="161">
                  <c:v>1160</c:v>
                </c:pt>
                <c:pt idx="162">
                  <c:v>739</c:v>
                </c:pt>
                <c:pt idx="163">
                  <c:v>317</c:v>
                </c:pt>
                <c:pt idx="164">
                  <c:v>541</c:v>
                </c:pt>
                <c:pt idx="165">
                  <c:v>317</c:v>
                </c:pt>
                <c:pt idx="166">
                  <c:v>527</c:v>
                </c:pt>
                <c:pt idx="167">
                  <c:v>542</c:v>
                </c:pt>
                <c:pt idx="168">
                  <c:v>541</c:v>
                </c:pt>
                <c:pt idx="169">
                  <c:v>553</c:v>
                </c:pt>
                <c:pt idx="170">
                  <c:v>544</c:v>
                </c:pt>
                <c:pt idx="171">
                  <c:v>553</c:v>
                </c:pt>
                <c:pt idx="172">
                  <c:v>523</c:v>
                </c:pt>
                <c:pt idx="173">
                  <c:v>311</c:v>
                </c:pt>
                <c:pt idx="174">
                  <c:v>522</c:v>
                </c:pt>
                <c:pt idx="175">
                  <c:v>539</c:v>
                </c:pt>
                <c:pt idx="176">
                  <c:v>736</c:v>
                </c:pt>
                <c:pt idx="177">
                  <c:v>314</c:v>
                </c:pt>
                <c:pt idx="178">
                  <c:v>128</c:v>
                </c:pt>
                <c:pt idx="179">
                  <c:v>148</c:v>
                </c:pt>
                <c:pt idx="180">
                  <c:v>128</c:v>
                </c:pt>
                <c:pt idx="181">
                  <c:v>163</c:v>
                </c:pt>
                <c:pt idx="182">
                  <c:v>139</c:v>
                </c:pt>
                <c:pt idx="183">
                  <c:v>137</c:v>
                </c:pt>
                <c:pt idx="184">
                  <c:v>143</c:v>
                </c:pt>
                <c:pt idx="185">
                  <c:v>142</c:v>
                </c:pt>
                <c:pt idx="186">
                  <c:v>143</c:v>
                </c:pt>
                <c:pt idx="187">
                  <c:v>159</c:v>
                </c:pt>
                <c:pt idx="188">
                  <c:v>127</c:v>
                </c:pt>
                <c:pt idx="189">
                  <c:v>333</c:v>
                </c:pt>
                <c:pt idx="190">
                  <c:v>136</c:v>
                </c:pt>
                <c:pt idx="191">
                  <c:v>430</c:v>
                </c:pt>
                <c:pt idx="192">
                  <c:v>736</c:v>
                </c:pt>
                <c:pt idx="193">
                  <c:v>517</c:v>
                </c:pt>
                <c:pt idx="194">
                  <c:v>864</c:v>
                </c:pt>
                <c:pt idx="195">
                  <c:v>630</c:v>
                </c:pt>
                <c:pt idx="196">
                  <c:v>864</c:v>
                </c:pt>
                <c:pt idx="197">
                  <c:v>631</c:v>
                </c:pt>
                <c:pt idx="198">
                  <c:v>628</c:v>
                </c:pt>
                <c:pt idx="199">
                  <c:v>624</c:v>
                </c:pt>
                <c:pt idx="200">
                  <c:v>623</c:v>
                </c:pt>
                <c:pt idx="201">
                  <c:v>623</c:v>
                </c:pt>
                <c:pt idx="202">
                  <c:v>624</c:v>
                </c:pt>
                <c:pt idx="203">
                  <c:v>771</c:v>
                </c:pt>
                <c:pt idx="204">
                  <c:v>861</c:v>
                </c:pt>
                <c:pt idx="205">
                  <c:v>588</c:v>
                </c:pt>
                <c:pt idx="206">
                  <c:v>624</c:v>
                </c:pt>
                <c:pt idx="207">
                  <c:v>1160</c:v>
                </c:pt>
                <c:pt idx="208">
                  <c:v>451</c:v>
                </c:pt>
                <c:pt idx="209">
                  <c:v>204</c:v>
                </c:pt>
                <c:pt idx="210">
                  <c:v>451</c:v>
                </c:pt>
                <c:pt idx="211">
                  <c:v>351</c:v>
                </c:pt>
                <c:pt idx="212">
                  <c:v>202</c:v>
                </c:pt>
                <c:pt idx="213">
                  <c:v>203</c:v>
                </c:pt>
                <c:pt idx="214">
                  <c:v>197</c:v>
                </c:pt>
                <c:pt idx="215">
                  <c:v>197</c:v>
                </c:pt>
                <c:pt idx="216">
                  <c:v>198</c:v>
                </c:pt>
                <c:pt idx="217">
                  <c:v>344</c:v>
                </c:pt>
                <c:pt idx="218">
                  <c:v>444</c:v>
                </c:pt>
                <c:pt idx="219">
                  <c:v>655</c:v>
                </c:pt>
                <c:pt idx="220">
                  <c:v>204</c:v>
                </c:pt>
                <c:pt idx="221">
                  <c:v>739</c:v>
                </c:pt>
                <c:pt idx="222">
                  <c:v>314</c:v>
                </c:pt>
                <c:pt idx="223">
                  <c:v>517</c:v>
                </c:pt>
                <c:pt idx="224">
                  <c:v>255</c:v>
                </c:pt>
                <c:pt idx="225">
                  <c:v>0.55000000000000004</c:v>
                </c:pt>
                <c:pt idx="226">
                  <c:v>239</c:v>
                </c:pt>
                <c:pt idx="227">
                  <c:v>254</c:v>
                </c:pt>
                <c:pt idx="228">
                  <c:v>253</c:v>
                </c:pt>
                <c:pt idx="229">
                  <c:v>265</c:v>
                </c:pt>
                <c:pt idx="230">
                  <c:v>256</c:v>
                </c:pt>
                <c:pt idx="231">
                  <c:v>265</c:v>
                </c:pt>
                <c:pt idx="232">
                  <c:v>235</c:v>
                </c:pt>
                <c:pt idx="233">
                  <c:v>6.8</c:v>
                </c:pt>
                <c:pt idx="234">
                  <c:v>206</c:v>
                </c:pt>
                <c:pt idx="235">
                  <c:v>251</c:v>
                </c:pt>
                <c:pt idx="236">
                  <c:v>317</c:v>
                </c:pt>
                <c:pt idx="237">
                  <c:v>128</c:v>
                </c:pt>
                <c:pt idx="238">
                  <c:v>864</c:v>
                </c:pt>
                <c:pt idx="239">
                  <c:v>451</c:v>
                </c:pt>
                <c:pt idx="240">
                  <c:v>253</c:v>
                </c:pt>
                <c:pt idx="241" formatCode="General">
                  <c:v>154</c:v>
                </c:pt>
                <c:pt idx="242" formatCode="General">
                  <c:v>1.7</c:v>
                </c:pt>
                <c:pt idx="243" formatCode="General">
                  <c:v>1.8</c:v>
                </c:pt>
                <c:pt idx="244" formatCode="General">
                  <c:v>6.7</c:v>
                </c:pt>
                <c:pt idx="245" formatCode="General">
                  <c:v>7.2</c:v>
                </c:pt>
                <c:pt idx="246" formatCode="General">
                  <c:v>6.7</c:v>
                </c:pt>
                <c:pt idx="247" formatCode="General">
                  <c:v>152</c:v>
                </c:pt>
                <c:pt idx="248" formatCode="General">
                  <c:v>247</c:v>
                </c:pt>
                <c:pt idx="249" formatCode="General">
                  <c:v>458</c:v>
                </c:pt>
                <c:pt idx="250" formatCode="General">
                  <c:v>2.7</c:v>
                </c:pt>
                <c:pt idx="251" formatCode="General">
                  <c:v>541</c:v>
                </c:pt>
                <c:pt idx="252" formatCode="General">
                  <c:v>148</c:v>
                </c:pt>
                <c:pt idx="253" formatCode="General">
                  <c:v>630</c:v>
                </c:pt>
                <c:pt idx="254" formatCode="General">
                  <c:v>204</c:v>
                </c:pt>
                <c:pt idx="255" formatCode="General">
                  <c:v>255</c:v>
                </c:pt>
                <c:pt idx="256" formatCode="General">
                  <c:v>239</c:v>
                </c:pt>
                <c:pt idx="257" formatCode="General">
                  <c:v>254</c:v>
                </c:pt>
                <c:pt idx="258" formatCode="General">
                  <c:v>253</c:v>
                </c:pt>
                <c:pt idx="259" formatCode="General">
                  <c:v>265</c:v>
                </c:pt>
                <c:pt idx="260" formatCode="General">
                  <c:v>256</c:v>
                </c:pt>
                <c:pt idx="261" formatCode="General">
                  <c:v>265</c:v>
                </c:pt>
                <c:pt idx="262" formatCode="General">
                  <c:v>235</c:v>
                </c:pt>
                <c:pt idx="263" formatCode="General">
                  <c:v>7</c:v>
                </c:pt>
                <c:pt idx="264" formatCode="General">
                  <c:v>206</c:v>
                </c:pt>
                <c:pt idx="265" formatCode="General">
                  <c:v>251</c:v>
                </c:pt>
                <c:pt idx="266" formatCode="General">
                  <c:v>317</c:v>
                </c:pt>
                <c:pt idx="267" formatCode="General">
                  <c:v>128</c:v>
                </c:pt>
                <c:pt idx="268" formatCode="General">
                  <c:v>864</c:v>
                </c:pt>
                <c:pt idx="269" formatCode="General">
                  <c:v>451</c:v>
                </c:pt>
                <c:pt idx="270" formatCode="General">
                  <c:v>0.55000000000000004</c:v>
                </c:pt>
                <c:pt idx="271" formatCode="General">
                  <c:v>253</c:v>
                </c:pt>
              </c:numCache>
            </c:numRef>
          </c:xVal>
          <c:yVal>
            <c:numRef>
              <c:f>Pairs!$J$2:$J$273</c:f>
            </c:numRef>
          </c:yVal>
          <c:smooth val="0"/>
        </c:ser>
        <c:ser>
          <c:idx val="1"/>
          <c:order val="1"/>
          <c:tx>
            <c:strRef>
              <c:f>Pairs!$K$1</c:f>
              <c:strCache>
                <c:ptCount val="1"/>
                <c:pt idx="0">
                  <c:v>2009-2010 TOTAL</c:v>
                </c:pt>
              </c:strCache>
            </c:strRef>
          </c:tx>
          <c:spPr>
            <a:ln w="28575">
              <a:noFill/>
            </a:ln>
          </c:spPr>
          <c:xVal>
            <c:numRef>
              <c:f>[CREPUQdatanoinscription.xlsx]Pairs!$F$2:$I$273</c:f>
              <c:numCache>
                <c:formatCode>0</c:formatCode>
                <c:ptCount val="272"/>
                <c:pt idx="0">
                  <c:v>155</c:v>
                </c:pt>
                <c:pt idx="1">
                  <c:v>154</c:v>
                </c:pt>
                <c:pt idx="2">
                  <c:v>159</c:v>
                </c:pt>
                <c:pt idx="3">
                  <c:v>160</c:v>
                </c:pt>
                <c:pt idx="4">
                  <c:v>159</c:v>
                </c:pt>
                <c:pt idx="5">
                  <c:v>9.8000000000000007</c:v>
                </c:pt>
                <c:pt idx="6">
                  <c:v>231</c:v>
                </c:pt>
                <c:pt idx="7">
                  <c:v>443</c:v>
                </c:pt>
                <c:pt idx="8">
                  <c:v>155</c:v>
                </c:pt>
                <c:pt idx="9">
                  <c:v>527</c:v>
                </c:pt>
                <c:pt idx="10">
                  <c:v>163</c:v>
                </c:pt>
                <c:pt idx="11">
                  <c:v>631</c:v>
                </c:pt>
                <c:pt idx="12">
                  <c:v>351</c:v>
                </c:pt>
                <c:pt idx="13">
                  <c:v>239</c:v>
                </c:pt>
                <c:pt idx="14">
                  <c:v>154</c:v>
                </c:pt>
                <c:pt idx="15">
                  <c:v>239</c:v>
                </c:pt>
                <c:pt idx="16">
                  <c:v>1.4</c:v>
                </c:pt>
                <c:pt idx="17">
                  <c:v>4.3</c:v>
                </c:pt>
                <c:pt idx="18">
                  <c:v>4.5</c:v>
                </c:pt>
                <c:pt idx="19">
                  <c:v>4.3</c:v>
                </c:pt>
                <c:pt idx="20">
                  <c:v>151</c:v>
                </c:pt>
                <c:pt idx="21">
                  <c:v>247</c:v>
                </c:pt>
                <c:pt idx="22">
                  <c:v>458</c:v>
                </c:pt>
                <c:pt idx="23">
                  <c:v>2.5</c:v>
                </c:pt>
                <c:pt idx="24">
                  <c:v>542</c:v>
                </c:pt>
                <c:pt idx="25">
                  <c:v>628</c:v>
                </c:pt>
                <c:pt idx="26">
                  <c:v>202</c:v>
                </c:pt>
                <c:pt idx="27">
                  <c:v>139</c:v>
                </c:pt>
                <c:pt idx="28">
                  <c:v>254</c:v>
                </c:pt>
                <c:pt idx="29">
                  <c:v>1.7</c:v>
                </c:pt>
                <c:pt idx="30">
                  <c:v>254</c:v>
                </c:pt>
                <c:pt idx="31">
                  <c:v>155</c:v>
                </c:pt>
                <c:pt idx="32">
                  <c:v>4.9000000000000004</c:v>
                </c:pt>
                <c:pt idx="33">
                  <c:v>5.0999999999999996</c:v>
                </c:pt>
                <c:pt idx="34">
                  <c:v>4.9000000000000004</c:v>
                </c:pt>
                <c:pt idx="35">
                  <c:v>147</c:v>
                </c:pt>
                <c:pt idx="36">
                  <c:v>245</c:v>
                </c:pt>
                <c:pt idx="37">
                  <c:v>456</c:v>
                </c:pt>
                <c:pt idx="38">
                  <c:v>2</c:v>
                </c:pt>
                <c:pt idx="39">
                  <c:v>541</c:v>
                </c:pt>
                <c:pt idx="40">
                  <c:v>624</c:v>
                </c:pt>
                <c:pt idx="41">
                  <c:v>203</c:v>
                </c:pt>
                <c:pt idx="42">
                  <c:v>137</c:v>
                </c:pt>
                <c:pt idx="43">
                  <c:v>253</c:v>
                </c:pt>
                <c:pt idx="44">
                  <c:v>1.8</c:v>
                </c:pt>
                <c:pt idx="45">
                  <c:v>253</c:v>
                </c:pt>
                <c:pt idx="46">
                  <c:v>154</c:v>
                </c:pt>
                <c:pt idx="47">
                  <c:v>1.4</c:v>
                </c:pt>
                <c:pt idx="48">
                  <c:v>1.3</c:v>
                </c:pt>
                <c:pt idx="49">
                  <c:v>1</c:v>
                </c:pt>
                <c:pt idx="50">
                  <c:v>152</c:v>
                </c:pt>
                <c:pt idx="51">
                  <c:v>257</c:v>
                </c:pt>
                <c:pt idx="52">
                  <c:v>469</c:v>
                </c:pt>
                <c:pt idx="53">
                  <c:v>6.6</c:v>
                </c:pt>
                <c:pt idx="54">
                  <c:v>553</c:v>
                </c:pt>
                <c:pt idx="55">
                  <c:v>143</c:v>
                </c:pt>
                <c:pt idx="56">
                  <c:v>623</c:v>
                </c:pt>
                <c:pt idx="57">
                  <c:v>197</c:v>
                </c:pt>
                <c:pt idx="58">
                  <c:v>265</c:v>
                </c:pt>
                <c:pt idx="59">
                  <c:v>6.7</c:v>
                </c:pt>
                <c:pt idx="60">
                  <c:v>265</c:v>
                </c:pt>
                <c:pt idx="61">
                  <c:v>159</c:v>
                </c:pt>
                <c:pt idx="62">
                  <c:v>4.3</c:v>
                </c:pt>
                <c:pt idx="63">
                  <c:v>4.9000000000000004</c:v>
                </c:pt>
                <c:pt idx="64">
                  <c:v>1.4</c:v>
                </c:pt>
                <c:pt idx="65">
                  <c:v>152</c:v>
                </c:pt>
                <c:pt idx="66">
                  <c:v>249</c:v>
                </c:pt>
                <c:pt idx="67">
                  <c:v>260</c:v>
                </c:pt>
                <c:pt idx="68">
                  <c:v>6.4</c:v>
                </c:pt>
                <c:pt idx="69">
                  <c:v>544</c:v>
                </c:pt>
                <c:pt idx="70">
                  <c:v>142</c:v>
                </c:pt>
                <c:pt idx="71">
                  <c:v>623</c:v>
                </c:pt>
                <c:pt idx="72">
                  <c:v>197</c:v>
                </c:pt>
                <c:pt idx="73">
                  <c:v>256</c:v>
                </c:pt>
                <c:pt idx="74">
                  <c:v>7.2</c:v>
                </c:pt>
                <c:pt idx="75">
                  <c:v>256</c:v>
                </c:pt>
                <c:pt idx="76">
                  <c:v>160</c:v>
                </c:pt>
                <c:pt idx="77">
                  <c:v>4.5</c:v>
                </c:pt>
                <c:pt idx="78">
                  <c:v>5.0999999999999996</c:v>
                </c:pt>
                <c:pt idx="79">
                  <c:v>1.3</c:v>
                </c:pt>
                <c:pt idx="80">
                  <c:v>152</c:v>
                </c:pt>
                <c:pt idx="81">
                  <c:v>257</c:v>
                </c:pt>
                <c:pt idx="82">
                  <c:v>469</c:v>
                </c:pt>
                <c:pt idx="83">
                  <c:v>6.6</c:v>
                </c:pt>
                <c:pt idx="84">
                  <c:v>553</c:v>
                </c:pt>
                <c:pt idx="85">
                  <c:v>143</c:v>
                </c:pt>
                <c:pt idx="86">
                  <c:v>624</c:v>
                </c:pt>
                <c:pt idx="87">
                  <c:v>198</c:v>
                </c:pt>
                <c:pt idx="88">
                  <c:v>265</c:v>
                </c:pt>
                <c:pt idx="89">
                  <c:v>6.7</c:v>
                </c:pt>
                <c:pt idx="90">
                  <c:v>265</c:v>
                </c:pt>
                <c:pt idx="91">
                  <c:v>159</c:v>
                </c:pt>
                <c:pt idx="92">
                  <c:v>4.3</c:v>
                </c:pt>
                <c:pt idx="93">
                  <c:v>4.9000000000000004</c:v>
                </c:pt>
                <c:pt idx="94">
                  <c:v>1</c:v>
                </c:pt>
                <c:pt idx="95">
                  <c:v>1.4</c:v>
                </c:pt>
                <c:pt idx="96">
                  <c:v>228</c:v>
                </c:pt>
                <c:pt idx="97">
                  <c:v>439</c:v>
                </c:pt>
                <c:pt idx="98">
                  <c:v>154</c:v>
                </c:pt>
                <c:pt idx="99">
                  <c:v>523</c:v>
                </c:pt>
                <c:pt idx="100">
                  <c:v>159</c:v>
                </c:pt>
                <c:pt idx="101">
                  <c:v>771</c:v>
                </c:pt>
                <c:pt idx="102">
                  <c:v>344</c:v>
                </c:pt>
                <c:pt idx="103">
                  <c:v>235</c:v>
                </c:pt>
                <c:pt idx="104">
                  <c:v>152</c:v>
                </c:pt>
                <c:pt idx="105">
                  <c:v>235</c:v>
                </c:pt>
                <c:pt idx="106">
                  <c:v>9.8000000000000007</c:v>
                </c:pt>
                <c:pt idx="107">
                  <c:v>151</c:v>
                </c:pt>
                <c:pt idx="108">
                  <c:v>147</c:v>
                </c:pt>
                <c:pt idx="109">
                  <c:v>152</c:v>
                </c:pt>
                <c:pt idx="110">
                  <c:v>152</c:v>
                </c:pt>
                <c:pt idx="111">
                  <c:v>152</c:v>
                </c:pt>
                <c:pt idx="112">
                  <c:v>211</c:v>
                </c:pt>
                <c:pt idx="113">
                  <c:v>248</c:v>
                </c:pt>
                <c:pt idx="114">
                  <c:v>311</c:v>
                </c:pt>
                <c:pt idx="115">
                  <c:v>127</c:v>
                </c:pt>
                <c:pt idx="116">
                  <c:v>861</c:v>
                </c:pt>
                <c:pt idx="117">
                  <c:v>444</c:v>
                </c:pt>
                <c:pt idx="118">
                  <c:v>6.8</c:v>
                </c:pt>
                <c:pt idx="119">
                  <c:v>247</c:v>
                </c:pt>
                <c:pt idx="120">
                  <c:v>7</c:v>
                </c:pt>
                <c:pt idx="121">
                  <c:v>231</c:v>
                </c:pt>
                <c:pt idx="122">
                  <c:v>247</c:v>
                </c:pt>
                <c:pt idx="123">
                  <c:v>245</c:v>
                </c:pt>
                <c:pt idx="124">
                  <c:v>257</c:v>
                </c:pt>
                <c:pt idx="125">
                  <c:v>249</c:v>
                </c:pt>
                <c:pt idx="126">
                  <c:v>257</c:v>
                </c:pt>
                <c:pt idx="127">
                  <c:v>228</c:v>
                </c:pt>
                <c:pt idx="128">
                  <c:v>459</c:v>
                </c:pt>
                <c:pt idx="129">
                  <c:v>522</c:v>
                </c:pt>
                <c:pt idx="130">
                  <c:v>333</c:v>
                </c:pt>
                <c:pt idx="131">
                  <c:v>588</c:v>
                </c:pt>
                <c:pt idx="132">
                  <c:v>655</c:v>
                </c:pt>
                <c:pt idx="133">
                  <c:v>206</c:v>
                </c:pt>
                <c:pt idx="134">
                  <c:v>458</c:v>
                </c:pt>
                <c:pt idx="135">
                  <c:v>206</c:v>
                </c:pt>
                <c:pt idx="136">
                  <c:v>443</c:v>
                </c:pt>
                <c:pt idx="137">
                  <c:v>458</c:v>
                </c:pt>
                <c:pt idx="138">
                  <c:v>456</c:v>
                </c:pt>
                <c:pt idx="139">
                  <c:v>469</c:v>
                </c:pt>
                <c:pt idx="140">
                  <c:v>260</c:v>
                </c:pt>
                <c:pt idx="141">
                  <c:v>469</c:v>
                </c:pt>
                <c:pt idx="142">
                  <c:v>439</c:v>
                </c:pt>
                <c:pt idx="143">
                  <c:v>211</c:v>
                </c:pt>
                <c:pt idx="144">
                  <c:v>539</c:v>
                </c:pt>
                <c:pt idx="145">
                  <c:v>136</c:v>
                </c:pt>
                <c:pt idx="146">
                  <c:v>624</c:v>
                </c:pt>
                <c:pt idx="147">
                  <c:v>204</c:v>
                </c:pt>
                <c:pt idx="148">
                  <c:v>251</c:v>
                </c:pt>
                <c:pt idx="149">
                  <c:v>2.7</c:v>
                </c:pt>
                <c:pt idx="150">
                  <c:v>251</c:v>
                </c:pt>
                <c:pt idx="151">
                  <c:v>155</c:v>
                </c:pt>
                <c:pt idx="152">
                  <c:v>2.5</c:v>
                </c:pt>
                <c:pt idx="153">
                  <c:v>2</c:v>
                </c:pt>
                <c:pt idx="154">
                  <c:v>6.6</c:v>
                </c:pt>
                <c:pt idx="155">
                  <c:v>6.4</c:v>
                </c:pt>
                <c:pt idx="156">
                  <c:v>6.6</c:v>
                </c:pt>
                <c:pt idx="157">
                  <c:v>154</c:v>
                </c:pt>
                <c:pt idx="158">
                  <c:v>248</c:v>
                </c:pt>
                <c:pt idx="159">
                  <c:v>459</c:v>
                </c:pt>
                <c:pt idx="160">
                  <c:v>430</c:v>
                </c:pt>
                <c:pt idx="161">
                  <c:v>1160</c:v>
                </c:pt>
                <c:pt idx="162">
                  <c:v>739</c:v>
                </c:pt>
                <c:pt idx="163">
                  <c:v>317</c:v>
                </c:pt>
                <c:pt idx="164">
                  <c:v>541</c:v>
                </c:pt>
                <c:pt idx="165">
                  <c:v>317</c:v>
                </c:pt>
                <c:pt idx="166">
                  <c:v>527</c:v>
                </c:pt>
                <c:pt idx="167">
                  <c:v>542</c:v>
                </c:pt>
                <c:pt idx="168">
                  <c:v>541</c:v>
                </c:pt>
                <c:pt idx="169">
                  <c:v>553</c:v>
                </c:pt>
                <c:pt idx="170">
                  <c:v>544</c:v>
                </c:pt>
                <c:pt idx="171">
                  <c:v>553</c:v>
                </c:pt>
                <c:pt idx="172">
                  <c:v>523</c:v>
                </c:pt>
                <c:pt idx="173">
                  <c:v>311</c:v>
                </c:pt>
                <c:pt idx="174">
                  <c:v>522</c:v>
                </c:pt>
                <c:pt idx="175">
                  <c:v>539</c:v>
                </c:pt>
                <c:pt idx="176">
                  <c:v>736</c:v>
                </c:pt>
                <c:pt idx="177">
                  <c:v>314</c:v>
                </c:pt>
                <c:pt idx="178">
                  <c:v>128</c:v>
                </c:pt>
                <c:pt idx="179">
                  <c:v>148</c:v>
                </c:pt>
                <c:pt idx="180">
                  <c:v>128</c:v>
                </c:pt>
                <c:pt idx="181">
                  <c:v>163</c:v>
                </c:pt>
                <c:pt idx="182">
                  <c:v>139</c:v>
                </c:pt>
                <c:pt idx="183">
                  <c:v>137</c:v>
                </c:pt>
                <c:pt idx="184">
                  <c:v>143</c:v>
                </c:pt>
                <c:pt idx="185">
                  <c:v>142</c:v>
                </c:pt>
                <c:pt idx="186">
                  <c:v>143</c:v>
                </c:pt>
                <c:pt idx="187">
                  <c:v>159</c:v>
                </c:pt>
                <c:pt idx="188">
                  <c:v>127</c:v>
                </c:pt>
                <c:pt idx="189">
                  <c:v>333</c:v>
                </c:pt>
                <c:pt idx="190">
                  <c:v>136</c:v>
                </c:pt>
                <c:pt idx="191">
                  <c:v>430</c:v>
                </c:pt>
                <c:pt idx="192">
                  <c:v>736</c:v>
                </c:pt>
                <c:pt idx="193">
                  <c:v>517</c:v>
                </c:pt>
                <c:pt idx="194">
                  <c:v>864</c:v>
                </c:pt>
                <c:pt idx="195">
                  <c:v>630</c:v>
                </c:pt>
                <c:pt idx="196">
                  <c:v>864</c:v>
                </c:pt>
                <c:pt idx="197">
                  <c:v>631</c:v>
                </c:pt>
                <c:pt idx="198">
                  <c:v>628</c:v>
                </c:pt>
                <c:pt idx="199">
                  <c:v>624</c:v>
                </c:pt>
                <c:pt idx="200">
                  <c:v>623</c:v>
                </c:pt>
                <c:pt idx="201">
                  <c:v>623</c:v>
                </c:pt>
                <c:pt idx="202">
                  <c:v>624</c:v>
                </c:pt>
                <c:pt idx="203">
                  <c:v>771</c:v>
                </c:pt>
                <c:pt idx="204">
                  <c:v>861</c:v>
                </c:pt>
                <c:pt idx="205">
                  <c:v>588</c:v>
                </c:pt>
                <c:pt idx="206">
                  <c:v>624</c:v>
                </c:pt>
                <c:pt idx="207">
                  <c:v>1160</c:v>
                </c:pt>
                <c:pt idx="208">
                  <c:v>451</c:v>
                </c:pt>
                <c:pt idx="209">
                  <c:v>204</c:v>
                </c:pt>
                <c:pt idx="210">
                  <c:v>451</c:v>
                </c:pt>
                <c:pt idx="211">
                  <c:v>351</c:v>
                </c:pt>
                <c:pt idx="212">
                  <c:v>202</c:v>
                </c:pt>
                <c:pt idx="213">
                  <c:v>203</c:v>
                </c:pt>
                <c:pt idx="214">
                  <c:v>197</c:v>
                </c:pt>
                <c:pt idx="215">
                  <c:v>197</c:v>
                </c:pt>
                <c:pt idx="216">
                  <c:v>198</c:v>
                </c:pt>
                <c:pt idx="217">
                  <c:v>344</c:v>
                </c:pt>
                <c:pt idx="218">
                  <c:v>444</c:v>
                </c:pt>
                <c:pt idx="219">
                  <c:v>655</c:v>
                </c:pt>
                <c:pt idx="220">
                  <c:v>204</c:v>
                </c:pt>
                <c:pt idx="221">
                  <c:v>739</c:v>
                </c:pt>
                <c:pt idx="222">
                  <c:v>314</c:v>
                </c:pt>
                <c:pt idx="223">
                  <c:v>517</c:v>
                </c:pt>
                <c:pt idx="224">
                  <c:v>255</c:v>
                </c:pt>
                <c:pt idx="225">
                  <c:v>0.55000000000000004</c:v>
                </c:pt>
                <c:pt idx="226">
                  <c:v>239</c:v>
                </c:pt>
                <c:pt idx="227">
                  <c:v>254</c:v>
                </c:pt>
                <c:pt idx="228">
                  <c:v>253</c:v>
                </c:pt>
                <c:pt idx="229">
                  <c:v>265</c:v>
                </c:pt>
                <c:pt idx="230">
                  <c:v>256</c:v>
                </c:pt>
                <c:pt idx="231">
                  <c:v>265</c:v>
                </c:pt>
                <c:pt idx="232">
                  <c:v>235</c:v>
                </c:pt>
                <c:pt idx="233">
                  <c:v>6.8</c:v>
                </c:pt>
                <c:pt idx="234">
                  <c:v>206</c:v>
                </c:pt>
                <c:pt idx="235">
                  <c:v>251</c:v>
                </c:pt>
                <c:pt idx="236">
                  <c:v>317</c:v>
                </c:pt>
                <c:pt idx="237">
                  <c:v>128</c:v>
                </c:pt>
                <c:pt idx="238">
                  <c:v>864</c:v>
                </c:pt>
                <c:pt idx="239">
                  <c:v>451</c:v>
                </c:pt>
                <c:pt idx="240">
                  <c:v>253</c:v>
                </c:pt>
                <c:pt idx="241" formatCode="General">
                  <c:v>154</c:v>
                </c:pt>
                <c:pt idx="242" formatCode="General">
                  <c:v>1.7</c:v>
                </c:pt>
                <c:pt idx="243" formatCode="General">
                  <c:v>1.8</c:v>
                </c:pt>
                <c:pt idx="244" formatCode="General">
                  <c:v>6.7</c:v>
                </c:pt>
                <c:pt idx="245" formatCode="General">
                  <c:v>7.2</c:v>
                </c:pt>
                <c:pt idx="246" formatCode="General">
                  <c:v>6.7</c:v>
                </c:pt>
                <c:pt idx="247" formatCode="General">
                  <c:v>152</c:v>
                </c:pt>
                <c:pt idx="248" formatCode="General">
                  <c:v>247</c:v>
                </c:pt>
                <c:pt idx="249" formatCode="General">
                  <c:v>458</c:v>
                </c:pt>
                <c:pt idx="250" formatCode="General">
                  <c:v>2.7</c:v>
                </c:pt>
                <c:pt idx="251" formatCode="General">
                  <c:v>541</c:v>
                </c:pt>
                <c:pt idx="252" formatCode="General">
                  <c:v>148</c:v>
                </c:pt>
                <c:pt idx="253" formatCode="General">
                  <c:v>630</c:v>
                </c:pt>
                <c:pt idx="254" formatCode="General">
                  <c:v>204</c:v>
                </c:pt>
                <c:pt idx="255" formatCode="General">
                  <c:v>255</c:v>
                </c:pt>
                <c:pt idx="256" formatCode="General">
                  <c:v>239</c:v>
                </c:pt>
                <c:pt idx="257" formatCode="General">
                  <c:v>254</c:v>
                </c:pt>
                <c:pt idx="258" formatCode="General">
                  <c:v>253</c:v>
                </c:pt>
                <c:pt idx="259" formatCode="General">
                  <c:v>265</c:v>
                </c:pt>
                <c:pt idx="260" formatCode="General">
                  <c:v>256</c:v>
                </c:pt>
                <c:pt idx="261" formatCode="General">
                  <c:v>265</c:v>
                </c:pt>
                <c:pt idx="262" formatCode="General">
                  <c:v>235</c:v>
                </c:pt>
                <c:pt idx="263" formatCode="General">
                  <c:v>7</c:v>
                </c:pt>
                <c:pt idx="264" formatCode="General">
                  <c:v>206</c:v>
                </c:pt>
                <c:pt idx="265" formatCode="General">
                  <c:v>251</c:v>
                </c:pt>
                <c:pt idx="266" formatCode="General">
                  <c:v>317</c:v>
                </c:pt>
                <c:pt idx="267" formatCode="General">
                  <c:v>128</c:v>
                </c:pt>
                <c:pt idx="268" formatCode="General">
                  <c:v>864</c:v>
                </c:pt>
                <c:pt idx="269" formatCode="General">
                  <c:v>451</c:v>
                </c:pt>
                <c:pt idx="270" formatCode="General">
                  <c:v>0.55000000000000004</c:v>
                </c:pt>
                <c:pt idx="271" formatCode="General">
                  <c:v>253</c:v>
                </c:pt>
              </c:numCache>
            </c:numRef>
          </c:xVal>
          <c:yVal>
            <c:numRef>
              <c:f>Pairs!$K$2:$K$273</c:f>
            </c:numRef>
          </c:yVal>
          <c:smooth val="0"/>
        </c:ser>
        <c:ser>
          <c:idx val="2"/>
          <c:order val="2"/>
          <c:tx>
            <c:strRef>
              <c:f>Pairs!$L$1</c:f>
              <c:strCache>
                <c:ptCount val="1"/>
                <c:pt idx="0">
                  <c:v>2005-10 Average</c:v>
                </c:pt>
              </c:strCache>
            </c:strRef>
          </c:tx>
          <c:spPr>
            <a:ln w="28575">
              <a:noFill/>
            </a:ln>
          </c:spPr>
          <c:marker>
            <c:symbol val="triangle"/>
            <c:size val="14"/>
            <c:spPr>
              <a:solidFill>
                <a:schemeClr val="tx1">
                  <a:lumMod val="65000"/>
                  <a:lumOff val="35000"/>
                </a:schemeClr>
              </a:solidFill>
              <a:ln>
                <a:solidFill>
                  <a:schemeClr val="tx1"/>
                </a:solidFill>
              </a:ln>
            </c:spPr>
          </c:marker>
          <c:trendline>
            <c:trendlineType val="log"/>
            <c:dispRSqr val="1"/>
            <c:dispEq val="0"/>
            <c:trendlineLbl>
              <c:layout>
                <c:manualLayout>
                  <c:x val="8.7528254551777249E-2"/>
                  <c:y val="-0.41765581541113334"/>
                </c:manualLayout>
              </c:layout>
              <c:numFmt formatCode="General" sourceLinked="0"/>
              <c:txPr>
                <a:bodyPr/>
                <a:lstStyle/>
                <a:p>
                  <a:pPr>
                    <a:defRPr sz="2800"/>
                  </a:pPr>
                  <a:endParaRPr lang="en-US"/>
                </a:p>
              </c:txPr>
            </c:trendlineLbl>
          </c:trendline>
          <c:xVal>
            <c:numRef>
              <c:f>[CREPUQdatanoinscription.xlsx]Pairs!$F$2:$I$273</c:f>
              <c:numCache>
                <c:formatCode>0</c:formatCode>
                <c:ptCount val="272"/>
                <c:pt idx="0">
                  <c:v>155</c:v>
                </c:pt>
                <c:pt idx="1">
                  <c:v>154</c:v>
                </c:pt>
                <c:pt idx="2">
                  <c:v>159</c:v>
                </c:pt>
                <c:pt idx="3">
                  <c:v>160</c:v>
                </c:pt>
                <c:pt idx="4">
                  <c:v>159</c:v>
                </c:pt>
                <c:pt idx="5">
                  <c:v>9.8000000000000007</c:v>
                </c:pt>
                <c:pt idx="6">
                  <c:v>231</c:v>
                </c:pt>
                <c:pt idx="7">
                  <c:v>443</c:v>
                </c:pt>
                <c:pt idx="8">
                  <c:v>155</c:v>
                </c:pt>
                <c:pt idx="9">
                  <c:v>527</c:v>
                </c:pt>
                <c:pt idx="10">
                  <c:v>163</c:v>
                </c:pt>
                <c:pt idx="11">
                  <c:v>631</c:v>
                </c:pt>
                <c:pt idx="12">
                  <c:v>351</c:v>
                </c:pt>
                <c:pt idx="13">
                  <c:v>239</c:v>
                </c:pt>
                <c:pt idx="14">
                  <c:v>154</c:v>
                </c:pt>
                <c:pt idx="15">
                  <c:v>239</c:v>
                </c:pt>
                <c:pt idx="16">
                  <c:v>1.4</c:v>
                </c:pt>
                <c:pt idx="17">
                  <c:v>4.3</c:v>
                </c:pt>
                <c:pt idx="18">
                  <c:v>4.5</c:v>
                </c:pt>
                <c:pt idx="19">
                  <c:v>4.3</c:v>
                </c:pt>
                <c:pt idx="20">
                  <c:v>151</c:v>
                </c:pt>
                <c:pt idx="21">
                  <c:v>247</c:v>
                </c:pt>
                <c:pt idx="22">
                  <c:v>458</c:v>
                </c:pt>
                <c:pt idx="23">
                  <c:v>2.5</c:v>
                </c:pt>
                <c:pt idx="24">
                  <c:v>542</c:v>
                </c:pt>
                <c:pt idx="25">
                  <c:v>628</c:v>
                </c:pt>
                <c:pt idx="26">
                  <c:v>202</c:v>
                </c:pt>
                <c:pt idx="27">
                  <c:v>139</c:v>
                </c:pt>
                <c:pt idx="28">
                  <c:v>254</c:v>
                </c:pt>
                <c:pt idx="29">
                  <c:v>1.7</c:v>
                </c:pt>
                <c:pt idx="30">
                  <c:v>254</c:v>
                </c:pt>
                <c:pt idx="31">
                  <c:v>155</c:v>
                </c:pt>
                <c:pt idx="32">
                  <c:v>4.9000000000000004</c:v>
                </c:pt>
                <c:pt idx="33">
                  <c:v>5.0999999999999996</c:v>
                </c:pt>
                <c:pt idx="34">
                  <c:v>4.9000000000000004</c:v>
                </c:pt>
                <c:pt idx="35">
                  <c:v>147</c:v>
                </c:pt>
                <c:pt idx="36">
                  <c:v>245</c:v>
                </c:pt>
                <c:pt idx="37">
                  <c:v>456</c:v>
                </c:pt>
                <c:pt idx="38">
                  <c:v>2</c:v>
                </c:pt>
                <c:pt idx="39">
                  <c:v>541</c:v>
                </c:pt>
                <c:pt idx="40">
                  <c:v>624</c:v>
                </c:pt>
                <c:pt idx="41">
                  <c:v>203</c:v>
                </c:pt>
                <c:pt idx="42">
                  <c:v>137</c:v>
                </c:pt>
                <c:pt idx="43">
                  <c:v>253</c:v>
                </c:pt>
                <c:pt idx="44">
                  <c:v>1.8</c:v>
                </c:pt>
                <c:pt idx="45">
                  <c:v>253</c:v>
                </c:pt>
                <c:pt idx="46">
                  <c:v>154</c:v>
                </c:pt>
                <c:pt idx="47">
                  <c:v>1.4</c:v>
                </c:pt>
                <c:pt idx="48">
                  <c:v>1.3</c:v>
                </c:pt>
                <c:pt idx="49">
                  <c:v>1</c:v>
                </c:pt>
                <c:pt idx="50">
                  <c:v>152</c:v>
                </c:pt>
                <c:pt idx="51">
                  <c:v>257</c:v>
                </c:pt>
                <c:pt idx="52">
                  <c:v>469</c:v>
                </c:pt>
                <c:pt idx="53">
                  <c:v>6.6</c:v>
                </c:pt>
                <c:pt idx="54">
                  <c:v>553</c:v>
                </c:pt>
                <c:pt idx="55">
                  <c:v>143</c:v>
                </c:pt>
                <c:pt idx="56">
                  <c:v>623</c:v>
                </c:pt>
                <c:pt idx="57">
                  <c:v>197</c:v>
                </c:pt>
                <c:pt idx="58">
                  <c:v>265</c:v>
                </c:pt>
                <c:pt idx="59">
                  <c:v>6.7</c:v>
                </c:pt>
                <c:pt idx="60">
                  <c:v>265</c:v>
                </c:pt>
                <c:pt idx="61">
                  <c:v>159</c:v>
                </c:pt>
                <c:pt idx="62">
                  <c:v>4.3</c:v>
                </c:pt>
                <c:pt idx="63">
                  <c:v>4.9000000000000004</c:v>
                </c:pt>
                <c:pt idx="64">
                  <c:v>1.4</c:v>
                </c:pt>
                <c:pt idx="65">
                  <c:v>152</c:v>
                </c:pt>
                <c:pt idx="66">
                  <c:v>249</c:v>
                </c:pt>
                <c:pt idx="67">
                  <c:v>260</c:v>
                </c:pt>
                <c:pt idx="68">
                  <c:v>6.4</c:v>
                </c:pt>
                <c:pt idx="69">
                  <c:v>544</c:v>
                </c:pt>
                <c:pt idx="70">
                  <c:v>142</c:v>
                </c:pt>
                <c:pt idx="71">
                  <c:v>623</c:v>
                </c:pt>
                <c:pt idx="72">
                  <c:v>197</c:v>
                </c:pt>
                <c:pt idx="73">
                  <c:v>256</c:v>
                </c:pt>
                <c:pt idx="74">
                  <c:v>7.2</c:v>
                </c:pt>
                <c:pt idx="75">
                  <c:v>256</c:v>
                </c:pt>
                <c:pt idx="76">
                  <c:v>160</c:v>
                </c:pt>
                <c:pt idx="77">
                  <c:v>4.5</c:v>
                </c:pt>
                <c:pt idx="78">
                  <c:v>5.0999999999999996</c:v>
                </c:pt>
                <c:pt idx="79">
                  <c:v>1.3</c:v>
                </c:pt>
                <c:pt idx="80">
                  <c:v>152</c:v>
                </c:pt>
                <c:pt idx="81">
                  <c:v>257</c:v>
                </c:pt>
                <c:pt idx="82">
                  <c:v>469</c:v>
                </c:pt>
                <c:pt idx="83">
                  <c:v>6.6</c:v>
                </c:pt>
                <c:pt idx="84">
                  <c:v>553</c:v>
                </c:pt>
                <c:pt idx="85">
                  <c:v>143</c:v>
                </c:pt>
                <c:pt idx="86">
                  <c:v>624</c:v>
                </c:pt>
                <c:pt idx="87">
                  <c:v>198</c:v>
                </c:pt>
                <c:pt idx="88">
                  <c:v>265</c:v>
                </c:pt>
                <c:pt idx="89">
                  <c:v>6.7</c:v>
                </c:pt>
                <c:pt idx="90">
                  <c:v>265</c:v>
                </c:pt>
                <c:pt idx="91">
                  <c:v>159</c:v>
                </c:pt>
                <c:pt idx="92">
                  <c:v>4.3</c:v>
                </c:pt>
                <c:pt idx="93">
                  <c:v>4.9000000000000004</c:v>
                </c:pt>
                <c:pt idx="94">
                  <c:v>1</c:v>
                </c:pt>
                <c:pt idx="95">
                  <c:v>1.4</c:v>
                </c:pt>
                <c:pt idx="96">
                  <c:v>228</c:v>
                </c:pt>
                <c:pt idx="97">
                  <c:v>439</c:v>
                </c:pt>
                <c:pt idx="98">
                  <c:v>154</c:v>
                </c:pt>
                <c:pt idx="99">
                  <c:v>523</c:v>
                </c:pt>
                <c:pt idx="100">
                  <c:v>159</c:v>
                </c:pt>
                <c:pt idx="101">
                  <c:v>771</c:v>
                </c:pt>
                <c:pt idx="102">
                  <c:v>344</c:v>
                </c:pt>
                <c:pt idx="103">
                  <c:v>235</c:v>
                </c:pt>
                <c:pt idx="104">
                  <c:v>152</c:v>
                </c:pt>
                <c:pt idx="105">
                  <c:v>235</c:v>
                </c:pt>
                <c:pt idx="106">
                  <c:v>9.8000000000000007</c:v>
                </c:pt>
                <c:pt idx="107">
                  <c:v>151</c:v>
                </c:pt>
                <c:pt idx="108">
                  <c:v>147</c:v>
                </c:pt>
                <c:pt idx="109">
                  <c:v>152</c:v>
                </c:pt>
                <c:pt idx="110">
                  <c:v>152</c:v>
                </c:pt>
                <c:pt idx="111">
                  <c:v>152</c:v>
                </c:pt>
                <c:pt idx="112">
                  <c:v>211</c:v>
                </c:pt>
                <c:pt idx="113">
                  <c:v>248</c:v>
                </c:pt>
                <c:pt idx="114">
                  <c:v>311</c:v>
                </c:pt>
                <c:pt idx="115">
                  <c:v>127</c:v>
                </c:pt>
                <c:pt idx="116">
                  <c:v>861</c:v>
                </c:pt>
                <c:pt idx="117">
                  <c:v>444</c:v>
                </c:pt>
                <c:pt idx="118">
                  <c:v>6.8</c:v>
                </c:pt>
                <c:pt idx="119">
                  <c:v>247</c:v>
                </c:pt>
                <c:pt idx="120">
                  <c:v>7</c:v>
                </c:pt>
                <c:pt idx="121">
                  <c:v>231</c:v>
                </c:pt>
                <c:pt idx="122">
                  <c:v>247</c:v>
                </c:pt>
                <c:pt idx="123">
                  <c:v>245</c:v>
                </c:pt>
                <c:pt idx="124">
                  <c:v>257</c:v>
                </c:pt>
                <c:pt idx="125">
                  <c:v>249</c:v>
                </c:pt>
                <c:pt idx="126">
                  <c:v>257</c:v>
                </c:pt>
                <c:pt idx="127">
                  <c:v>228</c:v>
                </c:pt>
                <c:pt idx="128">
                  <c:v>459</c:v>
                </c:pt>
                <c:pt idx="129">
                  <c:v>522</c:v>
                </c:pt>
                <c:pt idx="130">
                  <c:v>333</c:v>
                </c:pt>
                <c:pt idx="131">
                  <c:v>588</c:v>
                </c:pt>
                <c:pt idx="132">
                  <c:v>655</c:v>
                </c:pt>
                <c:pt idx="133">
                  <c:v>206</c:v>
                </c:pt>
                <c:pt idx="134">
                  <c:v>458</c:v>
                </c:pt>
                <c:pt idx="135">
                  <c:v>206</c:v>
                </c:pt>
                <c:pt idx="136">
                  <c:v>443</c:v>
                </c:pt>
                <c:pt idx="137">
                  <c:v>458</c:v>
                </c:pt>
                <c:pt idx="138">
                  <c:v>456</c:v>
                </c:pt>
                <c:pt idx="139">
                  <c:v>469</c:v>
                </c:pt>
                <c:pt idx="140">
                  <c:v>260</c:v>
                </c:pt>
                <c:pt idx="141">
                  <c:v>469</c:v>
                </c:pt>
                <c:pt idx="142">
                  <c:v>439</c:v>
                </c:pt>
                <c:pt idx="143">
                  <c:v>211</c:v>
                </c:pt>
                <c:pt idx="144">
                  <c:v>539</c:v>
                </c:pt>
                <c:pt idx="145">
                  <c:v>136</c:v>
                </c:pt>
                <c:pt idx="146">
                  <c:v>624</c:v>
                </c:pt>
                <c:pt idx="147">
                  <c:v>204</c:v>
                </c:pt>
                <c:pt idx="148">
                  <c:v>251</c:v>
                </c:pt>
                <c:pt idx="149">
                  <c:v>2.7</c:v>
                </c:pt>
                <c:pt idx="150">
                  <c:v>251</c:v>
                </c:pt>
                <c:pt idx="151">
                  <c:v>155</c:v>
                </c:pt>
                <c:pt idx="152">
                  <c:v>2.5</c:v>
                </c:pt>
                <c:pt idx="153">
                  <c:v>2</c:v>
                </c:pt>
                <c:pt idx="154">
                  <c:v>6.6</c:v>
                </c:pt>
                <c:pt idx="155">
                  <c:v>6.4</c:v>
                </c:pt>
                <c:pt idx="156">
                  <c:v>6.6</c:v>
                </c:pt>
                <c:pt idx="157">
                  <c:v>154</c:v>
                </c:pt>
                <c:pt idx="158">
                  <c:v>248</c:v>
                </c:pt>
                <c:pt idx="159">
                  <c:v>459</c:v>
                </c:pt>
                <c:pt idx="160">
                  <c:v>430</c:v>
                </c:pt>
                <c:pt idx="161">
                  <c:v>1160</c:v>
                </c:pt>
                <c:pt idx="162">
                  <c:v>739</c:v>
                </c:pt>
                <c:pt idx="163">
                  <c:v>317</c:v>
                </c:pt>
                <c:pt idx="164">
                  <c:v>541</c:v>
                </c:pt>
                <c:pt idx="165">
                  <c:v>317</c:v>
                </c:pt>
                <c:pt idx="166">
                  <c:v>527</c:v>
                </c:pt>
                <c:pt idx="167">
                  <c:v>542</c:v>
                </c:pt>
                <c:pt idx="168">
                  <c:v>541</c:v>
                </c:pt>
                <c:pt idx="169">
                  <c:v>553</c:v>
                </c:pt>
                <c:pt idx="170">
                  <c:v>544</c:v>
                </c:pt>
                <c:pt idx="171">
                  <c:v>553</c:v>
                </c:pt>
                <c:pt idx="172">
                  <c:v>523</c:v>
                </c:pt>
                <c:pt idx="173">
                  <c:v>311</c:v>
                </c:pt>
                <c:pt idx="174">
                  <c:v>522</c:v>
                </c:pt>
                <c:pt idx="175">
                  <c:v>539</c:v>
                </c:pt>
                <c:pt idx="176">
                  <c:v>736</c:v>
                </c:pt>
                <c:pt idx="177">
                  <c:v>314</c:v>
                </c:pt>
                <c:pt idx="178">
                  <c:v>128</c:v>
                </c:pt>
                <c:pt idx="179">
                  <c:v>148</c:v>
                </c:pt>
                <c:pt idx="180">
                  <c:v>128</c:v>
                </c:pt>
                <c:pt idx="181">
                  <c:v>163</c:v>
                </c:pt>
                <c:pt idx="182">
                  <c:v>139</c:v>
                </c:pt>
                <c:pt idx="183">
                  <c:v>137</c:v>
                </c:pt>
                <c:pt idx="184">
                  <c:v>143</c:v>
                </c:pt>
                <c:pt idx="185">
                  <c:v>142</c:v>
                </c:pt>
                <c:pt idx="186">
                  <c:v>143</c:v>
                </c:pt>
                <c:pt idx="187">
                  <c:v>159</c:v>
                </c:pt>
                <c:pt idx="188">
                  <c:v>127</c:v>
                </c:pt>
                <c:pt idx="189">
                  <c:v>333</c:v>
                </c:pt>
                <c:pt idx="190">
                  <c:v>136</c:v>
                </c:pt>
                <c:pt idx="191">
                  <c:v>430</c:v>
                </c:pt>
                <c:pt idx="192">
                  <c:v>736</c:v>
                </c:pt>
                <c:pt idx="193">
                  <c:v>517</c:v>
                </c:pt>
                <c:pt idx="194">
                  <c:v>864</c:v>
                </c:pt>
                <c:pt idx="195">
                  <c:v>630</c:v>
                </c:pt>
                <c:pt idx="196">
                  <c:v>864</c:v>
                </c:pt>
                <c:pt idx="197">
                  <c:v>631</c:v>
                </c:pt>
                <c:pt idx="198">
                  <c:v>628</c:v>
                </c:pt>
                <c:pt idx="199">
                  <c:v>624</c:v>
                </c:pt>
                <c:pt idx="200">
                  <c:v>623</c:v>
                </c:pt>
                <c:pt idx="201">
                  <c:v>623</c:v>
                </c:pt>
                <c:pt idx="202">
                  <c:v>624</c:v>
                </c:pt>
                <c:pt idx="203">
                  <c:v>771</c:v>
                </c:pt>
                <c:pt idx="204">
                  <c:v>861</c:v>
                </c:pt>
                <c:pt idx="205">
                  <c:v>588</c:v>
                </c:pt>
                <c:pt idx="206">
                  <c:v>624</c:v>
                </c:pt>
                <c:pt idx="207">
                  <c:v>1160</c:v>
                </c:pt>
                <c:pt idx="208">
                  <c:v>451</c:v>
                </c:pt>
                <c:pt idx="209">
                  <c:v>204</c:v>
                </c:pt>
                <c:pt idx="210">
                  <c:v>451</c:v>
                </c:pt>
                <c:pt idx="211">
                  <c:v>351</c:v>
                </c:pt>
                <c:pt idx="212">
                  <c:v>202</c:v>
                </c:pt>
                <c:pt idx="213">
                  <c:v>203</c:v>
                </c:pt>
                <c:pt idx="214">
                  <c:v>197</c:v>
                </c:pt>
                <c:pt idx="215">
                  <c:v>197</c:v>
                </c:pt>
                <c:pt idx="216">
                  <c:v>198</c:v>
                </c:pt>
                <c:pt idx="217">
                  <c:v>344</c:v>
                </c:pt>
                <c:pt idx="218">
                  <c:v>444</c:v>
                </c:pt>
                <c:pt idx="219">
                  <c:v>655</c:v>
                </c:pt>
                <c:pt idx="220">
                  <c:v>204</c:v>
                </c:pt>
                <c:pt idx="221">
                  <c:v>739</c:v>
                </c:pt>
                <c:pt idx="222">
                  <c:v>314</c:v>
                </c:pt>
                <c:pt idx="223">
                  <c:v>517</c:v>
                </c:pt>
                <c:pt idx="224">
                  <c:v>255</c:v>
                </c:pt>
                <c:pt idx="225">
                  <c:v>0.55000000000000004</c:v>
                </c:pt>
                <c:pt idx="226">
                  <c:v>239</c:v>
                </c:pt>
                <c:pt idx="227">
                  <c:v>254</c:v>
                </c:pt>
                <c:pt idx="228">
                  <c:v>253</c:v>
                </c:pt>
                <c:pt idx="229">
                  <c:v>265</c:v>
                </c:pt>
                <c:pt idx="230">
                  <c:v>256</c:v>
                </c:pt>
                <c:pt idx="231">
                  <c:v>265</c:v>
                </c:pt>
                <c:pt idx="232">
                  <c:v>235</c:v>
                </c:pt>
                <c:pt idx="233">
                  <c:v>6.8</c:v>
                </c:pt>
                <c:pt idx="234">
                  <c:v>206</c:v>
                </c:pt>
                <c:pt idx="235">
                  <c:v>251</c:v>
                </c:pt>
                <c:pt idx="236">
                  <c:v>317</c:v>
                </c:pt>
                <c:pt idx="237">
                  <c:v>128</c:v>
                </c:pt>
                <c:pt idx="238">
                  <c:v>864</c:v>
                </c:pt>
                <c:pt idx="239">
                  <c:v>451</c:v>
                </c:pt>
                <c:pt idx="240">
                  <c:v>253</c:v>
                </c:pt>
                <c:pt idx="241" formatCode="General">
                  <c:v>154</c:v>
                </c:pt>
                <c:pt idx="242" formatCode="General">
                  <c:v>1.7</c:v>
                </c:pt>
                <c:pt idx="243" formatCode="General">
                  <c:v>1.8</c:v>
                </c:pt>
                <c:pt idx="244" formatCode="General">
                  <c:v>6.7</c:v>
                </c:pt>
                <c:pt idx="245" formatCode="General">
                  <c:v>7.2</c:v>
                </c:pt>
                <c:pt idx="246" formatCode="General">
                  <c:v>6.7</c:v>
                </c:pt>
                <c:pt idx="247" formatCode="General">
                  <c:v>152</c:v>
                </c:pt>
                <c:pt idx="248" formatCode="General">
                  <c:v>247</c:v>
                </c:pt>
                <c:pt idx="249" formatCode="General">
                  <c:v>458</c:v>
                </c:pt>
                <c:pt idx="250" formatCode="General">
                  <c:v>2.7</c:v>
                </c:pt>
                <c:pt idx="251" formatCode="General">
                  <c:v>541</c:v>
                </c:pt>
                <c:pt idx="252" formatCode="General">
                  <c:v>148</c:v>
                </c:pt>
                <c:pt idx="253" formatCode="General">
                  <c:v>630</c:v>
                </c:pt>
                <c:pt idx="254" formatCode="General">
                  <c:v>204</c:v>
                </c:pt>
                <c:pt idx="255" formatCode="General">
                  <c:v>255</c:v>
                </c:pt>
                <c:pt idx="256" formatCode="General">
                  <c:v>239</c:v>
                </c:pt>
                <c:pt idx="257" formatCode="General">
                  <c:v>254</c:v>
                </c:pt>
                <c:pt idx="258" formatCode="General">
                  <c:v>253</c:v>
                </c:pt>
                <c:pt idx="259" formatCode="General">
                  <c:v>265</c:v>
                </c:pt>
                <c:pt idx="260" formatCode="General">
                  <c:v>256</c:v>
                </c:pt>
                <c:pt idx="261" formatCode="General">
                  <c:v>265</c:v>
                </c:pt>
                <c:pt idx="262" formatCode="General">
                  <c:v>235</c:v>
                </c:pt>
                <c:pt idx="263" formatCode="General">
                  <c:v>7</c:v>
                </c:pt>
                <c:pt idx="264" formatCode="General">
                  <c:v>206</c:v>
                </c:pt>
                <c:pt idx="265" formatCode="General">
                  <c:v>251</c:v>
                </c:pt>
                <c:pt idx="266" formatCode="General">
                  <c:v>317</c:v>
                </c:pt>
                <c:pt idx="267" formatCode="General">
                  <c:v>128</c:v>
                </c:pt>
                <c:pt idx="268" formatCode="General">
                  <c:v>864</c:v>
                </c:pt>
                <c:pt idx="269" formatCode="General">
                  <c:v>451</c:v>
                </c:pt>
                <c:pt idx="270" formatCode="General">
                  <c:v>0.55000000000000004</c:v>
                </c:pt>
                <c:pt idx="271" formatCode="General">
                  <c:v>253</c:v>
                </c:pt>
              </c:numCache>
            </c:numRef>
          </c:xVal>
          <c:yVal>
            <c:numRef>
              <c:f>Pairs!$L$2:$L$273</c:f>
              <c:numCache>
                <c:formatCode>0</c:formatCode>
                <c:ptCount val="272"/>
                <c:pt idx="0">
                  <c:v>69</c:v>
                </c:pt>
                <c:pt idx="1">
                  <c:v>210.6</c:v>
                </c:pt>
                <c:pt idx="2">
                  <c:v>30.8</c:v>
                </c:pt>
                <c:pt idx="3">
                  <c:v>0</c:v>
                </c:pt>
                <c:pt idx="4">
                  <c:v>2.2000000000000002</c:v>
                </c:pt>
                <c:pt idx="5">
                  <c:v>571.5</c:v>
                </c:pt>
                <c:pt idx="6">
                  <c:v>103.6</c:v>
                </c:pt>
                <c:pt idx="7">
                  <c:v>0.6</c:v>
                </c:pt>
                <c:pt idx="8">
                  <c:v>129</c:v>
                </c:pt>
                <c:pt idx="9">
                  <c:v>0</c:v>
                </c:pt>
                <c:pt idx="10">
                  <c:v>0</c:v>
                </c:pt>
                <c:pt idx="11">
                  <c:v>0</c:v>
                </c:pt>
                <c:pt idx="12">
                  <c:v>0</c:v>
                </c:pt>
                <c:pt idx="13">
                  <c:v>0.66666666666666663</c:v>
                </c:pt>
                <c:pt idx="14">
                  <c:v>0</c:v>
                </c:pt>
                <c:pt idx="15">
                  <c:v>0</c:v>
                </c:pt>
                <c:pt idx="16">
                  <c:v>17455.599999999999</c:v>
                </c:pt>
                <c:pt idx="17">
                  <c:v>7688.2</c:v>
                </c:pt>
                <c:pt idx="18">
                  <c:v>476.8</c:v>
                </c:pt>
                <c:pt idx="19">
                  <c:v>971.8</c:v>
                </c:pt>
                <c:pt idx="20">
                  <c:v>722.75</c:v>
                </c:pt>
                <c:pt idx="21">
                  <c:v>322.60000000000002</c:v>
                </c:pt>
                <c:pt idx="22">
                  <c:v>2.6</c:v>
                </c:pt>
                <c:pt idx="23">
                  <c:v>4633.25</c:v>
                </c:pt>
                <c:pt idx="24">
                  <c:v>0.4</c:v>
                </c:pt>
                <c:pt idx="25">
                  <c:v>36.333333333333336</c:v>
                </c:pt>
                <c:pt idx="26">
                  <c:v>67.5</c:v>
                </c:pt>
                <c:pt idx="27">
                  <c:v>9</c:v>
                </c:pt>
                <c:pt idx="28">
                  <c:v>38.333333333333336</c:v>
                </c:pt>
                <c:pt idx="29">
                  <c:v>579.79999999999995</c:v>
                </c:pt>
                <c:pt idx="30">
                  <c:v>45.5</c:v>
                </c:pt>
                <c:pt idx="31">
                  <c:v>69</c:v>
                </c:pt>
                <c:pt idx="32">
                  <c:v>17208</c:v>
                </c:pt>
                <c:pt idx="33">
                  <c:v>377.6</c:v>
                </c:pt>
                <c:pt idx="34">
                  <c:v>947.6</c:v>
                </c:pt>
                <c:pt idx="35">
                  <c:v>889</c:v>
                </c:pt>
                <c:pt idx="36">
                  <c:v>1075</c:v>
                </c:pt>
                <c:pt idx="37">
                  <c:v>9.6</c:v>
                </c:pt>
                <c:pt idx="38">
                  <c:v>9208.5</c:v>
                </c:pt>
                <c:pt idx="39">
                  <c:v>12.6</c:v>
                </c:pt>
                <c:pt idx="40">
                  <c:v>1</c:v>
                </c:pt>
                <c:pt idx="41">
                  <c:v>197.75</c:v>
                </c:pt>
                <c:pt idx="42">
                  <c:v>78.5</c:v>
                </c:pt>
                <c:pt idx="43">
                  <c:v>114.33333333333333</c:v>
                </c:pt>
                <c:pt idx="44">
                  <c:v>371.2</c:v>
                </c:pt>
                <c:pt idx="45">
                  <c:v>490.25</c:v>
                </c:pt>
                <c:pt idx="46">
                  <c:v>210.6</c:v>
                </c:pt>
                <c:pt idx="47">
                  <c:v>17455.599999999999</c:v>
                </c:pt>
                <c:pt idx="48">
                  <c:v>6737</c:v>
                </c:pt>
                <c:pt idx="49">
                  <c:v>5032.8</c:v>
                </c:pt>
                <c:pt idx="50">
                  <c:v>1844.75</c:v>
                </c:pt>
                <c:pt idx="51">
                  <c:v>2237.1999999999998</c:v>
                </c:pt>
                <c:pt idx="52">
                  <c:v>70.2</c:v>
                </c:pt>
                <c:pt idx="53">
                  <c:v>14927.75</c:v>
                </c:pt>
                <c:pt idx="54">
                  <c:v>48.4</c:v>
                </c:pt>
                <c:pt idx="55">
                  <c:v>541.33333333333337</c:v>
                </c:pt>
                <c:pt idx="56">
                  <c:v>19</c:v>
                </c:pt>
                <c:pt idx="57">
                  <c:v>362.25</c:v>
                </c:pt>
                <c:pt idx="58">
                  <c:v>364.33333333333331</c:v>
                </c:pt>
                <c:pt idx="59">
                  <c:v>203.8</c:v>
                </c:pt>
                <c:pt idx="60">
                  <c:v>417.25</c:v>
                </c:pt>
                <c:pt idx="61">
                  <c:v>30.8</c:v>
                </c:pt>
                <c:pt idx="62">
                  <c:v>9741.4</c:v>
                </c:pt>
                <c:pt idx="63">
                  <c:v>17208</c:v>
                </c:pt>
                <c:pt idx="64">
                  <c:v>1193.5999999999999</c:v>
                </c:pt>
                <c:pt idx="65">
                  <c:v>260.39999999999998</c:v>
                </c:pt>
                <c:pt idx="66">
                  <c:v>72.400000000000006</c:v>
                </c:pt>
                <c:pt idx="67">
                  <c:v>0</c:v>
                </c:pt>
                <c:pt idx="68">
                  <c:v>1728.75</c:v>
                </c:pt>
                <c:pt idx="69">
                  <c:v>7.6</c:v>
                </c:pt>
                <c:pt idx="70">
                  <c:v>202</c:v>
                </c:pt>
                <c:pt idx="71">
                  <c:v>0</c:v>
                </c:pt>
                <c:pt idx="72">
                  <c:v>25.5</c:v>
                </c:pt>
                <c:pt idx="73">
                  <c:v>154</c:v>
                </c:pt>
                <c:pt idx="74">
                  <c:v>80.8</c:v>
                </c:pt>
                <c:pt idx="75">
                  <c:v>0.75</c:v>
                </c:pt>
                <c:pt idx="76">
                  <c:v>0</c:v>
                </c:pt>
                <c:pt idx="77">
                  <c:v>476.8</c:v>
                </c:pt>
                <c:pt idx="78">
                  <c:v>377.6</c:v>
                </c:pt>
                <c:pt idx="79">
                  <c:v>6737</c:v>
                </c:pt>
                <c:pt idx="80">
                  <c:v>58.25</c:v>
                </c:pt>
                <c:pt idx="81">
                  <c:v>36</c:v>
                </c:pt>
                <c:pt idx="82">
                  <c:v>0</c:v>
                </c:pt>
                <c:pt idx="83">
                  <c:v>341</c:v>
                </c:pt>
                <c:pt idx="84">
                  <c:v>0.6</c:v>
                </c:pt>
                <c:pt idx="85">
                  <c:v>3.6666666666666665</c:v>
                </c:pt>
                <c:pt idx="86">
                  <c:v>0.66666666666666663</c:v>
                </c:pt>
                <c:pt idx="87">
                  <c:v>20.5</c:v>
                </c:pt>
                <c:pt idx="88">
                  <c:v>11</c:v>
                </c:pt>
                <c:pt idx="89">
                  <c:v>711.2</c:v>
                </c:pt>
                <c:pt idx="90">
                  <c:v>76.5</c:v>
                </c:pt>
                <c:pt idx="91">
                  <c:v>2.2000000000000002</c:v>
                </c:pt>
                <c:pt idx="92">
                  <c:v>971.8</c:v>
                </c:pt>
                <c:pt idx="93">
                  <c:v>947.6</c:v>
                </c:pt>
                <c:pt idx="94">
                  <c:v>5032.8</c:v>
                </c:pt>
                <c:pt idx="95">
                  <c:v>1193.5999999999999</c:v>
                </c:pt>
                <c:pt idx="96">
                  <c:v>578.25</c:v>
                </c:pt>
                <c:pt idx="97">
                  <c:v>38</c:v>
                </c:pt>
                <c:pt idx="98">
                  <c:v>928</c:v>
                </c:pt>
                <c:pt idx="99">
                  <c:v>8.5</c:v>
                </c:pt>
                <c:pt idx="100">
                  <c:v>40.5</c:v>
                </c:pt>
                <c:pt idx="101">
                  <c:v>11</c:v>
                </c:pt>
                <c:pt idx="102">
                  <c:v>74.666666666666671</c:v>
                </c:pt>
                <c:pt idx="103">
                  <c:v>10</c:v>
                </c:pt>
                <c:pt idx="104">
                  <c:v>3.5</c:v>
                </c:pt>
                <c:pt idx="105">
                  <c:v>7</c:v>
                </c:pt>
                <c:pt idx="106">
                  <c:v>571.5</c:v>
                </c:pt>
                <c:pt idx="107">
                  <c:v>722.75</c:v>
                </c:pt>
                <c:pt idx="108">
                  <c:v>889</c:v>
                </c:pt>
                <c:pt idx="109">
                  <c:v>1844.75</c:v>
                </c:pt>
                <c:pt idx="110">
                  <c:v>325.5</c:v>
                </c:pt>
                <c:pt idx="111">
                  <c:v>58.25</c:v>
                </c:pt>
                <c:pt idx="112">
                  <c:v>167.6</c:v>
                </c:pt>
                <c:pt idx="113">
                  <c:v>1104</c:v>
                </c:pt>
                <c:pt idx="114">
                  <c:v>425.2</c:v>
                </c:pt>
                <c:pt idx="115">
                  <c:v>661</c:v>
                </c:pt>
                <c:pt idx="116">
                  <c:v>39</c:v>
                </c:pt>
                <c:pt idx="117">
                  <c:v>44</c:v>
                </c:pt>
                <c:pt idx="118">
                  <c:v>153</c:v>
                </c:pt>
                <c:pt idx="119">
                  <c:v>59.6</c:v>
                </c:pt>
                <c:pt idx="120">
                  <c:v>179.25</c:v>
                </c:pt>
                <c:pt idx="121">
                  <c:v>103.6</c:v>
                </c:pt>
                <c:pt idx="122">
                  <c:v>322.60000000000002</c:v>
                </c:pt>
                <c:pt idx="123">
                  <c:v>1075</c:v>
                </c:pt>
                <c:pt idx="124">
                  <c:v>2237.1999999999998</c:v>
                </c:pt>
                <c:pt idx="125">
                  <c:v>72.400000000000006</c:v>
                </c:pt>
                <c:pt idx="126">
                  <c:v>36</c:v>
                </c:pt>
                <c:pt idx="127">
                  <c:v>578.25</c:v>
                </c:pt>
                <c:pt idx="128">
                  <c:v>97.5</c:v>
                </c:pt>
                <c:pt idx="129">
                  <c:v>8.8000000000000007</c:v>
                </c:pt>
                <c:pt idx="130">
                  <c:v>25.666666666666668</c:v>
                </c:pt>
                <c:pt idx="131">
                  <c:v>0</c:v>
                </c:pt>
                <c:pt idx="132">
                  <c:v>5</c:v>
                </c:pt>
                <c:pt idx="133">
                  <c:v>4.666666666666667</c:v>
                </c:pt>
                <c:pt idx="134">
                  <c:v>0.4</c:v>
                </c:pt>
                <c:pt idx="135">
                  <c:v>0.75</c:v>
                </c:pt>
                <c:pt idx="136">
                  <c:v>0.6</c:v>
                </c:pt>
                <c:pt idx="137">
                  <c:v>2.6</c:v>
                </c:pt>
                <c:pt idx="138">
                  <c:v>9.6</c:v>
                </c:pt>
                <c:pt idx="139">
                  <c:v>70.2</c:v>
                </c:pt>
                <c:pt idx="140">
                  <c:v>0</c:v>
                </c:pt>
                <c:pt idx="141">
                  <c:v>0</c:v>
                </c:pt>
                <c:pt idx="142">
                  <c:v>38</c:v>
                </c:pt>
                <c:pt idx="143">
                  <c:v>167.6</c:v>
                </c:pt>
                <c:pt idx="144">
                  <c:v>111.5</c:v>
                </c:pt>
                <c:pt idx="145">
                  <c:v>848</c:v>
                </c:pt>
                <c:pt idx="146">
                  <c:v>151.66666666666666</c:v>
                </c:pt>
                <c:pt idx="147">
                  <c:v>355.33333333333331</c:v>
                </c:pt>
                <c:pt idx="148">
                  <c:v>425.5</c:v>
                </c:pt>
                <c:pt idx="149">
                  <c:v>383.5</c:v>
                </c:pt>
                <c:pt idx="150">
                  <c:v>330.66666666666669</c:v>
                </c:pt>
                <c:pt idx="151">
                  <c:v>129</c:v>
                </c:pt>
                <c:pt idx="152">
                  <c:v>4633.25</c:v>
                </c:pt>
                <c:pt idx="153">
                  <c:v>9208.5</c:v>
                </c:pt>
                <c:pt idx="154">
                  <c:v>14927.75</c:v>
                </c:pt>
                <c:pt idx="155">
                  <c:v>1728.75</c:v>
                </c:pt>
                <c:pt idx="156">
                  <c:v>341</c:v>
                </c:pt>
                <c:pt idx="157">
                  <c:v>928</c:v>
                </c:pt>
                <c:pt idx="158">
                  <c:v>883.2</c:v>
                </c:pt>
                <c:pt idx="159">
                  <c:v>78</c:v>
                </c:pt>
                <c:pt idx="160">
                  <c:v>47</c:v>
                </c:pt>
                <c:pt idx="161">
                  <c:v>1.3333333333333333</c:v>
                </c:pt>
                <c:pt idx="162">
                  <c:v>0</c:v>
                </c:pt>
                <c:pt idx="163">
                  <c:v>25.666666666666668</c:v>
                </c:pt>
                <c:pt idx="164">
                  <c:v>6.4</c:v>
                </c:pt>
                <c:pt idx="165">
                  <c:v>0</c:v>
                </c:pt>
                <c:pt idx="166">
                  <c:v>0</c:v>
                </c:pt>
                <c:pt idx="167">
                  <c:v>0.4</c:v>
                </c:pt>
                <c:pt idx="168">
                  <c:v>12.6</c:v>
                </c:pt>
                <c:pt idx="169">
                  <c:v>48.4</c:v>
                </c:pt>
                <c:pt idx="170">
                  <c:v>7.6</c:v>
                </c:pt>
                <c:pt idx="171">
                  <c:v>0.6</c:v>
                </c:pt>
                <c:pt idx="172">
                  <c:v>8.5</c:v>
                </c:pt>
                <c:pt idx="173">
                  <c:v>425.2</c:v>
                </c:pt>
                <c:pt idx="174">
                  <c:v>8.8000000000000007</c:v>
                </c:pt>
                <c:pt idx="175">
                  <c:v>111.5</c:v>
                </c:pt>
                <c:pt idx="176">
                  <c:v>69</c:v>
                </c:pt>
                <c:pt idx="177">
                  <c:v>34</c:v>
                </c:pt>
                <c:pt idx="178">
                  <c:v>38</c:v>
                </c:pt>
                <c:pt idx="179">
                  <c:v>25.25</c:v>
                </c:pt>
                <c:pt idx="180">
                  <c:v>2</c:v>
                </c:pt>
                <c:pt idx="181">
                  <c:v>0</c:v>
                </c:pt>
                <c:pt idx="182">
                  <c:v>9</c:v>
                </c:pt>
                <c:pt idx="183">
                  <c:v>78.5</c:v>
                </c:pt>
                <c:pt idx="184">
                  <c:v>541.33333333333337</c:v>
                </c:pt>
                <c:pt idx="185">
                  <c:v>202</c:v>
                </c:pt>
                <c:pt idx="186">
                  <c:v>3.6666666666666665</c:v>
                </c:pt>
                <c:pt idx="187">
                  <c:v>40.5</c:v>
                </c:pt>
                <c:pt idx="188">
                  <c:v>661</c:v>
                </c:pt>
                <c:pt idx="189">
                  <c:v>25.666666666666668</c:v>
                </c:pt>
                <c:pt idx="190">
                  <c:v>848</c:v>
                </c:pt>
                <c:pt idx="191">
                  <c:v>47</c:v>
                </c:pt>
                <c:pt idx="192">
                  <c:v>69</c:v>
                </c:pt>
                <c:pt idx="193">
                  <c:v>121</c:v>
                </c:pt>
                <c:pt idx="194">
                  <c:v>0</c:v>
                </c:pt>
                <c:pt idx="195">
                  <c:v>4.333333333333333</c:v>
                </c:pt>
                <c:pt idx="196">
                  <c:v>0</c:v>
                </c:pt>
                <c:pt idx="197">
                  <c:v>0</c:v>
                </c:pt>
                <c:pt idx="198">
                  <c:v>36.333333333333336</c:v>
                </c:pt>
                <c:pt idx="199">
                  <c:v>1</c:v>
                </c:pt>
                <c:pt idx="200">
                  <c:v>19</c:v>
                </c:pt>
                <c:pt idx="201">
                  <c:v>0</c:v>
                </c:pt>
                <c:pt idx="202">
                  <c:v>0.66666666666666663</c:v>
                </c:pt>
                <c:pt idx="203">
                  <c:v>11</c:v>
                </c:pt>
                <c:pt idx="204">
                  <c:v>39</c:v>
                </c:pt>
                <c:pt idx="205">
                  <c:v>0</c:v>
                </c:pt>
                <c:pt idx="206">
                  <c:v>151.66666666666666</c:v>
                </c:pt>
                <c:pt idx="207">
                  <c:v>1.3333333333333333</c:v>
                </c:pt>
                <c:pt idx="208">
                  <c:v>176.5</c:v>
                </c:pt>
                <c:pt idx="209">
                  <c:v>49</c:v>
                </c:pt>
                <c:pt idx="210">
                  <c:v>1.6666666666666667</c:v>
                </c:pt>
                <c:pt idx="211">
                  <c:v>0</c:v>
                </c:pt>
                <c:pt idx="212">
                  <c:v>67.5</c:v>
                </c:pt>
                <c:pt idx="213">
                  <c:v>197.75</c:v>
                </c:pt>
                <c:pt idx="214">
                  <c:v>362.25</c:v>
                </c:pt>
                <c:pt idx="215">
                  <c:v>25.5</c:v>
                </c:pt>
                <c:pt idx="216">
                  <c:v>20.5</c:v>
                </c:pt>
                <c:pt idx="217">
                  <c:v>74.666666666666671</c:v>
                </c:pt>
                <c:pt idx="218">
                  <c:v>44</c:v>
                </c:pt>
                <c:pt idx="219">
                  <c:v>5</c:v>
                </c:pt>
                <c:pt idx="220">
                  <c:v>355.33333333333331</c:v>
                </c:pt>
                <c:pt idx="221">
                  <c:v>0</c:v>
                </c:pt>
                <c:pt idx="222">
                  <c:v>34</c:v>
                </c:pt>
                <c:pt idx="223">
                  <c:v>121</c:v>
                </c:pt>
                <c:pt idx="224">
                  <c:v>15.666666666666666</c:v>
                </c:pt>
                <c:pt idx="225">
                  <c:v>17.666666666666668</c:v>
                </c:pt>
                <c:pt idx="226">
                  <c:v>0.66666666666666663</c:v>
                </c:pt>
                <c:pt idx="227">
                  <c:v>38.333333333333336</c:v>
                </c:pt>
                <c:pt idx="228">
                  <c:v>222</c:v>
                </c:pt>
                <c:pt idx="229">
                  <c:v>364.33333333333331</c:v>
                </c:pt>
                <c:pt idx="230">
                  <c:v>154</c:v>
                </c:pt>
                <c:pt idx="231">
                  <c:v>11</c:v>
                </c:pt>
                <c:pt idx="232">
                  <c:v>7</c:v>
                </c:pt>
                <c:pt idx="233">
                  <c:v>153</c:v>
                </c:pt>
                <c:pt idx="234">
                  <c:v>4.666666666666667</c:v>
                </c:pt>
                <c:pt idx="235">
                  <c:v>495.83333333333331</c:v>
                </c:pt>
                <c:pt idx="236">
                  <c:v>25.666666666666668</c:v>
                </c:pt>
                <c:pt idx="237">
                  <c:v>38</c:v>
                </c:pt>
                <c:pt idx="238">
                  <c:v>0</c:v>
                </c:pt>
                <c:pt idx="239">
                  <c:v>176.5</c:v>
                </c:pt>
                <c:pt idx="240">
                  <c:v>27.888888888888889</c:v>
                </c:pt>
                <c:pt idx="241">
                  <c:v>0</c:v>
                </c:pt>
                <c:pt idx="242">
                  <c:v>579.79999999999995</c:v>
                </c:pt>
                <c:pt idx="243">
                  <c:v>371.2</c:v>
                </c:pt>
                <c:pt idx="244">
                  <c:v>203.8</c:v>
                </c:pt>
                <c:pt idx="245">
                  <c:v>80.8</c:v>
                </c:pt>
                <c:pt idx="246">
                  <c:v>711.2</c:v>
                </c:pt>
                <c:pt idx="247">
                  <c:v>3.5</c:v>
                </c:pt>
                <c:pt idx="248">
                  <c:v>59.6</c:v>
                </c:pt>
                <c:pt idx="249">
                  <c:v>0.4</c:v>
                </c:pt>
                <c:pt idx="250">
                  <c:v>383.5</c:v>
                </c:pt>
                <c:pt idx="251">
                  <c:v>6.4</c:v>
                </c:pt>
                <c:pt idx="252">
                  <c:v>25.25</c:v>
                </c:pt>
                <c:pt idx="253">
                  <c:v>4.333333333333333</c:v>
                </c:pt>
                <c:pt idx="254">
                  <c:v>49</c:v>
                </c:pt>
                <c:pt idx="255">
                  <c:v>12</c:v>
                </c:pt>
                <c:pt idx="256">
                  <c:v>0</c:v>
                </c:pt>
                <c:pt idx="257">
                  <c:v>45.5</c:v>
                </c:pt>
                <c:pt idx="258">
                  <c:v>490.25</c:v>
                </c:pt>
                <c:pt idx="259">
                  <c:v>389.75</c:v>
                </c:pt>
                <c:pt idx="260">
                  <c:v>0.75</c:v>
                </c:pt>
                <c:pt idx="261">
                  <c:v>76.5</c:v>
                </c:pt>
                <c:pt idx="262">
                  <c:v>7</c:v>
                </c:pt>
                <c:pt idx="263">
                  <c:v>179.25</c:v>
                </c:pt>
                <c:pt idx="264">
                  <c:v>0.75</c:v>
                </c:pt>
                <c:pt idx="265">
                  <c:v>330.66666666666669</c:v>
                </c:pt>
                <c:pt idx="266">
                  <c:v>0</c:v>
                </c:pt>
                <c:pt idx="267">
                  <c:v>2</c:v>
                </c:pt>
                <c:pt idx="268">
                  <c:v>0</c:v>
                </c:pt>
                <c:pt idx="269">
                  <c:v>1.6666666666666667</c:v>
                </c:pt>
                <c:pt idx="270">
                  <c:v>17.666666666666668</c:v>
                </c:pt>
                <c:pt idx="271">
                  <c:v>31.666666666666668</c:v>
                </c:pt>
              </c:numCache>
            </c:numRef>
          </c:yVal>
          <c:smooth val="0"/>
        </c:ser>
        <c:dLbls>
          <c:showLegendKey val="0"/>
          <c:showVal val="0"/>
          <c:showCatName val="0"/>
          <c:showSerName val="0"/>
          <c:showPercent val="0"/>
          <c:showBubbleSize val="0"/>
        </c:dLbls>
        <c:axId val="156146432"/>
        <c:axId val="149422656"/>
      </c:scatterChart>
      <c:valAx>
        <c:axId val="156146432"/>
        <c:scaling>
          <c:orientation val="minMax"/>
        </c:scaling>
        <c:delete val="0"/>
        <c:axPos val="b"/>
        <c:title>
          <c:tx>
            <c:rich>
              <a:bodyPr/>
              <a:lstStyle/>
              <a:p>
                <a:pPr>
                  <a:defRPr sz="2800" b="1"/>
                </a:pPr>
                <a:r>
                  <a:rPr lang="en-US" sz="2800" b="1" dirty="0"/>
                  <a:t>Distance (km)</a:t>
                </a:r>
              </a:p>
            </c:rich>
          </c:tx>
          <c:layout/>
          <c:overlay val="0"/>
        </c:title>
        <c:numFmt formatCode="0" sourceLinked="1"/>
        <c:majorTickMark val="none"/>
        <c:minorTickMark val="none"/>
        <c:tickLblPos val="nextTo"/>
        <c:txPr>
          <a:bodyPr/>
          <a:lstStyle/>
          <a:p>
            <a:pPr>
              <a:defRPr sz="2400"/>
            </a:pPr>
            <a:endParaRPr lang="en-US"/>
          </a:p>
        </c:txPr>
        <c:crossAx val="149422656"/>
        <c:crosses val="autoZero"/>
        <c:crossBetween val="midCat"/>
      </c:valAx>
      <c:valAx>
        <c:axId val="149422656"/>
        <c:scaling>
          <c:orientation val="minMax"/>
          <c:min val="0"/>
        </c:scaling>
        <c:delete val="0"/>
        <c:axPos val="l"/>
        <c:majorGridlines/>
        <c:title>
          <c:tx>
            <c:rich>
              <a:bodyPr/>
              <a:lstStyle/>
              <a:p>
                <a:pPr>
                  <a:defRPr sz="2800"/>
                </a:pPr>
                <a:r>
                  <a:rPr lang="en-US" sz="2800" b="1"/>
                  <a:t>Total</a:t>
                </a:r>
                <a:r>
                  <a:rPr lang="en-US" sz="2800" b="1" baseline="0"/>
                  <a:t> Lend + Borrow (Avg. 05-10</a:t>
                </a:r>
                <a:r>
                  <a:rPr lang="en-US" sz="2800" baseline="0"/>
                  <a:t>)</a:t>
                </a:r>
                <a:endParaRPr lang="en-US" sz="2800"/>
              </a:p>
            </c:rich>
          </c:tx>
          <c:layout/>
          <c:overlay val="0"/>
        </c:title>
        <c:numFmt formatCode="0" sourceLinked="1"/>
        <c:majorTickMark val="none"/>
        <c:minorTickMark val="none"/>
        <c:tickLblPos val="nextTo"/>
        <c:txPr>
          <a:bodyPr/>
          <a:lstStyle/>
          <a:p>
            <a:pPr>
              <a:defRPr sz="2400"/>
            </a:pPr>
            <a:endParaRPr lang="en-US"/>
          </a:p>
        </c:txPr>
        <c:crossAx val="156146432"/>
        <c:crosses val="autoZero"/>
        <c:crossBetween val="midCat"/>
      </c:valAx>
    </c:plotArea>
    <c:plotVisOnly val="1"/>
    <c:dispBlanksAs val="gap"/>
    <c:showDLblsOverMax val="0"/>
  </c:chart>
  <c:spPr>
    <a:ln>
      <a:noFill/>
    </a:ln>
  </c:spPr>
  <c:txPr>
    <a:bodyPr/>
    <a:lstStyle/>
    <a:p>
      <a:pPr>
        <a:defRPr>
          <a:latin typeface="Arial Narrow"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9225092343048"/>
          <c:y val="9.6755889159291023E-2"/>
          <c:w val="0.41760114980982138"/>
          <c:h val="0.55065446828857367"/>
        </c:manualLayout>
      </c:layout>
      <c:lineChart>
        <c:grouping val="standard"/>
        <c:varyColors val="0"/>
        <c:ser>
          <c:idx val="0"/>
          <c:order val="0"/>
          <c:tx>
            <c:strRef>
              <c:f>Sheet1!$A$2</c:f>
              <c:strCache>
                <c:ptCount val="1"/>
                <c:pt idx="0">
                  <c:v>Circulation Total</c:v>
                </c:pt>
              </c:strCache>
            </c:strRef>
          </c:tx>
          <c:spPr>
            <a:ln>
              <a:solidFill>
                <a:schemeClr val="tx2"/>
              </a:solidFill>
            </a:ln>
          </c:spPr>
          <c:marker>
            <c:symbol val="none"/>
          </c:marker>
          <c:cat>
            <c:strRef>
              <c:f>Sheet1!$B$1:$F$1</c:f>
              <c:strCache>
                <c:ptCount val="5"/>
                <c:pt idx="0">
                  <c:v>2005-06</c:v>
                </c:pt>
                <c:pt idx="1">
                  <c:v>2006-07</c:v>
                </c:pt>
                <c:pt idx="2">
                  <c:v>2007-08</c:v>
                </c:pt>
                <c:pt idx="3">
                  <c:v>2008-09</c:v>
                </c:pt>
                <c:pt idx="4">
                  <c:v>2009-10</c:v>
                </c:pt>
              </c:strCache>
            </c:strRef>
          </c:cat>
          <c:val>
            <c:numRef>
              <c:f>Sheet1!$B$2:$F$2</c:f>
              <c:numCache>
                <c:formatCode>General</c:formatCode>
                <c:ptCount val="5"/>
                <c:pt idx="0">
                  <c:v>5512190</c:v>
                </c:pt>
                <c:pt idx="1">
                  <c:v>5156215</c:v>
                </c:pt>
                <c:pt idx="2">
                  <c:v>4701212</c:v>
                </c:pt>
                <c:pt idx="3">
                  <c:v>4562013</c:v>
                </c:pt>
                <c:pt idx="4">
                  <c:v>4394163</c:v>
                </c:pt>
              </c:numCache>
            </c:numRef>
          </c:val>
          <c:smooth val="0"/>
        </c:ser>
        <c:dLbls>
          <c:showLegendKey val="0"/>
          <c:showVal val="0"/>
          <c:showCatName val="0"/>
          <c:showSerName val="0"/>
          <c:showPercent val="0"/>
          <c:showBubbleSize val="0"/>
        </c:dLbls>
        <c:hiLowLines/>
        <c:marker val="1"/>
        <c:smooth val="0"/>
        <c:axId val="155642880"/>
        <c:axId val="149427264"/>
      </c:lineChart>
      <c:lineChart>
        <c:grouping val="standard"/>
        <c:varyColors val="0"/>
        <c:ser>
          <c:idx val="1"/>
          <c:order val="1"/>
          <c:tx>
            <c:strRef>
              <c:f>Sheet1!$A$3</c:f>
              <c:strCache>
                <c:ptCount val="1"/>
                <c:pt idx="0">
                  <c:v>Recip Borrowing Total</c:v>
                </c:pt>
              </c:strCache>
            </c:strRef>
          </c:tx>
          <c:spPr>
            <a:ln>
              <a:solidFill>
                <a:srgbClr val="C00000"/>
              </a:solidFill>
            </a:ln>
          </c:spPr>
          <c:marker>
            <c:symbol val="none"/>
          </c:marker>
          <c:cat>
            <c:strRef>
              <c:f>Sheet1!$B$1:$F$1</c:f>
              <c:strCache>
                <c:ptCount val="5"/>
                <c:pt idx="0">
                  <c:v>2005-06</c:v>
                </c:pt>
                <c:pt idx="1">
                  <c:v>2006-07</c:v>
                </c:pt>
                <c:pt idx="2">
                  <c:v>2007-08</c:v>
                </c:pt>
                <c:pt idx="3">
                  <c:v>2008-09</c:v>
                </c:pt>
                <c:pt idx="4">
                  <c:v>2009-10</c:v>
                </c:pt>
              </c:strCache>
            </c:strRef>
          </c:cat>
          <c:val>
            <c:numRef>
              <c:f>Sheet1!$B$3:$F$3</c:f>
              <c:numCache>
                <c:formatCode>General</c:formatCode>
                <c:ptCount val="5"/>
                <c:pt idx="0">
                  <c:v>121728</c:v>
                </c:pt>
                <c:pt idx="1">
                  <c:v>127440</c:v>
                </c:pt>
                <c:pt idx="2">
                  <c:v>107332</c:v>
                </c:pt>
                <c:pt idx="3">
                  <c:v>95415</c:v>
                </c:pt>
                <c:pt idx="4">
                  <c:v>88794</c:v>
                </c:pt>
              </c:numCache>
            </c:numRef>
          </c:val>
          <c:smooth val="0"/>
        </c:ser>
        <c:dLbls>
          <c:showLegendKey val="0"/>
          <c:showVal val="0"/>
          <c:showCatName val="0"/>
          <c:showSerName val="0"/>
          <c:showPercent val="0"/>
          <c:showBubbleSize val="0"/>
        </c:dLbls>
        <c:hiLowLines/>
        <c:marker val="1"/>
        <c:smooth val="0"/>
        <c:axId val="123364352"/>
        <c:axId val="149427840"/>
      </c:lineChart>
      <c:catAx>
        <c:axId val="155642880"/>
        <c:scaling>
          <c:orientation val="minMax"/>
        </c:scaling>
        <c:delete val="0"/>
        <c:axPos val="b"/>
        <c:title>
          <c:tx>
            <c:rich>
              <a:bodyPr/>
              <a:lstStyle/>
              <a:p>
                <a:pPr>
                  <a:defRPr sz="2800">
                    <a:latin typeface="Arial Narrow" pitchFamily="34" charset="0"/>
                  </a:defRPr>
                </a:pPr>
                <a:r>
                  <a:rPr lang="en-US" sz="2800">
                    <a:latin typeface="Arial Narrow" pitchFamily="34" charset="0"/>
                  </a:rPr>
                  <a:t>Year</a:t>
                </a:r>
              </a:p>
            </c:rich>
          </c:tx>
          <c:layout/>
          <c:overlay val="0"/>
        </c:title>
        <c:majorTickMark val="none"/>
        <c:minorTickMark val="none"/>
        <c:tickLblPos val="nextTo"/>
        <c:txPr>
          <a:bodyPr rot="5400000" vert="horz"/>
          <a:lstStyle/>
          <a:p>
            <a:pPr>
              <a:defRPr sz="2800">
                <a:latin typeface="Arial Narrow" pitchFamily="34" charset="0"/>
              </a:defRPr>
            </a:pPr>
            <a:endParaRPr lang="en-US"/>
          </a:p>
        </c:txPr>
        <c:crossAx val="149427264"/>
        <c:crosses val="autoZero"/>
        <c:auto val="1"/>
        <c:lblAlgn val="ctr"/>
        <c:lblOffset val="100"/>
        <c:noMultiLvlLbl val="0"/>
      </c:catAx>
      <c:valAx>
        <c:axId val="149427264"/>
        <c:scaling>
          <c:orientation val="minMax"/>
        </c:scaling>
        <c:delete val="0"/>
        <c:axPos val="l"/>
        <c:majorGridlines/>
        <c:title>
          <c:tx>
            <c:rich>
              <a:bodyPr/>
              <a:lstStyle/>
              <a:p>
                <a:pPr>
                  <a:defRPr sz="2800">
                    <a:latin typeface="Arial Narrow" pitchFamily="34" charset="0"/>
                  </a:defRPr>
                </a:pPr>
                <a:r>
                  <a:rPr lang="en-US" sz="2800" dirty="0">
                    <a:latin typeface="Arial Narrow" pitchFamily="34" charset="0"/>
                  </a:rPr>
                  <a:t>Total Circulation (</a:t>
                </a:r>
                <a:r>
                  <a:rPr lang="en-US" sz="2800" dirty="0" smtClean="0">
                    <a:latin typeface="Arial Narrow" pitchFamily="34" charset="0"/>
                  </a:rPr>
                  <a:t>CREPUQ*)</a:t>
                </a:r>
                <a:endParaRPr lang="en-US" sz="2800" dirty="0">
                  <a:latin typeface="Arial Narrow" pitchFamily="34" charset="0"/>
                </a:endParaRPr>
              </a:p>
            </c:rich>
          </c:tx>
          <c:layout>
            <c:manualLayout>
              <c:xMode val="edge"/>
              <c:yMode val="edge"/>
              <c:x val="2.9725161623739686E-3"/>
              <c:y val="2.0876133532025293E-2"/>
            </c:manualLayout>
          </c:layout>
          <c:overlay val="0"/>
        </c:title>
        <c:numFmt formatCode="#,##0" sourceLinked="0"/>
        <c:majorTickMark val="out"/>
        <c:minorTickMark val="none"/>
        <c:tickLblPos val="nextTo"/>
        <c:txPr>
          <a:bodyPr/>
          <a:lstStyle/>
          <a:p>
            <a:pPr>
              <a:defRPr sz="2800">
                <a:latin typeface="Arial Narrow" pitchFamily="34" charset="0"/>
              </a:defRPr>
            </a:pPr>
            <a:endParaRPr lang="en-US"/>
          </a:p>
        </c:txPr>
        <c:crossAx val="155642880"/>
        <c:crosses val="autoZero"/>
        <c:crossBetween val="between"/>
      </c:valAx>
      <c:valAx>
        <c:axId val="149427840"/>
        <c:scaling>
          <c:orientation val="minMax"/>
        </c:scaling>
        <c:delete val="0"/>
        <c:axPos val="r"/>
        <c:title>
          <c:tx>
            <c:rich>
              <a:bodyPr rot="-5400000" vert="horz"/>
              <a:lstStyle/>
              <a:p>
                <a:pPr>
                  <a:defRPr sz="2800">
                    <a:latin typeface="Arial Narrow" pitchFamily="34" charset="0"/>
                  </a:defRPr>
                </a:pPr>
                <a:r>
                  <a:rPr lang="en-US" sz="2800">
                    <a:latin typeface="Arial Narrow" pitchFamily="34" charset="0"/>
                  </a:rPr>
                  <a:t>Total</a:t>
                </a:r>
                <a:r>
                  <a:rPr lang="en-US" sz="2800" baseline="0">
                    <a:latin typeface="Arial Narrow" pitchFamily="34" charset="0"/>
                  </a:rPr>
                  <a:t> Recip. Borrowing (CREPUQ*)</a:t>
                </a:r>
                <a:endParaRPr lang="en-US" sz="2800">
                  <a:latin typeface="Arial Narrow" pitchFamily="34" charset="0"/>
                </a:endParaRPr>
              </a:p>
            </c:rich>
          </c:tx>
          <c:layout>
            <c:manualLayout>
              <c:xMode val="edge"/>
              <c:yMode val="edge"/>
              <c:x val="0.69051792310217719"/>
              <c:y val="1.9289846347821816E-2"/>
            </c:manualLayout>
          </c:layout>
          <c:overlay val="0"/>
        </c:title>
        <c:numFmt formatCode="#,##0" sourceLinked="0"/>
        <c:majorTickMark val="out"/>
        <c:minorTickMark val="none"/>
        <c:tickLblPos val="nextTo"/>
        <c:txPr>
          <a:bodyPr/>
          <a:lstStyle/>
          <a:p>
            <a:pPr>
              <a:defRPr sz="2800">
                <a:latin typeface="Arial Narrow" pitchFamily="34" charset="0"/>
              </a:defRPr>
            </a:pPr>
            <a:endParaRPr lang="en-US"/>
          </a:p>
        </c:txPr>
        <c:crossAx val="123364352"/>
        <c:crosses val="max"/>
        <c:crossBetween val="between"/>
      </c:valAx>
      <c:catAx>
        <c:axId val="123364352"/>
        <c:scaling>
          <c:orientation val="minMax"/>
        </c:scaling>
        <c:delete val="1"/>
        <c:axPos val="b"/>
        <c:majorTickMark val="out"/>
        <c:minorTickMark val="none"/>
        <c:tickLblPos val="nextTo"/>
        <c:crossAx val="149427840"/>
        <c:crosses val="autoZero"/>
        <c:auto val="1"/>
        <c:lblAlgn val="ctr"/>
        <c:lblOffset val="100"/>
        <c:noMultiLvlLbl val="0"/>
      </c:catAx>
    </c:plotArea>
    <c:legend>
      <c:legendPos val="r"/>
      <c:layout>
        <c:manualLayout>
          <c:xMode val="edge"/>
          <c:yMode val="edge"/>
          <c:x val="0.75242271770053015"/>
          <c:y val="0.14030143291572253"/>
          <c:w val="0.14559571408420288"/>
          <c:h val="0.52981628376336443"/>
        </c:manualLayout>
      </c:layout>
      <c:overlay val="0"/>
      <c:txPr>
        <a:bodyPr/>
        <a:lstStyle/>
        <a:p>
          <a:pPr>
            <a:defRPr sz="2800">
              <a:latin typeface="Arial Narrow" pitchFamily="34" charset="0"/>
            </a:defRPr>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0.1433</cdr:x>
      <cdr:y>0.91177</cdr:y>
    </cdr:from>
    <cdr:to>
      <cdr:x>0.95372</cdr:x>
      <cdr:y>1</cdr:y>
    </cdr:to>
    <cdr:sp macro="" textlink="">
      <cdr:nvSpPr>
        <cdr:cNvPr id="2" name="TextBox 1"/>
        <cdr:cNvSpPr txBox="1"/>
      </cdr:nvSpPr>
      <cdr:spPr>
        <a:xfrm xmlns:a="http://schemas.openxmlformats.org/drawingml/2006/main">
          <a:off x="1836790" y="5953306"/>
          <a:ext cx="10387497"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800" dirty="0">
              <a:latin typeface="Arial Narrow" pitchFamily="34" charset="0"/>
            </a:rPr>
            <a:t>*</a:t>
          </a:r>
          <a:r>
            <a:rPr lang="en-US" sz="2400" dirty="0">
              <a:latin typeface="Arial Narrow" pitchFamily="34" charset="0"/>
            </a:rPr>
            <a:t>Some institutions are missing data for </a:t>
          </a:r>
          <a:r>
            <a:rPr lang="en-US" sz="2400" dirty="0" smtClean="0">
              <a:latin typeface="Arial Narrow" pitchFamily="34" charset="0"/>
            </a:rPr>
            <a:t>certain </a:t>
          </a:r>
          <a:r>
            <a:rPr lang="en-US" sz="2400" dirty="0">
              <a:latin typeface="Arial Narrow" pitchFamily="34" charset="0"/>
            </a:rPr>
            <a:t>years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9258240" y="812830"/>
            <a:ext cx="11094720" cy="349681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8" name="Rectangle 7"/>
          <p:cNvSpPr/>
          <p:nvPr/>
        </p:nvSpPr>
        <p:spPr>
          <a:xfrm>
            <a:off x="853440" y="820959"/>
            <a:ext cx="37551360" cy="349519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3" name="Subtitle 2"/>
          <p:cNvSpPr>
            <a:spLocks noGrp="1"/>
          </p:cNvSpPr>
          <p:nvPr>
            <p:ph type="subTitle" idx="1"/>
          </p:nvPr>
        </p:nvSpPr>
        <p:spPr>
          <a:xfrm>
            <a:off x="39258240" y="10949596"/>
            <a:ext cx="11094720" cy="9754023"/>
          </a:xfrm>
        </p:spPr>
        <p:txBody>
          <a:bodyPr anchor="ctr">
            <a:normAutofit/>
          </a:bodyPr>
          <a:lstStyle>
            <a:lvl1pPr marL="0" indent="0" algn="l">
              <a:buNone/>
              <a:defRPr sz="10400">
                <a:solidFill>
                  <a:srgbClr val="FFFFFF"/>
                </a:solidFill>
              </a:defRPr>
            </a:lvl1pPr>
            <a:lvl2pPr marL="2508108" indent="0" algn="ctr">
              <a:buNone/>
              <a:defRPr>
                <a:solidFill>
                  <a:schemeClr val="tx1">
                    <a:tint val="75000"/>
                  </a:schemeClr>
                </a:solidFill>
              </a:defRPr>
            </a:lvl2pPr>
            <a:lvl3pPr marL="5016216" indent="0" algn="ctr">
              <a:buNone/>
              <a:defRPr>
                <a:solidFill>
                  <a:schemeClr val="tx1">
                    <a:tint val="75000"/>
                  </a:schemeClr>
                </a:solidFill>
              </a:defRPr>
            </a:lvl3pPr>
            <a:lvl4pPr marL="7524323" indent="0" algn="ctr">
              <a:buNone/>
              <a:defRPr>
                <a:solidFill>
                  <a:schemeClr val="tx1">
                    <a:tint val="75000"/>
                  </a:schemeClr>
                </a:solidFill>
              </a:defRPr>
            </a:lvl4pPr>
            <a:lvl5pPr marL="10032431" indent="0" algn="ctr">
              <a:buNone/>
              <a:defRPr>
                <a:solidFill>
                  <a:schemeClr val="tx1">
                    <a:tint val="75000"/>
                  </a:schemeClr>
                </a:solidFill>
              </a:defRPr>
            </a:lvl5pPr>
            <a:lvl6pPr marL="12540539" indent="0" algn="ctr">
              <a:buNone/>
              <a:defRPr>
                <a:solidFill>
                  <a:schemeClr val="tx1">
                    <a:tint val="75000"/>
                  </a:schemeClr>
                </a:solidFill>
              </a:defRPr>
            </a:lvl6pPr>
            <a:lvl7pPr marL="15048647" indent="0" algn="ctr">
              <a:buNone/>
              <a:defRPr>
                <a:solidFill>
                  <a:schemeClr val="tx1">
                    <a:tint val="75000"/>
                  </a:schemeClr>
                </a:solidFill>
              </a:defRPr>
            </a:lvl7pPr>
            <a:lvl8pPr marL="17556754" indent="0" algn="ctr">
              <a:buNone/>
              <a:defRPr>
                <a:solidFill>
                  <a:schemeClr val="tx1">
                    <a:tint val="75000"/>
                  </a:schemeClr>
                </a:solidFill>
              </a:defRPr>
            </a:lvl8pPr>
            <a:lvl9pPr marL="20064862"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7BDD9C4-7787-4E92-BAA9-9E77BAEF6C9D}" type="datetimeFigureOut">
              <a:rPr lang="en-US" smtClean="0"/>
              <a:t>4/30/2012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AADA6E5-4CA0-413D-A6EC-29D1E70A73E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2560320" y="10949596"/>
            <a:ext cx="35417760" cy="9754023"/>
          </a:xfrm>
        </p:spPr>
        <p:txBody>
          <a:bodyPr/>
          <a:lstStyle>
            <a:lvl1pPr algn="r">
              <a:defRPr sz="23000" spc="823"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BDD9C4-7787-4E92-BAA9-9E77BAEF6C9D}"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DA6E5-4CA0-413D-A6EC-29D1E70A73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53440" y="785736"/>
            <a:ext cx="37551360" cy="3496817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8" name="Rectangle 7"/>
          <p:cNvSpPr/>
          <p:nvPr/>
        </p:nvSpPr>
        <p:spPr>
          <a:xfrm>
            <a:off x="39258240" y="785736"/>
            <a:ext cx="10953858" cy="3496817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2" name="Vertical Title 1"/>
          <p:cNvSpPr>
            <a:spLocks noGrp="1"/>
          </p:cNvSpPr>
          <p:nvPr>
            <p:ph type="title" orient="vert"/>
          </p:nvPr>
        </p:nvSpPr>
        <p:spPr>
          <a:xfrm>
            <a:off x="40111680" y="1464802"/>
            <a:ext cx="9387840" cy="312094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60320" y="1464802"/>
            <a:ext cx="33710880" cy="312094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BDD9C4-7787-4E92-BAA9-9E77BAEF6C9D}"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AADA6E5-4CA0-413D-A6EC-29D1E70A73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BDD9C4-7787-4E92-BAA9-9E77BAEF6C9D}"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DA6E5-4CA0-413D-A6EC-29D1E70A73E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9258240" y="812830"/>
            <a:ext cx="11094720" cy="3496817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8" name="Rectangle 7"/>
          <p:cNvSpPr/>
          <p:nvPr/>
        </p:nvSpPr>
        <p:spPr>
          <a:xfrm>
            <a:off x="853440" y="820959"/>
            <a:ext cx="37551360" cy="349519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3" name="Text Placeholder 2"/>
          <p:cNvSpPr>
            <a:spLocks noGrp="1"/>
          </p:cNvSpPr>
          <p:nvPr>
            <p:ph type="body" idx="1"/>
          </p:nvPr>
        </p:nvSpPr>
        <p:spPr>
          <a:xfrm>
            <a:off x="40111677" y="15426147"/>
            <a:ext cx="8961126" cy="8778621"/>
          </a:xfrm>
        </p:spPr>
        <p:txBody>
          <a:bodyPr anchor="ctr"/>
          <a:lstStyle>
            <a:lvl1pPr marL="0" indent="0">
              <a:buNone/>
              <a:defRPr sz="11000">
                <a:solidFill>
                  <a:schemeClr val="bg2"/>
                </a:solidFill>
              </a:defRPr>
            </a:lvl1pPr>
            <a:lvl2pPr marL="2508108" indent="0">
              <a:buNone/>
              <a:defRPr sz="9900">
                <a:solidFill>
                  <a:schemeClr val="tx1">
                    <a:tint val="75000"/>
                  </a:schemeClr>
                </a:solidFill>
              </a:defRPr>
            </a:lvl2pPr>
            <a:lvl3pPr marL="5016216" indent="0">
              <a:buNone/>
              <a:defRPr sz="8800">
                <a:solidFill>
                  <a:schemeClr val="tx1">
                    <a:tint val="75000"/>
                  </a:schemeClr>
                </a:solidFill>
              </a:defRPr>
            </a:lvl3pPr>
            <a:lvl4pPr marL="7524323" indent="0">
              <a:buNone/>
              <a:defRPr sz="7700">
                <a:solidFill>
                  <a:schemeClr val="tx1">
                    <a:tint val="75000"/>
                  </a:schemeClr>
                </a:solidFill>
              </a:defRPr>
            </a:lvl4pPr>
            <a:lvl5pPr marL="10032431" indent="0">
              <a:buNone/>
              <a:defRPr sz="7700">
                <a:solidFill>
                  <a:schemeClr val="tx1">
                    <a:tint val="75000"/>
                  </a:schemeClr>
                </a:solidFill>
              </a:defRPr>
            </a:lvl5pPr>
            <a:lvl6pPr marL="12540539" indent="0">
              <a:buNone/>
              <a:defRPr sz="7700">
                <a:solidFill>
                  <a:schemeClr val="tx1">
                    <a:tint val="75000"/>
                  </a:schemeClr>
                </a:solidFill>
              </a:defRPr>
            </a:lvl6pPr>
            <a:lvl7pPr marL="15048647" indent="0">
              <a:buNone/>
              <a:defRPr sz="7700">
                <a:solidFill>
                  <a:schemeClr val="tx1">
                    <a:tint val="75000"/>
                  </a:schemeClr>
                </a:solidFill>
              </a:defRPr>
            </a:lvl7pPr>
            <a:lvl8pPr marL="17556754" indent="0">
              <a:buNone/>
              <a:defRPr sz="7700">
                <a:solidFill>
                  <a:schemeClr val="tx1">
                    <a:tint val="75000"/>
                  </a:schemeClr>
                </a:solidFill>
              </a:defRPr>
            </a:lvl8pPr>
            <a:lvl9pPr marL="20064862" indent="0">
              <a:buNone/>
              <a:defRPr sz="77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7BDD9C4-7787-4E92-BAA9-9E77BAEF6C9D}" type="datetimeFigureOut">
              <a:rPr lang="en-US" smtClean="0"/>
              <a:t>4/30/2012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AADA6E5-4CA0-413D-A6EC-29D1E70A73E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2133600" y="15426147"/>
            <a:ext cx="35417760" cy="8778621"/>
          </a:xfrm>
        </p:spPr>
        <p:txBody>
          <a:bodyPr/>
          <a:lstStyle>
            <a:lvl1pPr algn="r">
              <a:defRPr sz="23000" spc="823"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60320" y="9168782"/>
            <a:ext cx="22616160" cy="23507197"/>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6029920" y="9168782"/>
            <a:ext cx="22616160" cy="23507197"/>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BDD9C4-7787-4E92-BAA9-9E77BAEF6C9D}"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DA6E5-4CA0-413D-A6EC-29D1E70A73E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60320" y="9186735"/>
            <a:ext cx="22625053" cy="3412212"/>
          </a:xfrm>
        </p:spPr>
        <p:txBody>
          <a:bodyPr anchor="b"/>
          <a:lstStyle>
            <a:lvl1pPr marL="0" indent="0" algn="ctr">
              <a:buNone/>
              <a:defRPr sz="13200" b="0">
                <a:solidFill>
                  <a:schemeClr val="tx2"/>
                </a:solidFill>
              </a:defRPr>
            </a:lvl1pPr>
            <a:lvl2pPr marL="2508108" indent="0">
              <a:buNone/>
              <a:defRPr sz="11000" b="1"/>
            </a:lvl2pPr>
            <a:lvl3pPr marL="5016216" indent="0">
              <a:buNone/>
              <a:defRPr sz="9900" b="1"/>
            </a:lvl3pPr>
            <a:lvl4pPr marL="7524323" indent="0">
              <a:buNone/>
              <a:defRPr sz="8800" b="1"/>
            </a:lvl4pPr>
            <a:lvl5pPr marL="10032431" indent="0">
              <a:buNone/>
              <a:defRPr sz="8800" b="1"/>
            </a:lvl5pPr>
            <a:lvl6pPr marL="12540539" indent="0">
              <a:buNone/>
              <a:defRPr sz="8800" b="1"/>
            </a:lvl6pPr>
            <a:lvl7pPr marL="15048647" indent="0">
              <a:buNone/>
              <a:defRPr sz="8800" b="1"/>
            </a:lvl7pPr>
            <a:lvl8pPr marL="17556754" indent="0">
              <a:buNone/>
              <a:defRPr sz="8800" b="1"/>
            </a:lvl8pPr>
            <a:lvl9pPr marL="20064862"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2560320" y="13005362"/>
            <a:ext cx="22625053" cy="19668923"/>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6012143" y="9186735"/>
            <a:ext cx="22633940" cy="3412212"/>
          </a:xfrm>
        </p:spPr>
        <p:txBody>
          <a:bodyPr anchor="b"/>
          <a:lstStyle>
            <a:lvl1pPr marL="0" indent="0" algn="ctr">
              <a:buNone/>
              <a:defRPr sz="13200" b="0">
                <a:solidFill>
                  <a:schemeClr val="tx2"/>
                </a:solidFill>
              </a:defRPr>
            </a:lvl1pPr>
            <a:lvl2pPr marL="2508108" indent="0">
              <a:buNone/>
              <a:defRPr sz="11000" b="1"/>
            </a:lvl2pPr>
            <a:lvl3pPr marL="5016216" indent="0">
              <a:buNone/>
              <a:defRPr sz="9900" b="1"/>
            </a:lvl3pPr>
            <a:lvl4pPr marL="7524323" indent="0">
              <a:buNone/>
              <a:defRPr sz="8800" b="1"/>
            </a:lvl4pPr>
            <a:lvl5pPr marL="10032431" indent="0">
              <a:buNone/>
              <a:defRPr sz="8800" b="1"/>
            </a:lvl5pPr>
            <a:lvl6pPr marL="12540539" indent="0">
              <a:buNone/>
              <a:defRPr sz="8800" b="1"/>
            </a:lvl6pPr>
            <a:lvl7pPr marL="15048647" indent="0">
              <a:buNone/>
              <a:defRPr sz="8800" b="1"/>
            </a:lvl7pPr>
            <a:lvl8pPr marL="17556754" indent="0">
              <a:buNone/>
              <a:defRPr sz="8800" b="1"/>
            </a:lvl8pPr>
            <a:lvl9pPr marL="20064862"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6012143" y="13005362"/>
            <a:ext cx="22633940" cy="19668923"/>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BDD9C4-7787-4E92-BAA9-9E77BAEF6C9D}" type="datetimeFigureOut">
              <a:rPr lang="en-US" smtClean="0"/>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ADA6E5-4CA0-413D-A6EC-29D1E70A73E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BDD9C4-7787-4E92-BAA9-9E77BAEF6C9D}" type="datetimeFigureOut">
              <a:rPr lang="en-US" smtClean="0"/>
              <a:t>4/30/2012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DA6E5-4CA0-413D-A6EC-29D1E70A73E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53440" y="804936"/>
            <a:ext cx="49458091" cy="3496817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2" name="Date Placeholder 1"/>
          <p:cNvSpPr>
            <a:spLocks noGrp="1"/>
          </p:cNvSpPr>
          <p:nvPr>
            <p:ph type="dt" sz="half" idx="10"/>
          </p:nvPr>
        </p:nvSpPr>
        <p:spPr/>
        <p:txBody>
          <a:bodyPr/>
          <a:lstStyle/>
          <a:p>
            <a:fld id="{07BDD9C4-7787-4E92-BAA9-9E77BAEF6C9D}" type="datetimeFigureOut">
              <a:rPr lang="en-US" smtClean="0"/>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ADA6E5-4CA0-413D-A6EC-29D1E70A73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51206400" cy="365775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8" name="Rectangle 7"/>
          <p:cNvSpPr/>
          <p:nvPr/>
        </p:nvSpPr>
        <p:spPr>
          <a:xfrm>
            <a:off x="39258240" y="804707"/>
            <a:ext cx="11094720" cy="349681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useBgFill="1">
        <p:nvSpPr>
          <p:cNvPr id="9" name="Rectangle 8"/>
          <p:cNvSpPr/>
          <p:nvPr/>
        </p:nvSpPr>
        <p:spPr>
          <a:xfrm>
            <a:off x="853440" y="812836"/>
            <a:ext cx="37551360" cy="349519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3" name="Content Placeholder 2"/>
          <p:cNvSpPr>
            <a:spLocks noGrp="1"/>
          </p:cNvSpPr>
          <p:nvPr>
            <p:ph idx="1"/>
          </p:nvPr>
        </p:nvSpPr>
        <p:spPr>
          <a:xfrm>
            <a:off x="3413760" y="1625673"/>
            <a:ext cx="32857440" cy="31217958"/>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0094611" y="11363437"/>
            <a:ext cx="9370771" cy="15021196"/>
          </a:xfrm>
        </p:spPr>
        <p:txBody>
          <a:bodyPr tIns="0"/>
          <a:lstStyle>
            <a:lvl1pPr marL="0" indent="0">
              <a:buNone/>
              <a:defRPr sz="7700">
                <a:solidFill>
                  <a:srgbClr val="FFFFFF"/>
                </a:solidFill>
              </a:defRPr>
            </a:lvl1pPr>
            <a:lvl2pPr marL="2508108" indent="0">
              <a:buNone/>
              <a:defRPr sz="6600"/>
            </a:lvl2pPr>
            <a:lvl3pPr marL="5016216" indent="0">
              <a:buNone/>
              <a:defRPr sz="5500"/>
            </a:lvl3pPr>
            <a:lvl4pPr marL="7524323" indent="0">
              <a:buNone/>
              <a:defRPr sz="4900"/>
            </a:lvl4pPr>
            <a:lvl5pPr marL="10032431" indent="0">
              <a:buNone/>
              <a:defRPr sz="4900"/>
            </a:lvl5pPr>
            <a:lvl6pPr marL="12540539" indent="0">
              <a:buNone/>
              <a:defRPr sz="4900"/>
            </a:lvl6pPr>
            <a:lvl7pPr marL="15048647" indent="0">
              <a:buNone/>
              <a:defRPr sz="4900"/>
            </a:lvl7pPr>
            <a:lvl8pPr marL="17556754" indent="0">
              <a:buNone/>
              <a:defRPr sz="4900"/>
            </a:lvl8pPr>
            <a:lvl9pPr marL="20064862"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D9C4-7787-4E92-BAA9-9E77BAEF6C9D}"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AADA6E5-4CA0-413D-A6EC-29D1E70A73E3}" type="slidenum">
              <a:rPr lang="en-US" smtClean="0"/>
              <a:t>‹#›</a:t>
            </a:fld>
            <a:endParaRPr lang="en-US"/>
          </a:p>
        </p:txBody>
      </p:sp>
      <p:sp>
        <p:nvSpPr>
          <p:cNvPr id="11" name="Title 10"/>
          <p:cNvSpPr>
            <a:spLocks noGrp="1"/>
          </p:cNvSpPr>
          <p:nvPr>
            <p:ph type="title"/>
          </p:nvPr>
        </p:nvSpPr>
        <p:spPr>
          <a:xfrm>
            <a:off x="40094611" y="2438506"/>
            <a:ext cx="9383696" cy="8924931"/>
          </a:xfrm>
        </p:spPr>
        <p:txBody>
          <a:bodyPr anchor="b"/>
          <a:lstStyle>
            <a:lvl1pPr algn="l">
              <a:defRPr sz="11000" spc="823"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51206400" cy="365775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useBgFill="1">
        <p:nvSpPr>
          <p:cNvPr id="9" name="Rectangle 8"/>
          <p:cNvSpPr/>
          <p:nvPr/>
        </p:nvSpPr>
        <p:spPr>
          <a:xfrm>
            <a:off x="39258240" y="804707"/>
            <a:ext cx="11094720" cy="349681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3" name="Picture Placeholder 2"/>
          <p:cNvSpPr>
            <a:spLocks noGrp="1"/>
          </p:cNvSpPr>
          <p:nvPr>
            <p:ph type="pic" idx="1"/>
          </p:nvPr>
        </p:nvSpPr>
        <p:spPr>
          <a:xfrm>
            <a:off x="853440" y="812836"/>
            <a:ext cx="37551360" cy="34951917"/>
          </a:xfrm>
        </p:spPr>
        <p:txBody>
          <a:bodyPr anchor="ctr"/>
          <a:lstStyle>
            <a:lvl1pPr marL="0" indent="0" algn="ctr">
              <a:buNone/>
              <a:defRPr sz="17600"/>
            </a:lvl1pPr>
            <a:lvl2pPr marL="2508108" indent="0">
              <a:buNone/>
              <a:defRPr sz="15400"/>
            </a:lvl2pPr>
            <a:lvl3pPr marL="5016216" indent="0">
              <a:buNone/>
              <a:defRPr sz="13200"/>
            </a:lvl3pPr>
            <a:lvl4pPr marL="7524323" indent="0">
              <a:buNone/>
              <a:defRPr sz="11000"/>
            </a:lvl4pPr>
            <a:lvl5pPr marL="10032431" indent="0">
              <a:buNone/>
              <a:defRPr sz="11000"/>
            </a:lvl5pPr>
            <a:lvl6pPr marL="12540539" indent="0">
              <a:buNone/>
              <a:defRPr sz="11000"/>
            </a:lvl6pPr>
            <a:lvl7pPr marL="15048647" indent="0">
              <a:buNone/>
              <a:defRPr sz="11000"/>
            </a:lvl7pPr>
            <a:lvl8pPr marL="17556754" indent="0">
              <a:buNone/>
              <a:defRPr sz="11000"/>
            </a:lvl8pPr>
            <a:lvl9pPr marL="20064862" indent="0">
              <a:buNone/>
              <a:defRPr sz="11000"/>
            </a:lvl9pPr>
          </a:lstStyle>
          <a:p>
            <a:r>
              <a:rPr lang="en-US" smtClean="0"/>
              <a:t>Click icon to add picture</a:t>
            </a:r>
            <a:endParaRPr lang="en-US" dirty="0"/>
          </a:p>
        </p:txBody>
      </p:sp>
      <p:sp>
        <p:nvSpPr>
          <p:cNvPr id="4" name="Text Placeholder 3"/>
          <p:cNvSpPr>
            <a:spLocks noGrp="1"/>
          </p:cNvSpPr>
          <p:nvPr>
            <p:ph type="body" sz="half" idx="2"/>
          </p:nvPr>
        </p:nvSpPr>
        <p:spPr>
          <a:xfrm>
            <a:off x="40111680" y="11379694"/>
            <a:ext cx="9387840" cy="15850288"/>
          </a:xfrm>
        </p:spPr>
        <p:txBody>
          <a:bodyPr tIns="0"/>
          <a:lstStyle>
            <a:lvl1pPr marL="0" indent="0">
              <a:buNone/>
              <a:defRPr sz="7700">
                <a:solidFill>
                  <a:schemeClr val="tx1"/>
                </a:solidFill>
              </a:defRPr>
            </a:lvl1pPr>
            <a:lvl2pPr marL="2508108" indent="0">
              <a:buNone/>
              <a:defRPr sz="6600"/>
            </a:lvl2pPr>
            <a:lvl3pPr marL="5016216" indent="0">
              <a:buNone/>
              <a:defRPr sz="5500"/>
            </a:lvl3pPr>
            <a:lvl4pPr marL="7524323" indent="0">
              <a:buNone/>
              <a:defRPr sz="4900"/>
            </a:lvl4pPr>
            <a:lvl5pPr marL="10032431" indent="0">
              <a:buNone/>
              <a:defRPr sz="4900"/>
            </a:lvl5pPr>
            <a:lvl6pPr marL="12540539" indent="0">
              <a:buNone/>
              <a:defRPr sz="4900"/>
            </a:lvl6pPr>
            <a:lvl7pPr marL="15048647" indent="0">
              <a:buNone/>
              <a:defRPr sz="4900"/>
            </a:lvl7pPr>
            <a:lvl8pPr marL="17556754" indent="0">
              <a:buNone/>
              <a:defRPr sz="4900"/>
            </a:lvl8pPr>
            <a:lvl9pPr marL="20064862"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D9C4-7787-4E92-BAA9-9E77BAEF6C9D}"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DA6E5-4CA0-413D-A6EC-29D1E70A73E3}" type="slidenum">
              <a:rPr lang="en-US" smtClean="0"/>
              <a:t>‹#›</a:t>
            </a:fld>
            <a:endParaRPr lang="en-US"/>
          </a:p>
        </p:txBody>
      </p:sp>
      <p:sp>
        <p:nvSpPr>
          <p:cNvPr id="10" name="Title 9"/>
          <p:cNvSpPr>
            <a:spLocks noGrp="1"/>
          </p:cNvSpPr>
          <p:nvPr>
            <p:ph type="title"/>
          </p:nvPr>
        </p:nvSpPr>
        <p:spPr>
          <a:xfrm>
            <a:off x="40111680" y="2454763"/>
            <a:ext cx="9387840" cy="8924931"/>
          </a:xfrm>
        </p:spPr>
        <p:txBody>
          <a:bodyPr anchor="b"/>
          <a:lstStyle>
            <a:lvl1pPr algn="l">
              <a:defRPr sz="11000" spc="823"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853440" y="8720224"/>
            <a:ext cx="49458091" cy="2691037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8" name="Rectangle 7"/>
          <p:cNvSpPr/>
          <p:nvPr/>
        </p:nvSpPr>
        <p:spPr>
          <a:xfrm>
            <a:off x="853437" y="812838"/>
            <a:ext cx="49358663" cy="718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01622" tIns="250811" rIns="501622" bIns="250811" rtlCol="0" anchor="ctr"/>
          <a:lstStyle/>
          <a:p>
            <a:pPr algn="ctr"/>
            <a:endParaRPr lang="en-US"/>
          </a:p>
        </p:txBody>
      </p:sp>
      <p:sp>
        <p:nvSpPr>
          <p:cNvPr id="2" name="Title Placeholder 1"/>
          <p:cNvSpPr>
            <a:spLocks noGrp="1"/>
          </p:cNvSpPr>
          <p:nvPr>
            <p:ph type="title"/>
          </p:nvPr>
        </p:nvSpPr>
        <p:spPr>
          <a:xfrm>
            <a:off x="2133600" y="1897933"/>
            <a:ext cx="46935056" cy="5623679"/>
          </a:xfrm>
          <a:prstGeom prst="rect">
            <a:avLst/>
          </a:prstGeom>
        </p:spPr>
        <p:txBody>
          <a:bodyPr vert="horz" lIns="501622" tIns="250811" rIns="501622" bIns="250811"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597" y="9168777"/>
            <a:ext cx="47084201" cy="23507197"/>
          </a:xfrm>
          <a:prstGeom prst="rect">
            <a:avLst/>
          </a:prstGeom>
        </p:spPr>
        <p:txBody>
          <a:bodyPr vert="horz" lIns="501622" tIns="250811" rIns="501622" bIns="2508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76973" y="33902005"/>
            <a:ext cx="11948160" cy="1463104"/>
          </a:xfrm>
          <a:prstGeom prst="rect">
            <a:avLst/>
          </a:prstGeom>
        </p:spPr>
        <p:txBody>
          <a:bodyPr vert="horz" lIns="501622" tIns="250811" rIns="501622" bIns="250811" rtlCol="0" anchor="ctr"/>
          <a:lstStyle>
            <a:lvl1pPr algn="l">
              <a:defRPr sz="6000">
                <a:solidFill>
                  <a:schemeClr val="tx2"/>
                </a:solidFill>
              </a:defRPr>
            </a:lvl1pPr>
          </a:lstStyle>
          <a:p>
            <a:fld id="{07BDD9C4-7787-4E92-BAA9-9E77BAEF6C9D}" type="datetimeFigureOut">
              <a:rPr lang="en-US" smtClean="0"/>
              <a:t>4/30/2012</a:t>
            </a:fld>
            <a:endParaRPr lang="en-US"/>
          </a:p>
        </p:txBody>
      </p:sp>
      <p:sp>
        <p:nvSpPr>
          <p:cNvPr id="5" name="Footer Placeholder 4"/>
          <p:cNvSpPr>
            <a:spLocks noGrp="1"/>
          </p:cNvSpPr>
          <p:nvPr>
            <p:ph type="ftr" sz="quarter" idx="3"/>
          </p:nvPr>
        </p:nvSpPr>
        <p:spPr>
          <a:xfrm>
            <a:off x="17068800" y="33902005"/>
            <a:ext cx="18775680" cy="1463104"/>
          </a:xfrm>
          <a:prstGeom prst="rect">
            <a:avLst/>
          </a:prstGeom>
        </p:spPr>
        <p:txBody>
          <a:bodyPr vert="horz" lIns="501622" tIns="250811" rIns="501622" bIns="250811" rtlCol="0" anchor="ctr"/>
          <a:lstStyle>
            <a:lvl1pPr algn="ctr">
              <a:defRPr sz="6000">
                <a:solidFill>
                  <a:schemeClr val="tx2"/>
                </a:solidFill>
              </a:defRPr>
            </a:lvl1pPr>
          </a:lstStyle>
          <a:p>
            <a:endParaRPr lang="en-US"/>
          </a:p>
        </p:txBody>
      </p:sp>
      <p:sp>
        <p:nvSpPr>
          <p:cNvPr id="6" name="Slide Number Placeholder 5"/>
          <p:cNvSpPr>
            <a:spLocks noGrp="1"/>
          </p:cNvSpPr>
          <p:nvPr>
            <p:ph type="sldNum" sz="quarter" idx="4"/>
          </p:nvPr>
        </p:nvSpPr>
        <p:spPr>
          <a:xfrm>
            <a:off x="46114208" y="33895231"/>
            <a:ext cx="3264610" cy="1463104"/>
          </a:xfrm>
          <a:prstGeom prst="rect">
            <a:avLst/>
          </a:prstGeom>
          <a:ln w="19050">
            <a:noFill/>
          </a:ln>
        </p:spPr>
        <p:txBody>
          <a:bodyPr vert="horz" lIns="501622" tIns="250811" rIns="501622" bIns="250811" rtlCol="0" anchor="ctr"/>
          <a:lstStyle>
            <a:lvl1pPr algn="ctr">
              <a:defRPr sz="6000">
                <a:solidFill>
                  <a:schemeClr val="tx2"/>
                </a:solidFill>
              </a:defRPr>
            </a:lvl1pPr>
          </a:lstStyle>
          <a:p>
            <a:fld id="{DAADA6E5-4CA0-413D-A6EC-29D1E70A73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5016216" rtl="0" eaLnBrk="1" latinLnBrk="0" hangingPunct="1">
        <a:spcBef>
          <a:spcPct val="0"/>
        </a:spcBef>
        <a:buNone/>
        <a:defRPr sz="17600" kern="1200" cap="all" spc="1097" baseline="0">
          <a:ln>
            <a:noFill/>
          </a:ln>
          <a:solidFill>
            <a:schemeClr val="bg1"/>
          </a:solidFill>
          <a:effectLst/>
          <a:latin typeface="+mj-lt"/>
          <a:ea typeface="+mj-ea"/>
          <a:cs typeface="+mj-cs"/>
        </a:defRPr>
      </a:lvl1pPr>
    </p:titleStyle>
    <p:bodyStyle>
      <a:lvl1pPr marL="1504865" indent="-1254054" algn="l" defTabSz="5016216" rtl="0" eaLnBrk="1" latinLnBrk="0" hangingPunct="1">
        <a:spcBef>
          <a:spcPct val="20000"/>
        </a:spcBef>
        <a:buClr>
          <a:schemeClr val="accent1"/>
        </a:buClr>
        <a:buFont typeface="Wingdings 2" pitchFamily="18" charset="2"/>
        <a:buChar char=""/>
        <a:defRPr sz="11000" kern="1200" spc="823" baseline="0">
          <a:solidFill>
            <a:schemeClr val="tx2"/>
          </a:solidFill>
          <a:latin typeface="+mn-lt"/>
          <a:ea typeface="+mn-ea"/>
          <a:cs typeface="+mn-cs"/>
        </a:defRPr>
      </a:lvl1pPr>
      <a:lvl2pPr marL="3009729" indent="-1003243" algn="l" defTabSz="5016216" rtl="0" eaLnBrk="1" latinLnBrk="0" hangingPunct="1">
        <a:spcBef>
          <a:spcPct val="20000"/>
        </a:spcBef>
        <a:buClr>
          <a:schemeClr val="accent2"/>
        </a:buClr>
        <a:buFont typeface="Wingdings" pitchFamily="2" charset="2"/>
        <a:buChar char="§"/>
        <a:defRPr sz="9900" kern="1200" spc="549" baseline="0">
          <a:solidFill>
            <a:schemeClr val="tx2"/>
          </a:solidFill>
          <a:latin typeface="+mn-lt"/>
          <a:ea typeface="+mn-ea"/>
          <a:cs typeface="+mn-cs"/>
        </a:defRPr>
      </a:lvl2pPr>
      <a:lvl3pPr marL="4514594" indent="-1003243" algn="l" defTabSz="5016216" rtl="0" eaLnBrk="1" latinLnBrk="0" hangingPunct="1">
        <a:spcBef>
          <a:spcPct val="20000"/>
        </a:spcBef>
        <a:buClr>
          <a:schemeClr val="accent3"/>
        </a:buClr>
        <a:buFont typeface="Wingdings" pitchFamily="2" charset="2"/>
        <a:buChar char="§"/>
        <a:defRPr sz="8800" kern="1200" spc="549" baseline="0">
          <a:solidFill>
            <a:schemeClr val="tx2"/>
          </a:solidFill>
          <a:latin typeface="+mn-lt"/>
          <a:ea typeface="+mn-ea"/>
          <a:cs typeface="+mn-cs"/>
        </a:defRPr>
      </a:lvl3pPr>
      <a:lvl4pPr marL="6019459" indent="-1003243" algn="l" defTabSz="5016216" rtl="0" eaLnBrk="1" latinLnBrk="0" hangingPunct="1">
        <a:spcBef>
          <a:spcPct val="20000"/>
        </a:spcBef>
        <a:buClr>
          <a:schemeClr val="accent4"/>
        </a:buClr>
        <a:buFont typeface="Wingdings" pitchFamily="2" charset="2"/>
        <a:buChar char="§"/>
        <a:defRPr sz="7700" kern="1200">
          <a:solidFill>
            <a:schemeClr val="tx2"/>
          </a:solidFill>
          <a:latin typeface="+mn-lt"/>
          <a:ea typeface="+mn-ea"/>
          <a:cs typeface="+mn-cs"/>
        </a:defRPr>
      </a:lvl4pPr>
      <a:lvl5pPr marL="7022702" indent="-1003243" algn="l" defTabSz="5016216" rtl="0" eaLnBrk="1" latinLnBrk="0" hangingPunct="1">
        <a:spcBef>
          <a:spcPct val="20000"/>
        </a:spcBef>
        <a:buClr>
          <a:schemeClr val="accent6"/>
        </a:buClr>
        <a:buFont typeface="Wingdings" pitchFamily="2" charset="2"/>
        <a:buChar char="§"/>
        <a:defRPr sz="7100" kern="1200" spc="549" baseline="0">
          <a:solidFill>
            <a:schemeClr val="tx2"/>
          </a:solidFill>
          <a:latin typeface="+mn-lt"/>
          <a:ea typeface="+mn-ea"/>
          <a:cs typeface="+mn-cs"/>
        </a:defRPr>
      </a:lvl5pPr>
      <a:lvl6pPr marL="8527566" indent="-1003243" algn="l" defTabSz="5016216" rtl="0" eaLnBrk="1" latinLnBrk="0" hangingPunct="1">
        <a:spcBef>
          <a:spcPct val="20000"/>
        </a:spcBef>
        <a:buClr>
          <a:schemeClr val="accent1"/>
        </a:buClr>
        <a:buFont typeface="Wingdings" pitchFamily="2" charset="2"/>
        <a:buChar char="§"/>
        <a:defRPr sz="6600" kern="1200">
          <a:solidFill>
            <a:schemeClr val="tx2"/>
          </a:solidFill>
          <a:latin typeface="+mn-lt"/>
          <a:ea typeface="+mn-ea"/>
          <a:cs typeface="+mn-cs"/>
        </a:defRPr>
      </a:lvl6pPr>
      <a:lvl7pPr marL="10032431" indent="-1003243" algn="l" defTabSz="5016216" rtl="0" eaLnBrk="1" latinLnBrk="0" hangingPunct="1">
        <a:spcBef>
          <a:spcPct val="20000"/>
        </a:spcBef>
        <a:buClr>
          <a:schemeClr val="accent2"/>
        </a:buClr>
        <a:buFont typeface="Wingdings" pitchFamily="2" charset="2"/>
        <a:buChar char="§"/>
        <a:defRPr sz="6600" kern="1200">
          <a:solidFill>
            <a:schemeClr val="tx2"/>
          </a:solidFill>
          <a:latin typeface="+mn-lt"/>
          <a:ea typeface="+mn-ea"/>
          <a:cs typeface="+mn-cs"/>
        </a:defRPr>
      </a:lvl7pPr>
      <a:lvl8pPr marL="11537296" indent="-1003243" algn="l" defTabSz="5016216" rtl="0" eaLnBrk="1" latinLnBrk="0" hangingPunct="1">
        <a:spcBef>
          <a:spcPct val="20000"/>
        </a:spcBef>
        <a:buClr>
          <a:schemeClr val="accent3"/>
        </a:buClr>
        <a:buFont typeface="Wingdings" pitchFamily="2" charset="2"/>
        <a:buChar char="§"/>
        <a:defRPr sz="6600" kern="1200">
          <a:solidFill>
            <a:schemeClr val="tx2"/>
          </a:solidFill>
          <a:latin typeface="+mn-lt"/>
          <a:ea typeface="+mn-ea"/>
          <a:cs typeface="+mn-cs"/>
        </a:defRPr>
      </a:lvl8pPr>
      <a:lvl9pPr marL="13042160" indent="-1003243" algn="l" defTabSz="5016216" rtl="0" eaLnBrk="1" latinLnBrk="0" hangingPunct="1">
        <a:spcBef>
          <a:spcPct val="20000"/>
        </a:spcBef>
        <a:buClr>
          <a:schemeClr val="accent5"/>
        </a:buClr>
        <a:buFont typeface="Wingdings" pitchFamily="2" charset="2"/>
        <a:buChar char="§"/>
        <a:defRPr sz="6600" kern="1200">
          <a:solidFill>
            <a:schemeClr val="tx2"/>
          </a:solidFill>
          <a:latin typeface="+mn-lt"/>
          <a:ea typeface="+mn-ea"/>
          <a:cs typeface="+mn-cs"/>
        </a:defRPr>
      </a:lvl9pPr>
    </p:bodyStyle>
    <p:otherStyle>
      <a:defPPr>
        <a:defRPr lang="en-US"/>
      </a:defPPr>
      <a:lvl1pPr marL="0" algn="l" defTabSz="5016216" rtl="0" eaLnBrk="1" latinLnBrk="0" hangingPunct="1">
        <a:defRPr sz="9900" kern="1200">
          <a:solidFill>
            <a:schemeClr val="tx1"/>
          </a:solidFill>
          <a:latin typeface="+mn-lt"/>
          <a:ea typeface="+mn-ea"/>
          <a:cs typeface="+mn-cs"/>
        </a:defRPr>
      </a:lvl1pPr>
      <a:lvl2pPr marL="2508108" algn="l" defTabSz="5016216" rtl="0" eaLnBrk="1" latinLnBrk="0" hangingPunct="1">
        <a:defRPr sz="9900" kern="1200">
          <a:solidFill>
            <a:schemeClr val="tx1"/>
          </a:solidFill>
          <a:latin typeface="+mn-lt"/>
          <a:ea typeface="+mn-ea"/>
          <a:cs typeface="+mn-cs"/>
        </a:defRPr>
      </a:lvl2pPr>
      <a:lvl3pPr marL="5016216" algn="l" defTabSz="5016216" rtl="0" eaLnBrk="1" latinLnBrk="0" hangingPunct="1">
        <a:defRPr sz="9900" kern="1200">
          <a:solidFill>
            <a:schemeClr val="tx1"/>
          </a:solidFill>
          <a:latin typeface="+mn-lt"/>
          <a:ea typeface="+mn-ea"/>
          <a:cs typeface="+mn-cs"/>
        </a:defRPr>
      </a:lvl3pPr>
      <a:lvl4pPr marL="7524323" algn="l" defTabSz="5016216" rtl="0" eaLnBrk="1" latinLnBrk="0" hangingPunct="1">
        <a:defRPr sz="9900" kern="1200">
          <a:solidFill>
            <a:schemeClr val="tx1"/>
          </a:solidFill>
          <a:latin typeface="+mn-lt"/>
          <a:ea typeface="+mn-ea"/>
          <a:cs typeface="+mn-cs"/>
        </a:defRPr>
      </a:lvl4pPr>
      <a:lvl5pPr marL="10032431" algn="l" defTabSz="5016216" rtl="0" eaLnBrk="1" latinLnBrk="0" hangingPunct="1">
        <a:defRPr sz="9900" kern="1200">
          <a:solidFill>
            <a:schemeClr val="tx1"/>
          </a:solidFill>
          <a:latin typeface="+mn-lt"/>
          <a:ea typeface="+mn-ea"/>
          <a:cs typeface="+mn-cs"/>
        </a:defRPr>
      </a:lvl5pPr>
      <a:lvl6pPr marL="12540539" algn="l" defTabSz="5016216" rtl="0" eaLnBrk="1" latinLnBrk="0" hangingPunct="1">
        <a:defRPr sz="9900" kern="1200">
          <a:solidFill>
            <a:schemeClr val="tx1"/>
          </a:solidFill>
          <a:latin typeface="+mn-lt"/>
          <a:ea typeface="+mn-ea"/>
          <a:cs typeface="+mn-cs"/>
        </a:defRPr>
      </a:lvl6pPr>
      <a:lvl7pPr marL="15048647" algn="l" defTabSz="5016216" rtl="0" eaLnBrk="1" latinLnBrk="0" hangingPunct="1">
        <a:defRPr sz="9900" kern="1200">
          <a:solidFill>
            <a:schemeClr val="tx1"/>
          </a:solidFill>
          <a:latin typeface="+mn-lt"/>
          <a:ea typeface="+mn-ea"/>
          <a:cs typeface="+mn-cs"/>
        </a:defRPr>
      </a:lvl7pPr>
      <a:lvl8pPr marL="17556754" algn="l" defTabSz="5016216" rtl="0" eaLnBrk="1" latinLnBrk="0" hangingPunct="1">
        <a:defRPr sz="9900" kern="1200">
          <a:solidFill>
            <a:schemeClr val="tx1"/>
          </a:solidFill>
          <a:latin typeface="+mn-lt"/>
          <a:ea typeface="+mn-ea"/>
          <a:cs typeface="+mn-cs"/>
        </a:defRPr>
      </a:lvl8pPr>
      <a:lvl9pPr marL="20064862" algn="l" defTabSz="5016216"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chart" Target="../charts/chart1.xml"/><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48472" y="934866"/>
            <a:ext cx="7992887" cy="2462617"/>
          </a:xfrm>
        </p:spPr>
      </p:pic>
      <p:sp>
        <p:nvSpPr>
          <p:cNvPr id="4" name="Title 3"/>
          <p:cNvSpPr>
            <a:spLocks noGrp="1"/>
          </p:cNvSpPr>
          <p:nvPr>
            <p:ph type="title"/>
          </p:nvPr>
        </p:nvSpPr>
        <p:spPr>
          <a:xfrm>
            <a:off x="9761440" y="1904529"/>
            <a:ext cx="37948216" cy="3357413"/>
          </a:xfrm>
        </p:spPr>
        <p:txBody>
          <a:bodyPr/>
          <a:lstStyle/>
          <a:p>
            <a:pPr algn="l"/>
            <a:r>
              <a:rPr lang="en-CA" sz="8000" dirty="0" smtClean="0"/>
              <a:t>An analysis of DIRECT Reciprocal Borrowing </a:t>
            </a:r>
            <a:r>
              <a:rPr lang="en-CA" sz="8000" dirty="0" smtClean="0">
                <a:latin typeface="+mn-lt"/>
              </a:rPr>
              <a:t>among </a:t>
            </a:r>
            <a:r>
              <a:rPr lang="en-CA" sz="8000" dirty="0" err="1" smtClean="0">
                <a:latin typeface="+mn-lt"/>
              </a:rPr>
              <a:t>cr</a:t>
            </a:r>
            <a:r>
              <a:rPr lang="en-CA" sz="8000" dirty="0" err="1" smtClean="0">
                <a:latin typeface="+mn-lt"/>
                <a:cs typeface="Calibri"/>
              </a:rPr>
              <a:t>E</a:t>
            </a:r>
            <a:r>
              <a:rPr lang="en-CA" sz="8000" dirty="0" err="1" smtClean="0">
                <a:latin typeface="+mn-lt"/>
              </a:rPr>
              <a:t>puq</a:t>
            </a:r>
            <a:r>
              <a:rPr lang="en-CA" sz="8000" dirty="0" smtClean="0">
                <a:latin typeface="+mn-lt"/>
              </a:rPr>
              <a:t> </a:t>
            </a:r>
            <a:r>
              <a:rPr lang="en-CA" sz="8000" dirty="0" smtClean="0"/>
              <a:t>libraries</a:t>
            </a:r>
            <a:br>
              <a:rPr lang="en-CA" sz="8000" dirty="0" smtClean="0"/>
            </a:br>
            <a:endParaRPr lang="en-US" sz="8000" dirty="0"/>
          </a:p>
        </p:txBody>
      </p:sp>
      <p:sp>
        <p:nvSpPr>
          <p:cNvPr id="7" name="TextBox 6"/>
          <p:cNvSpPr txBox="1"/>
          <p:nvPr/>
        </p:nvSpPr>
        <p:spPr>
          <a:xfrm>
            <a:off x="10251875" y="5203639"/>
            <a:ext cx="35355928" cy="1938992"/>
          </a:xfrm>
          <a:prstGeom prst="rect">
            <a:avLst/>
          </a:prstGeom>
          <a:noFill/>
        </p:spPr>
        <p:txBody>
          <a:bodyPr wrap="square" rtlCol="0">
            <a:spAutoFit/>
          </a:bodyPr>
          <a:lstStyle/>
          <a:p>
            <a:r>
              <a:rPr lang="en-CA" sz="6000" dirty="0" smtClean="0">
                <a:solidFill>
                  <a:schemeClr val="bg1"/>
                </a:solidFill>
              </a:rPr>
              <a:t>Joanna </a:t>
            </a:r>
            <a:r>
              <a:rPr lang="en-CA" sz="6000" dirty="0" err="1" smtClean="0">
                <a:solidFill>
                  <a:schemeClr val="bg1"/>
                </a:solidFill>
              </a:rPr>
              <a:t>Duy</a:t>
            </a:r>
            <a:r>
              <a:rPr lang="en-CA" sz="6000" dirty="0" smtClean="0">
                <a:solidFill>
                  <a:schemeClr val="bg1"/>
                </a:solidFill>
              </a:rPr>
              <a:t>, Associate Librarian, Concordia University Libraries</a:t>
            </a:r>
          </a:p>
          <a:p>
            <a:r>
              <a:rPr lang="en-CA" sz="6000" dirty="0" smtClean="0">
                <a:solidFill>
                  <a:schemeClr val="bg1"/>
                </a:solidFill>
                <a:latin typeface="+mj-lt"/>
              </a:rPr>
              <a:t>Vincent </a:t>
            </a:r>
            <a:r>
              <a:rPr lang="en-CA" sz="6000" dirty="0" err="1" smtClean="0">
                <a:solidFill>
                  <a:schemeClr val="bg1"/>
                </a:solidFill>
                <a:latin typeface="+mj-lt"/>
              </a:rPr>
              <a:t>Larivi</a:t>
            </a:r>
            <a:r>
              <a:rPr lang="en-CA" sz="6000" dirty="0" err="1" smtClean="0">
                <a:solidFill>
                  <a:schemeClr val="bg1"/>
                </a:solidFill>
                <a:latin typeface="+mj-lt"/>
                <a:cs typeface="Calibri"/>
              </a:rPr>
              <a:t>è</a:t>
            </a:r>
            <a:r>
              <a:rPr lang="en-CA" sz="6000" dirty="0" err="1" smtClean="0">
                <a:solidFill>
                  <a:schemeClr val="bg1"/>
                </a:solidFill>
                <a:latin typeface="+mj-lt"/>
              </a:rPr>
              <a:t>re</a:t>
            </a:r>
            <a:r>
              <a:rPr lang="en-CA" sz="6000" dirty="0" smtClean="0">
                <a:solidFill>
                  <a:schemeClr val="bg1"/>
                </a:solidFill>
                <a:latin typeface="+mj-lt"/>
              </a:rPr>
              <a:t>, </a:t>
            </a:r>
            <a:r>
              <a:rPr lang="en-CA" sz="6000" dirty="0" err="1" smtClean="0">
                <a:solidFill>
                  <a:schemeClr val="bg1"/>
                </a:solidFill>
                <a:latin typeface="+mj-lt"/>
              </a:rPr>
              <a:t>Professeur</a:t>
            </a:r>
            <a:r>
              <a:rPr lang="en-CA" sz="6000" dirty="0" smtClean="0">
                <a:solidFill>
                  <a:schemeClr val="bg1"/>
                </a:solidFill>
                <a:latin typeface="+mj-lt"/>
              </a:rPr>
              <a:t> </a:t>
            </a:r>
            <a:r>
              <a:rPr lang="en-CA" sz="6000" dirty="0" err="1" smtClean="0">
                <a:solidFill>
                  <a:schemeClr val="bg1"/>
                </a:solidFill>
                <a:latin typeface="+mj-lt"/>
              </a:rPr>
              <a:t>Adjoint</a:t>
            </a:r>
            <a:r>
              <a:rPr lang="en-CA" sz="6000" dirty="0" smtClean="0">
                <a:solidFill>
                  <a:schemeClr val="bg1"/>
                </a:solidFill>
                <a:latin typeface="+mj-lt"/>
              </a:rPr>
              <a:t>, </a:t>
            </a:r>
            <a:r>
              <a:rPr lang="en-CA" sz="6000" dirty="0" smtClean="0">
                <a:solidFill>
                  <a:schemeClr val="bg1"/>
                </a:solidFill>
                <a:latin typeface="+mj-lt"/>
                <a:cs typeface="Calibri"/>
              </a:rPr>
              <a:t>É</a:t>
            </a:r>
            <a:r>
              <a:rPr lang="en-CA" sz="6000" dirty="0" smtClean="0">
                <a:solidFill>
                  <a:schemeClr val="bg1"/>
                </a:solidFill>
                <a:latin typeface="+mj-lt"/>
              </a:rPr>
              <a:t>BSI, </a:t>
            </a:r>
            <a:r>
              <a:rPr lang="en-CA" sz="6000" dirty="0" err="1" smtClean="0">
                <a:solidFill>
                  <a:schemeClr val="bg1"/>
                </a:solidFill>
                <a:latin typeface="+mj-lt"/>
              </a:rPr>
              <a:t>Universit</a:t>
            </a:r>
            <a:r>
              <a:rPr lang="en-CA" sz="6000" dirty="0" err="1" smtClean="0">
                <a:solidFill>
                  <a:schemeClr val="bg1"/>
                </a:solidFill>
                <a:latin typeface="+mj-lt"/>
                <a:cs typeface="Times New Roman"/>
              </a:rPr>
              <a:t>é</a:t>
            </a:r>
            <a:r>
              <a:rPr lang="en-CA" sz="6000" dirty="0" smtClean="0">
                <a:solidFill>
                  <a:schemeClr val="bg1"/>
                </a:solidFill>
                <a:latin typeface="+mj-lt"/>
              </a:rPr>
              <a:t> de Montr</a:t>
            </a:r>
            <a:r>
              <a:rPr lang="en-CA" sz="6000" dirty="0" smtClean="0">
                <a:solidFill>
                  <a:schemeClr val="bg1"/>
                </a:solidFill>
                <a:latin typeface="+mj-lt"/>
                <a:cs typeface="Times New Roman"/>
              </a:rPr>
              <a:t>é</a:t>
            </a:r>
            <a:r>
              <a:rPr lang="en-CA" sz="6000" dirty="0" smtClean="0">
                <a:solidFill>
                  <a:schemeClr val="bg1"/>
                </a:solidFill>
                <a:latin typeface="+mj-lt"/>
              </a:rPr>
              <a:t>al</a:t>
            </a:r>
            <a:endParaRPr lang="en-US" sz="6000" dirty="0">
              <a:solidFill>
                <a:schemeClr val="bg1"/>
              </a:solidFill>
              <a:latin typeface="+mj-lt"/>
            </a:endParaRPr>
          </a:p>
        </p:txBody>
      </p:sp>
      <p:sp>
        <p:nvSpPr>
          <p:cNvPr id="14" name="TextBox 13"/>
          <p:cNvSpPr txBox="1"/>
          <p:nvPr/>
        </p:nvSpPr>
        <p:spPr>
          <a:xfrm>
            <a:off x="1552529" y="9105158"/>
            <a:ext cx="16561840" cy="769441"/>
          </a:xfrm>
          <a:prstGeom prst="rect">
            <a:avLst/>
          </a:prstGeom>
          <a:noFill/>
          <a:ln>
            <a:noFill/>
          </a:ln>
          <a:effectLst>
            <a:softEdge rad="63500"/>
          </a:effectLst>
        </p:spPr>
        <p:txBody>
          <a:bodyPr wrap="square" rtlCol="0">
            <a:spAutoFit/>
          </a:bodyPr>
          <a:lstStyle/>
          <a:p>
            <a:r>
              <a:rPr lang="en-CA" sz="4400" dirty="0" smtClean="0"/>
              <a:t>INTRODUCTION</a:t>
            </a:r>
            <a:endParaRPr lang="en-US" sz="4400" dirty="0"/>
          </a:p>
        </p:txBody>
      </p:sp>
      <p:sp>
        <p:nvSpPr>
          <p:cNvPr id="17" name="TextBox 16"/>
          <p:cNvSpPr txBox="1"/>
          <p:nvPr/>
        </p:nvSpPr>
        <p:spPr>
          <a:xfrm>
            <a:off x="1569969" y="14700944"/>
            <a:ext cx="16561840" cy="769441"/>
          </a:xfrm>
          <a:prstGeom prst="rect">
            <a:avLst/>
          </a:prstGeom>
          <a:noFill/>
          <a:ln>
            <a:noFill/>
          </a:ln>
          <a:effectLst>
            <a:softEdge rad="63500"/>
          </a:effectLst>
        </p:spPr>
        <p:txBody>
          <a:bodyPr wrap="square" rtlCol="0">
            <a:spAutoFit/>
          </a:bodyPr>
          <a:lstStyle/>
          <a:p>
            <a:r>
              <a:rPr lang="en-CA" sz="4400" dirty="0" smtClean="0"/>
              <a:t>METHODS</a:t>
            </a:r>
            <a:endParaRPr lang="en-US" sz="4400" dirty="0"/>
          </a:p>
        </p:txBody>
      </p:sp>
      <p:sp>
        <p:nvSpPr>
          <p:cNvPr id="2" name="Rectangle 1"/>
          <p:cNvSpPr/>
          <p:nvPr/>
        </p:nvSpPr>
        <p:spPr>
          <a:xfrm>
            <a:off x="1477043" y="15492062"/>
            <a:ext cx="20733867" cy="5416868"/>
          </a:xfrm>
          <a:prstGeom prst="rect">
            <a:avLst/>
          </a:prstGeom>
          <a:ln>
            <a:noFill/>
          </a:ln>
        </p:spPr>
        <p:txBody>
          <a:bodyPr wrap="square" lIns="0" tIns="0" rIns="0" bIns="0">
            <a:spAutoFit/>
          </a:bodyPr>
          <a:lstStyle/>
          <a:p>
            <a:pPr marL="247015">
              <a:spcBef>
                <a:spcPts val="865"/>
              </a:spcBef>
              <a:spcAft>
                <a:spcPts val="0"/>
              </a:spcAft>
            </a:pPr>
            <a:r>
              <a:rPr lang="en-CA" sz="3200" dirty="0" smtClean="0">
                <a:latin typeface="Arial Narrow"/>
                <a:ea typeface="Times New Roman"/>
                <a:cs typeface="Times New Roman"/>
              </a:rPr>
              <a:t>Direct </a:t>
            </a:r>
            <a:r>
              <a:rPr lang="en-CA" sz="3200" dirty="0">
                <a:latin typeface="Arial Narrow"/>
                <a:ea typeface="Times New Roman"/>
                <a:cs typeface="Times New Roman"/>
              </a:rPr>
              <a:t>reciprocal borrowing data were obtained for 18 CREPUQ institutions using CREPUQ’s </a:t>
            </a:r>
            <a:r>
              <a:rPr lang="en-US" sz="3200" i="1" dirty="0" err="1">
                <a:latin typeface="Arial Narrow"/>
                <a:ea typeface="Times New Roman"/>
                <a:cs typeface="Times New Roman"/>
              </a:rPr>
              <a:t>Statistiques</a:t>
            </a:r>
            <a:r>
              <a:rPr lang="en-CA" sz="3200" i="1" dirty="0">
                <a:latin typeface="Arial Narrow"/>
                <a:ea typeface="Times New Roman"/>
                <a:cs typeface="Times New Roman"/>
              </a:rPr>
              <a:t> </a:t>
            </a:r>
            <a:r>
              <a:rPr lang="en-CA" sz="3200" i="1" dirty="0" err="1">
                <a:latin typeface="Arial Narrow"/>
                <a:ea typeface="Times New Roman"/>
                <a:cs typeface="Times New Roman"/>
              </a:rPr>
              <a:t>g</a:t>
            </a:r>
            <a:r>
              <a:rPr lang="en-CA" sz="3200" i="1" dirty="0" err="1">
                <a:latin typeface="Arial Narrow"/>
                <a:ea typeface="Times New Roman"/>
              </a:rPr>
              <a:t>é</a:t>
            </a:r>
            <a:r>
              <a:rPr lang="en-CA" sz="3200" i="1" dirty="0" err="1">
                <a:latin typeface="Arial Narrow"/>
                <a:ea typeface="Times New Roman"/>
                <a:cs typeface="Times New Roman"/>
              </a:rPr>
              <a:t>n</a:t>
            </a:r>
            <a:r>
              <a:rPr lang="en-CA" sz="3200" i="1" dirty="0" err="1">
                <a:latin typeface="Arial Narrow"/>
                <a:ea typeface="Times New Roman"/>
              </a:rPr>
              <a:t>é</a:t>
            </a:r>
            <a:r>
              <a:rPr lang="en-CA" sz="3200" i="1" dirty="0" err="1">
                <a:latin typeface="Arial Narrow"/>
                <a:ea typeface="Times New Roman"/>
                <a:cs typeface="Times New Roman"/>
              </a:rPr>
              <a:t>rales</a:t>
            </a:r>
            <a:r>
              <a:rPr lang="en-CA" sz="3200" i="1" dirty="0">
                <a:latin typeface="Arial Narrow"/>
                <a:ea typeface="Times New Roman"/>
                <a:cs typeface="Times New Roman"/>
              </a:rPr>
              <a:t> des </a:t>
            </a:r>
            <a:r>
              <a:rPr lang="en-CA" sz="3200" i="1" dirty="0" err="1">
                <a:latin typeface="Arial Narrow"/>
                <a:ea typeface="Times New Roman"/>
                <a:cs typeface="Times New Roman"/>
              </a:rPr>
              <a:t>biblioth</a:t>
            </a:r>
            <a:r>
              <a:rPr lang="en-CA" sz="3200" i="1" dirty="0" err="1">
                <a:latin typeface="Arial Narrow"/>
                <a:ea typeface="Times New Roman"/>
                <a:cs typeface="Calibri"/>
              </a:rPr>
              <a:t>è</a:t>
            </a:r>
            <a:r>
              <a:rPr lang="en-CA" sz="3200" i="1" dirty="0" err="1">
                <a:latin typeface="Arial Narrow"/>
                <a:ea typeface="Times New Roman"/>
                <a:cs typeface="Times New Roman"/>
              </a:rPr>
              <a:t>ques</a:t>
            </a:r>
            <a:r>
              <a:rPr lang="en-CA" sz="3200" i="1" dirty="0">
                <a:latin typeface="Arial Narrow"/>
                <a:ea typeface="Times New Roman"/>
                <a:cs typeface="Times New Roman"/>
              </a:rPr>
              <a:t> </a:t>
            </a:r>
            <a:r>
              <a:rPr lang="en-CA" sz="3200" i="1" dirty="0" err="1">
                <a:latin typeface="Arial Narrow"/>
                <a:ea typeface="Times New Roman"/>
                <a:cs typeface="Times New Roman"/>
              </a:rPr>
              <a:t>universitaires</a:t>
            </a:r>
            <a:r>
              <a:rPr lang="en-CA" sz="3200" i="1" dirty="0">
                <a:latin typeface="Arial Narrow"/>
                <a:ea typeface="Times New Roman"/>
                <a:cs typeface="Times New Roman"/>
              </a:rPr>
              <a:t> </a:t>
            </a:r>
            <a:r>
              <a:rPr lang="en-CA" sz="3200" i="1" dirty="0" err="1">
                <a:latin typeface="Arial Narrow"/>
                <a:ea typeface="Times New Roman"/>
                <a:cs typeface="Times New Roman"/>
              </a:rPr>
              <a:t>qu</a:t>
            </a:r>
            <a:r>
              <a:rPr lang="en-CA" sz="3200" i="1" dirty="0" err="1">
                <a:latin typeface="Arial Narrow"/>
                <a:ea typeface="Times New Roman"/>
              </a:rPr>
              <a:t>é</a:t>
            </a:r>
            <a:r>
              <a:rPr lang="en-CA" sz="3200" i="1" dirty="0" err="1">
                <a:latin typeface="Arial Narrow"/>
                <a:ea typeface="Times New Roman"/>
                <a:cs typeface="Times New Roman"/>
              </a:rPr>
              <a:t>becoises</a:t>
            </a:r>
            <a:r>
              <a:rPr lang="en-CA" sz="3200" dirty="0">
                <a:latin typeface="Arial Narrow"/>
                <a:ea typeface="Times New Roman"/>
                <a:cs typeface="Times New Roman"/>
              </a:rPr>
              <a:t>. Specifically, </a:t>
            </a:r>
            <a:r>
              <a:rPr lang="en-CA" sz="3200" dirty="0" smtClean="0">
                <a:latin typeface="Arial Narrow"/>
                <a:ea typeface="Times New Roman"/>
                <a:cs typeface="Times New Roman"/>
              </a:rPr>
              <a:t>Table 24 </a:t>
            </a:r>
            <a:r>
              <a:rPr lang="en-CA" sz="3200" dirty="0">
                <a:latin typeface="Arial Narrow"/>
                <a:ea typeface="Times New Roman"/>
                <a:cs typeface="Times New Roman"/>
              </a:rPr>
              <a:t>was used for the years 2005-06, 2006-07, 2007-08 and 2008-09; </a:t>
            </a:r>
            <a:r>
              <a:rPr lang="en-CA" sz="3200" dirty="0" smtClean="0">
                <a:latin typeface="Arial Narrow"/>
                <a:ea typeface="Times New Roman"/>
                <a:cs typeface="Times New Roman"/>
              </a:rPr>
              <a:t>Table 25 </a:t>
            </a:r>
            <a:r>
              <a:rPr lang="en-CA" sz="3200" dirty="0">
                <a:latin typeface="Arial Narrow"/>
                <a:ea typeface="Times New Roman"/>
                <a:cs typeface="Times New Roman"/>
              </a:rPr>
              <a:t>was used for 2009-10. The average amount of borrowing, lending or a total of the two (depending on the analysis), for the five year period, was used</a:t>
            </a:r>
            <a:r>
              <a:rPr lang="en-CA" sz="3200" dirty="0" smtClean="0">
                <a:latin typeface="Arial Narrow"/>
                <a:ea typeface="Times New Roman"/>
                <a:cs typeface="Times New Roman"/>
              </a:rPr>
              <a:t>. The total amount of circulation (initial loans, renewals and reserves) was taken from the same document (Table 20 was used for 2005-06, 2006-07, 2007-08, 2008-09 and Table 21 was used for 2009-10). The </a:t>
            </a:r>
            <a:r>
              <a:rPr lang="en-CA" sz="3200" dirty="0">
                <a:latin typeface="Arial Narrow"/>
                <a:ea typeface="Times New Roman"/>
                <a:cs typeface="Times New Roman"/>
              </a:rPr>
              <a:t>number of FTE students was taken from this same statistics document (Table 4) as were library collection sizes (Table 14 was used for 2005-06, 2006-07, 2007-08, 2008-09  and Table 15 was used for 2009-10). Interlibrary Loan statistics were obtained for the years 2007-08, 2008-09, 2009-10 </a:t>
            </a:r>
            <a:r>
              <a:rPr lang="en-CA" sz="3200" dirty="0" smtClean="0">
                <a:latin typeface="Arial Narrow"/>
                <a:ea typeface="Times New Roman"/>
                <a:cs typeface="Times New Roman"/>
              </a:rPr>
              <a:t>from </a:t>
            </a:r>
            <a:r>
              <a:rPr lang="en-CA" sz="3200" dirty="0">
                <a:latin typeface="Arial Narrow"/>
                <a:ea typeface="Times New Roman"/>
                <a:cs typeface="Times New Roman"/>
              </a:rPr>
              <a:t>the CREPUQ COLOMBO </a:t>
            </a:r>
            <a:r>
              <a:rPr lang="en-CA" sz="3200" i="1" dirty="0" err="1">
                <a:latin typeface="Arial Narrow"/>
                <a:ea typeface="Times New Roman"/>
                <a:cs typeface="Times New Roman"/>
              </a:rPr>
              <a:t>Statistiques</a:t>
            </a:r>
            <a:r>
              <a:rPr lang="en-CA" sz="3200" i="1" dirty="0">
                <a:latin typeface="Arial Narrow"/>
                <a:ea typeface="Times New Roman"/>
                <a:cs typeface="Times New Roman"/>
              </a:rPr>
              <a:t> </a:t>
            </a:r>
            <a:r>
              <a:rPr lang="en-CA" sz="3200" i="1" dirty="0" err="1">
                <a:latin typeface="Arial Narrow"/>
                <a:ea typeface="Times New Roman"/>
                <a:cs typeface="Times New Roman"/>
              </a:rPr>
              <a:t>annuelles</a:t>
            </a:r>
            <a:r>
              <a:rPr lang="en-CA" sz="3200" i="1" dirty="0">
                <a:latin typeface="Arial Narrow"/>
                <a:ea typeface="Times New Roman"/>
                <a:cs typeface="Times New Roman"/>
              </a:rPr>
              <a:t> </a:t>
            </a:r>
            <a:r>
              <a:rPr lang="en-CA" sz="3200" dirty="0">
                <a:latin typeface="Arial Narrow"/>
                <a:ea typeface="Times New Roman"/>
                <a:cs typeface="Times New Roman"/>
              </a:rPr>
              <a:t>document. Specifically, the “</a:t>
            </a:r>
            <a:r>
              <a:rPr lang="en-CA" sz="3200" dirty="0" err="1">
                <a:latin typeface="Arial Narrow"/>
                <a:ea typeface="Times New Roman"/>
                <a:cs typeface="Times New Roman"/>
              </a:rPr>
              <a:t>Emprunts</a:t>
            </a:r>
            <a:r>
              <a:rPr lang="en-CA" sz="3200" dirty="0">
                <a:latin typeface="Arial Narrow"/>
                <a:ea typeface="Times New Roman"/>
                <a:cs typeface="Times New Roman"/>
              </a:rPr>
              <a:t> - </a:t>
            </a:r>
            <a:r>
              <a:rPr lang="en-CA" sz="3200" dirty="0" err="1">
                <a:latin typeface="Arial Narrow"/>
                <a:ea typeface="Times New Roman"/>
                <a:cs typeface="Times New Roman"/>
              </a:rPr>
              <a:t>Partenaires</a:t>
            </a:r>
            <a:r>
              <a:rPr lang="en-CA" sz="3200" dirty="0">
                <a:latin typeface="Arial Narrow"/>
                <a:ea typeface="Times New Roman"/>
                <a:cs typeface="Times New Roman"/>
              </a:rPr>
              <a:t> CREPUQ – Documents </a:t>
            </a:r>
            <a:r>
              <a:rPr lang="en-CA" sz="3200" dirty="0" err="1">
                <a:latin typeface="Arial Narrow"/>
                <a:ea typeface="Times New Roman"/>
                <a:cs typeface="Times New Roman"/>
              </a:rPr>
              <a:t>re</a:t>
            </a:r>
            <a:r>
              <a:rPr lang="en-CA" sz="3200" dirty="0" err="1">
                <a:latin typeface="Arial Narrow"/>
                <a:ea typeface="Times New Roman"/>
              </a:rPr>
              <a:t>ç</a:t>
            </a:r>
            <a:r>
              <a:rPr lang="en-CA" sz="3200" dirty="0" err="1">
                <a:latin typeface="Arial Narrow"/>
                <a:ea typeface="Times New Roman"/>
                <a:cs typeface="Times New Roman"/>
              </a:rPr>
              <a:t>us</a:t>
            </a:r>
            <a:r>
              <a:rPr lang="en-CA" sz="3200" dirty="0">
                <a:latin typeface="Arial Narrow"/>
                <a:ea typeface="Times New Roman"/>
                <a:cs typeface="Times New Roman"/>
              </a:rPr>
              <a:t> - </a:t>
            </a:r>
            <a:r>
              <a:rPr lang="en-CA" sz="3200" dirty="0" err="1">
                <a:latin typeface="Arial Narrow"/>
                <a:ea typeface="Times New Roman"/>
                <a:cs typeface="Times New Roman"/>
              </a:rPr>
              <a:t>Pr</a:t>
            </a:r>
            <a:r>
              <a:rPr lang="en-CA" sz="3200" dirty="0" err="1">
                <a:latin typeface="Arial Narrow"/>
                <a:ea typeface="Times New Roman"/>
                <a:cs typeface="Calibri"/>
              </a:rPr>
              <a:t>ê</a:t>
            </a:r>
            <a:r>
              <a:rPr lang="en-CA" sz="3200" dirty="0" err="1">
                <a:latin typeface="Arial Narrow"/>
                <a:ea typeface="Times New Roman"/>
                <a:cs typeface="Times New Roman"/>
              </a:rPr>
              <a:t>ts</a:t>
            </a:r>
            <a:r>
              <a:rPr lang="en-CA" sz="3200" dirty="0">
                <a:latin typeface="Arial Narrow"/>
                <a:ea typeface="Times New Roman"/>
                <a:cs typeface="Times New Roman"/>
              </a:rPr>
              <a:t>” tables were used, which indicate the number of </a:t>
            </a:r>
            <a:r>
              <a:rPr lang="en-CA" sz="3200" dirty="0" err="1" smtClean="0">
                <a:latin typeface="Arial Narrow"/>
                <a:ea typeface="Times New Roman"/>
                <a:cs typeface="Times New Roman"/>
              </a:rPr>
              <a:t>returnables</a:t>
            </a:r>
            <a:r>
              <a:rPr lang="en-CA" sz="3200" dirty="0" smtClean="0">
                <a:latin typeface="Arial Narrow"/>
                <a:ea typeface="Times New Roman"/>
                <a:cs typeface="Times New Roman"/>
              </a:rPr>
              <a:t> loaned (copies were not included) as </a:t>
            </a:r>
            <a:r>
              <a:rPr lang="en-CA" sz="3200" dirty="0">
                <a:latin typeface="Arial Narrow"/>
                <a:ea typeface="Times New Roman"/>
                <a:cs typeface="Times New Roman"/>
              </a:rPr>
              <a:t>opposed to the number of requests received; averages were used for the three years. Google Maps was used to determine the distance (in kilometers) between institutions. SPSS, Excel, </a:t>
            </a:r>
            <a:r>
              <a:rPr lang="en-CA" sz="3200" dirty="0" err="1">
                <a:latin typeface="Arial Narrow"/>
                <a:ea typeface="Times New Roman"/>
                <a:cs typeface="Times New Roman"/>
              </a:rPr>
              <a:t>UCInet</a:t>
            </a:r>
            <a:r>
              <a:rPr lang="en-CA" sz="3200" dirty="0">
                <a:latin typeface="Arial Narrow"/>
                <a:ea typeface="Times New Roman"/>
                <a:cs typeface="Times New Roman"/>
              </a:rPr>
              <a:t> and </a:t>
            </a:r>
            <a:r>
              <a:rPr lang="en-CA" sz="3200" dirty="0" err="1">
                <a:latin typeface="Arial Narrow"/>
                <a:ea typeface="Times New Roman"/>
                <a:cs typeface="Times New Roman"/>
              </a:rPr>
              <a:t>NetDraw</a:t>
            </a:r>
            <a:r>
              <a:rPr lang="en-CA" sz="3200" dirty="0">
                <a:latin typeface="Arial Narrow"/>
                <a:ea typeface="Times New Roman"/>
                <a:cs typeface="Times New Roman"/>
              </a:rPr>
              <a:t> were used to analyse the data (the centrality measurement that was used is </a:t>
            </a:r>
            <a:r>
              <a:rPr lang="en-CA" sz="3200" dirty="0" err="1">
                <a:latin typeface="Arial Narrow"/>
                <a:ea typeface="Times New Roman"/>
                <a:cs typeface="Times New Roman"/>
              </a:rPr>
              <a:t>betweenness</a:t>
            </a:r>
            <a:r>
              <a:rPr lang="en-CA" sz="3200" dirty="0">
                <a:latin typeface="Arial Narrow"/>
                <a:ea typeface="Times New Roman"/>
                <a:cs typeface="Times New Roman"/>
              </a:rPr>
              <a:t>). </a:t>
            </a:r>
            <a:endParaRPr lang="en-US" sz="3200" dirty="0">
              <a:latin typeface="Times New Roman"/>
              <a:ea typeface="Times New Roman"/>
            </a:endParaRPr>
          </a:p>
        </p:txBody>
      </p:sp>
      <p:sp>
        <p:nvSpPr>
          <p:cNvPr id="3" name="Rectangle 2"/>
          <p:cNvSpPr/>
          <p:nvPr/>
        </p:nvSpPr>
        <p:spPr>
          <a:xfrm>
            <a:off x="15810112" y="12312130"/>
            <a:ext cx="25603200" cy="692049"/>
          </a:xfrm>
          <a:prstGeom prst="rect">
            <a:avLst/>
          </a:prstGeom>
        </p:spPr>
        <p:txBody>
          <a:bodyPr>
            <a:spAutoFit/>
          </a:bodyPr>
          <a:lstStyle/>
          <a:p>
            <a:pPr marL="247015">
              <a:lnSpc>
                <a:spcPct val="115000"/>
              </a:lnSpc>
              <a:spcAft>
                <a:spcPts val="0"/>
              </a:spcAft>
            </a:pPr>
            <a:endParaRPr lang="en-US" sz="3600" dirty="0">
              <a:effectLst/>
              <a:latin typeface="Calibri"/>
              <a:ea typeface="Calibri"/>
              <a:cs typeface="Times New Roman"/>
            </a:endParaRPr>
          </a:p>
        </p:txBody>
      </p:sp>
      <p:sp>
        <p:nvSpPr>
          <p:cNvPr id="6" name="Rectangle 5"/>
          <p:cNvSpPr/>
          <p:nvPr/>
        </p:nvSpPr>
        <p:spPr>
          <a:xfrm>
            <a:off x="24300135" y="25534140"/>
            <a:ext cx="13233348" cy="11910953"/>
          </a:xfrm>
          <a:prstGeom prst="rect">
            <a:avLst/>
          </a:prstGeom>
        </p:spPr>
        <p:txBody>
          <a:bodyPr wrap="square">
            <a:spAutoFit/>
          </a:bodyPr>
          <a:lstStyle/>
          <a:p>
            <a:r>
              <a:rPr lang="en-CA" sz="3200" dirty="0" smtClean="0">
                <a:latin typeface="Arial Narrow" pitchFamily="34" charset="0"/>
              </a:rPr>
              <a:t>Figure 3 (above) </a:t>
            </a:r>
            <a:r>
              <a:rPr lang="en-CA" sz="3200" dirty="0">
                <a:latin typeface="Arial Narrow" pitchFamily="34" charset="0"/>
              </a:rPr>
              <a:t>helps </a:t>
            </a:r>
            <a:r>
              <a:rPr lang="en-CA" sz="3200" dirty="0" smtClean="0">
                <a:latin typeface="Arial Narrow" pitchFamily="34" charset="0"/>
              </a:rPr>
              <a:t>visualize </a:t>
            </a:r>
            <a:r>
              <a:rPr lang="en-CA" sz="3200" dirty="0">
                <a:latin typeface="Arial Narrow" pitchFamily="34" charset="0"/>
              </a:rPr>
              <a:t>the patterns of direct reciprocal borrowing occurring within the network of CREPUQ libraries. The total amount of direct reciprocal borrowing and lending done between libraries is represented by the thickness of the line </a:t>
            </a:r>
            <a:r>
              <a:rPr lang="en-CA" sz="3200" dirty="0" smtClean="0">
                <a:latin typeface="Arial Narrow" pitchFamily="34" charset="0"/>
              </a:rPr>
              <a:t>(edge) </a:t>
            </a:r>
            <a:r>
              <a:rPr lang="en-CA" sz="3200" dirty="0">
                <a:latin typeface="Arial Narrow" pitchFamily="34" charset="0"/>
              </a:rPr>
              <a:t>joining two institutions; thick lines indicate a higher amount of total borrowing and lending while thin lines indicate a lower amount. The size of the arrow is reflective of the amount of borrowing or lending done (for example, it can be seen that McGill lends much more to Concordia than Concordia does to McGill). The analysis </a:t>
            </a:r>
            <a:r>
              <a:rPr lang="en-CA" sz="3200" dirty="0" smtClean="0">
                <a:latin typeface="Arial Narrow" pitchFamily="34" charset="0"/>
              </a:rPr>
              <a:t>shows the </a:t>
            </a:r>
            <a:r>
              <a:rPr lang="en-CA" sz="3200" dirty="0">
                <a:latin typeface="Arial Narrow" pitchFamily="34" charset="0"/>
              </a:rPr>
              <a:t>importance of distance in terms of the quantity of direct borrowing and lending done between institutions as we see that Montréal-area institutions have much thicker ties between them than do institutions outside of Montréal, even large ones such as </a:t>
            </a:r>
            <a:r>
              <a:rPr lang="en-CA" sz="3200" dirty="0" err="1">
                <a:latin typeface="Arial Narrow" pitchFamily="34" charset="0"/>
              </a:rPr>
              <a:t>Université</a:t>
            </a:r>
            <a:r>
              <a:rPr lang="en-CA" sz="3200" dirty="0">
                <a:latin typeface="Arial Narrow" pitchFamily="34" charset="0"/>
              </a:rPr>
              <a:t> Laval. The size of each institution’s square (node) reflects its importance in the network, as measured by its centrality (in this case, </a:t>
            </a:r>
            <a:r>
              <a:rPr lang="en-CA" sz="3200" dirty="0" err="1">
                <a:latin typeface="Arial Narrow" pitchFamily="34" charset="0"/>
              </a:rPr>
              <a:t>betweeness</a:t>
            </a:r>
            <a:r>
              <a:rPr lang="en-CA" sz="3200" dirty="0">
                <a:latin typeface="Arial Narrow" pitchFamily="34" charset="0"/>
              </a:rPr>
              <a:t> was used). We can see that the most important institutions in the network are U de M, UQAM, McGill, </a:t>
            </a:r>
            <a:r>
              <a:rPr lang="en-CA" sz="3200" dirty="0" err="1">
                <a:latin typeface="Arial Narrow" pitchFamily="34" charset="0"/>
              </a:rPr>
              <a:t>Sherbrooke</a:t>
            </a:r>
            <a:r>
              <a:rPr lang="en-CA" sz="3200" dirty="0">
                <a:latin typeface="Arial Narrow" pitchFamily="34" charset="0"/>
              </a:rPr>
              <a:t> and Laval. Francophone institutions are indicated with burgundy node colour and </a:t>
            </a:r>
            <a:r>
              <a:rPr lang="en-CA" sz="3200" dirty="0" err="1" smtClean="0">
                <a:latin typeface="Arial Narrow" pitchFamily="34" charset="0"/>
              </a:rPr>
              <a:t>anglophone</a:t>
            </a:r>
            <a:r>
              <a:rPr lang="en-CA" sz="3200" dirty="0" smtClean="0">
                <a:latin typeface="Arial Narrow" pitchFamily="34" charset="0"/>
              </a:rPr>
              <a:t> </a:t>
            </a:r>
            <a:r>
              <a:rPr lang="en-CA" sz="3200" dirty="0">
                <a:latin typeface="Arial Narrow" pitchFamily="34" charset="0"/>
              </a:rPr>
              <a:t>institutions with a blue node colour; it can be seen that although McGill is an </a:t>
            </a:r>
            <a:r>
              <a:rPr lang="en-CA" sz="3200" dirty="0" err="1" smtClean="0">
                <a:latin typeface="Arial Narrow" pitchFamily="34" charset="0"/>
              </a:rPr>
              <a:t>anglophone</a:t>
            </a:r>
            <a:r>
              <a:rPr lang="en-CA" sz="3200" dirty="0" smtClean="0">
                <a:latin typeface="Arial Narrow" pitchFamily="34" charset="0"/>
              </a:rPr>
              <a:t> </a:t>
            </a:r>
            <a:r>
              <a:rPr lang="en-CA" sz="3200" dirty="0">
                <a:latin typeface="Arial Narrow" pitchFamily="34" charset="0"/>
              </a:rPr>
              <a:t>institution, they are still central players in terms of supplying other institutions’ users with materials via reciprocal borrowing. The length of the lines </a:t>
            </a:r>
            <a:r>
              <a:rPr lang="en-CA" sz="3200" dirty="0" smtClean="0">
                <a:latin typeface="Arial Narrow" pitchFamily="34" charset="0"/>
              </a:rPr>
              <a:t>connecting </a:t>
            </a:r>
            <a:r>
              <a:rPr lang="en-CA" sz="3200" dirty="0">
                <a:latin typeface="Arial Narrow" pitchFamily="34" charset="0"/>
              </a:rPr>
              <a:t>institutions is a reflection of the amount of activity they do with other </a:t>
            </a:r>
            <a:r>
              <a:rPr lang="en-CA" sz="3200" dirty="0" smtClean="0">
                <a:latin typeface="Arial Narrow" pitchFamily="34" charset="0"/>
              </a:rPr>
              <a:t>institutions</a:t>
            </a:r>
            <a:r>
              <a:rPr lang="en-CA" sz="3200" dirty="0">
                <a:latin typeface="Arial Narrow" pitchFamily="34" charset="0"/>
              </a:rPr>
              <a:t>. </a:t>
            </a:r>
            <a:endParaRPr lang="en-US" sz="3200" dirty="0">
              <a:latin typeface="Arial Narrow" pitchFamily="34" charset="0"/>
            </a:endParaRPr>
          </a:p>
          <a:p>
            <a:endParaRPr lang="en-CA" sz="3200" dirty="0" smtClean="0">
              <a:latin typeface="Arial Narrow" pitchFamily="34" charset="0"/>
            </a:endParaRPr>
          </a:p>
          <a:p>
            <a:endParaRPr lang="en-CA" sz="3200" dirty="0">
              <a:latin typeface="Arial Narrow" pitchFamily="34" charset="0"/>
            </a:endParaRPr>
          </a:p>
          <a:p>
            <a:endParaRPr lang="en-CA" sz="3200" dirty="0" smtClean="0">
              <a:latin typeface="Arial Narrow" pitchFamily="34" charset="0"/>
            </a:endParaRPr>
          </a:p>
          <a:p>
            <a:endParaRPr lang="en-CA" sz="3200" dirty="0">
              <a:latin typeface="Arial Narrow" pitchFamily="34" charset="0"/>
            </a:endParaRPr>
          </a:p>
          <a:p>
            <a:endParaRPr lang="en-CA" sz="3200" dirty="0">
              <a:latin typeface="Arial Narrow" pitchFamily="34" charset="0"/>
            </a:endParaRPr>
          </a:p>
        </p:txBody>
      </p:sp>
      <p:sp>
        <p:nvSpPr>
          <p:cNvPr id="23" name="Content Placeholder 22"/>
          <p:cNvSpPr>
            <a:spLocks noGrp="1"/>
          </p:cNvSpPr>
          <p:nvPr>
            <p:ph sz="half" idx="1"/>
          </p:nvPr>
        </p:nvSpPr>
        <p:spPr>
          <a:xfrm>
            <a:off x="1573517" y="10318965"/>
            <a:ext cx="20882319" cy="3939540"/>
          </a:xfrm>
          <a:prstGeom prst="rect">
            <a:avLst/>
          </a:prstGeom>
          <a:ln>
            <a:noFill/>
          </a:ln>
        </p:spPr>
        <p:txBody>
          <a:bodyPr wrap="square" lIns="0" tIns="0" rIns="0" bIns="0">
            <a:spAutoFit/>
          </a:bodyPr>
          <a:lstStyle/>
          <a:p>
            <a:pPr marL="0" indent="0">
              <a:spcBef>
                <a:spcPts val="865"/>
              </a:spcBef>
              <a:buNone/>
            </a:pPr>
            <a:r>
              <a:rPr lang="en-CA" sz="3200" kern="0" spc="0" dirty="0" smtClean="0">
                <a:solidFill>
                  <a:schemeClr val="tx1"/>
                </a:solidFill>
                <a:latin typeface="Arial Narrow" pitchFamily="34" charset="0"/>
                <a:cs typeface="Arial" pitchFamily="34" charset="0"/>
              </a:rPr>
              <a:t>Libraries </a:t>
            </a:r>
            <a:r>
              <a:rPr lang="en-CA" sz="3200" kern="0" spc="0" dirty="0">
                <a:solidFill>
                  <a:schemeClr val="tx1"/>
                </a:solidFill>
                <a:latin typeface="Arial Narrow" pitchFamily="34" charset="0"/>
                <a:cs typeface="Arial" pitchFamily="34" charset="0"/>
              </a:rPr>
              <a:t>belonging to the </a:t>
            </a:r>
            <a:r>
              <a:rPr lang="en-CA" sz="3200" kern="0" spc="0" dirty="0" err="1">
                <a:solidFill>
                  <a:schemeClr val="tx1"/>
                </a:solidFill>
                <a:latin typeface="Arial Narrow" pitchFamily="34" charset="0"/>
                <a:cs typeface="Arial" pitchFamily="34" charset="0"/>
              </a:rPr>
              <a:t>Conférence</a:t>
            </a:r>
            <a:r>
              <a:rPr lang="en-CA" sz="3200" kern="0" spc="0" dirty="0">
                <a:solidFill>
                  <a:schemeClr val="tx1"/>
                </a:solidFill>
                <a:latin typeface="Arial Narrow" pitchFamily="34" charset="0"/>
                <a:cs typeface="Arial" pitchFamily="34" charset="0"/>
              </a:rPr>
              <a:t> des </a:t>
            </a:r>
            <a:r>
              <a:rPr lang="en-US" sz="3200" kern="0" spc="0" dirty="0" err="1">
                <a:solidFill>
                  <a:schemeClr val="tx1"/>
                </a:solidFill>
                <a:latin typeface="Arial Narrow" pitchFamily="34" charset="0"/>
                <a:cs typeface="Arial" pitchFamily="34" charset="0"/>
              </a:rPr>
              <a:t>recteurs</a:t>
            </a:r>
            <a:r>
              <a:rPr lang="en-CA" sz="3200" kern="0" spc="0" dirty="0">
                <a:solidFill>
                  <a:schemeClr val="tx1"/>
                </a:solidFill>
                <a:latin typeface="Arial Narrow" pitchFamily="34" charset="0"/>
                <a:cs typeface="Arial" pitchFamily="34" charset="0"/>
              </a:rPr>
              <a:t> et </a:t>
            </a:r>
            <a:r>
              <a:rPr lang="en-CA" sz="3200" kern="0" spc="0" dirty="0" err="1">
                <a:solidFill>
                  <a:schemeClr val="tx1"/>
                </a:solidFill>
                <a:latin typeface="Arial Narrow" pitchFamily="34" charset="0"/>
                <a:cs typeface="Arial" pitchFamily="34" charset="0"/>
              </a:rPr>
              <a:t>principaux</a:t>
            </a:r>
            <a:r>
              <a:rPr lang="en-CA" sz="3200" kern="0" spc="0" dirty="0">
                <a:solidFill>
                  <a:schemeClr val="tx1"/>
                </a:solidFill>
                <a:latin typeface="Arial Narrow" pitchFamily="34" charset="0"/>
                <a:cs typeface="Arial" pitchFamily="34" charset="0"/>
              </a:rPr>
              <a:t> des </a:t>
            </a:r>
            <a:r>
              <a:rPr lang="en-CA" sz="3200" kern="0" spc="0" dirty="0" err="1">
                <a:solidFill>
                  <a:schemeClr val="tx1"/>
                </a:solidFill>
                <a:latin typeface="Arial Narrow" pitchFamily="34" charset="0"/>
                <a:cs typeface="Arial" pitchFamily="34" charset="0"/>
              </a:rPr>
              <a:t>universités</a:t>
            </a:r>
            <a:r>
              <a:rPr lang="en-CA" sz="3200" kern="0" spc="0" dirty="0">
                <a:solidFill>
                  <a:schemeClr val="tx1"/>
                </a:solidFill>
                <a:latin typeface="Arial Narrow" pitchFamily="34" charset="0"/>
                <a:cs typeface="Arial" pitchFamily="34" charset="0"/>
              </a:rPr>
              <a:t> du Québec (CREPUQ) are part of a Canada-wide agreement (Canadian University Reciprocal Borrowing Agreement) that allows users from any academic library in Canada to borrow materials in person from any other academic library in Canada. CREPUQ libraries keep detailed statistics on the amount of direct reciprocal borrowing and lending taking place between individual CREPUQ institutions. Analysing this data allows us to see patterns in direct reciprocal borrowing activity. It also allows us to see whether factors such as distance between libraries, institution size, and library collection size </a:t>
            </a:r>
            <a:r>
              <a:rPr lang="en-CA" sz="3200" kern="0" spc="0" dirty="0" smtClean="0">
                <a:solidFill>
                  <a:schemeClr val="tx1"/>
                </a:solidFill>
                <a:latin typeface="Arial Narrow" pitchFamily="34" charset="0"/>
                <a:cs typeface="Arial" pitchFamily="34" charset="0"/>
              </a:rPr>
              <a:t>are related to the </a:t>
            </a:r>
            <a:r>
              <a:rPr lang="en-CA" sz="3200" kern="0" spc="0" dirty="0">
                <a:solidFill>
                  <a:schemeClr val="tx1"/>
                </a:solidFill>
                <a:latin typeface="Arial Narrow" pitchFamily="34" charset="0"/>
                <a:cs typeface="Arial" pitchFamily="34" charset="0"/>
              </a:rPr>
              <a:t>amount of borrowing and/or lending done between institutions. </a:t>
            </a:r>
            <a:r>
              <a:rPr lang="en-CA" sz="3200" kern="0" spc="0" dirty="0" smtClean="0">
                <a:solidFill>
                  <a:schemeClr val="tx1"/>
                </a:solidFill>
                <a:latin typeface="Arial Narrow" pitchFamily="34" charset="0"/>
                <a:cs typeface="Arial" pitchFamily="34" charset="0"/>
              </a:rPr>
              <a:t>Social network analysis can be used to visualize and  understand relationships between organizations in a system. Although little used by libraries, a recent review of social network analysis in information science noted that “the opportunities for social network analysis research in library specific contexts remain outstanding”</a:t>
            </a:r>
            <a:r>
              <a:rPr lang="en-CA" sz="3200" kern="0" spc="0" baseline="30000" dirty="0" smtClean="0">
                <a:solidFill>
                  <a:schemeClr val="tx1"/>
                </a:solidFill>
                <a:latin typeface="Arial Narrow" pitchFamily="34" charset="0"/>
                <a:cs typeface="Arial" pitchFamily="34" charset="0"/>
              </a:rPr>
              <a:t>1</a:t>
            </a:r>
            <a:r>
              <a:rPr lang="en-CA" sz="3200" kern="0" spc="0" dirty="0" smtClean="0">
                <a:solidFill>
                  <a:schemeClr val="tx1"/>
                </a:solidFill>
                <a:latin typeface="Arial Narrow" pitchFamily="34" charset="0"/>
                <a:cs typeface="Arial" pitchFamily="34" charset="0"/>
              </a:rPr>
              <a:t>. </a:t>
            </a:r>
            <a:endParaRPr lang="en-US" sz="3200" kern="0" spc="0" dirty="0">
              <a:solidFill>
                <a:schemeClr val="tx1"/>
              </a:solidFill>
              <a:latin typeface="Arial Narrow" pitchFamily="34" charset="0"/>
              <a:cs typeface="Arial" pitchFamily="34" charset="0"/>
            </a:endParaRPr>
          </a:p>
        </p:txBody>
      </p:sp>
      <p:sp>
        <p:nvSpPr>
          <p:cNvPr id="24" name="TextBox 23"/>
          <p:cNvSpPr txBox="1"/>
          <p:nvPr/>
        </p:nvSpPr>
        <p:spPr>
          <a:xfrm>
            <a:off x="1477043" y="21489484"/>
            <a:ext cx="16561840" cy="769441"/>
          </a:xfrm>
          <a:prstGeom prst="rect">
            <a:avLst/>
          </a:prstGeom>
          <a:noFill/>
          <a:ln>
            <a:noFill/>
          </a:ln>
          <a:effectLst>
            <a:softEdge rad="63500"/>
          </a:effectLst>
        </p:spPr>
        <p:txBody>
          <a:bodyPr wrap="square" rtlCol="0">
            <a:spAutoFit/>
          </a:bodyPr>
          <a:lstStyle/>
          <a:p>
            <a:r>
              <a:rPr lang="en-CA" sz="4400" dirty="0" smtClean="0"/>
              <a:t>RESULTS AND DISCUSSION</a:t>
            </a:r>
            <a:endParaRPr lang="en-US" sz="4400" dirty="0"/>
          </a:p>
        </p:txBody>
      </p:sp>
      <p:graphicFrame>
        <p:nvGraphicFramePr>
          <p:cNvPr id="27" name="Chart 26"/>
          <p:cNvGraphicFramePr/>
          <p:nvPr>
            <p:extLst>
              <p:ext uri="{D42A27DB-BD31-4B8C-83A1-F6EECF244321}">
                <p14:modId xmlns:p14="http://schemas.microsoft.com/office/powerpoint/2010/main" val="2575596394"/>
              </p:ext>
            </p:extLst>
          </p:nvPr>
        </p:nvGraphicFramePr>
        <p:xfrm>
          <a:off x="23650389" y="9834332"/>
          <a:ext cx="7266420" cy="42430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p:cNvGraphicFramePr/>
          <p:nvPr>
            <p:extLst>
              <p:ext uri="{D42A27DB-BD31-4B8C-83A1-F6EECF244321}">
                <p14:modId xmlns:p14="http://schemas.microsoft.com/office/powerpoint/2010/main" val="1392331191"/>
              </p:ext>
            </p:extLst>
          </p:nvPr>
        </p:nvGraphicFramePr>
        <p:xfrm>
          <a:off x="30078868" y="9834332"/>
          <a:ext cx="8914728" cy="42430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Chart 30"/>
          <p:cNvGraphicFramePr/>
          <p:nvPr>
            <p:extLst>
              <p:ext uri="{D42A27DB-BD31-4B8C-83A1-F6EECF244321}">
                <p14:modId xmlns:p14="http://schemas.microsoft.com/office/powerpoint/2010/main" val="3518366933"/>
              </p:ext>
            </p:extLst>
          </p:nvPr>
        </p:nvGraphicFramePr>
        <p:xfrm>
          <a:off x="38362741" y="17954995"/>
          <a:ext cx="10729192" cy="8650680"/>
        </p:xfrm>
        <a:graphic>
          <a:graphicData uri="http://schemas.openxmlformats.org/drawingml/2006/chart">
            <c:chart xmlns:c="http://schemas.openxmlformats.org/drawingml/2006/chart" xmlns:r="http://schemas.openxmlformats.org/officeDocument/2006/relationships" r:id="rId5"/>
          </a:graphicData>
        </a:graphic>
      </p:graphicFrame>
      <p:sp>
        <p:nvSpPr>
          <p:cNvPr id="33" name="Rectangle 32"/>
          <p:cNvSpPr/>
          <p:nvPr/>
        </p:nvSpPr>
        <p:spPr>
          <a:xfrm>
            <a:off x="13433848" y="27396029"/>
            <a:ext cx="8777061" cy="6986528"/>
          </a:xfrm>
          <a:prstGeom prst="rect">
            <a:avLst/>
          </a:prstGeom>
          <a:ln>
            <a:noFill/>
          </a:ln>
        </p:spPr>
        <p:txBody>
          <a:bodyPr wrap="square">
            <a:spAutoFit/>
          </a:bodyPr>
          <a:lstStyle/>
          <a:p>
            <a:r>
              <a:rPr lang="en-CA" sz="3200" dirty="0" smtClean="0">
                <a:latin typeface="Arial Narrow" pitchFamily="34" charset="0"/>
              </a:rPr>
              <a:t>Most </a:t>
            </a:r>
            <a:r>
              <a:rPr lang="en-CA" sz="3200" dirty="0">
                <a:latin typeface="Arial Narrow" pitchFamily="34" charset="0"/>
              </a:rPr>
              <a:t>institutions experienced a peak in direct reciprocal borrowing activity in 2006-07, and activity has decreased </a:t>
            </a:r>
            <a:r>
              <a:rPr lang="en-CA" sz="3200" dirty="0" smtClean="0">
                <a:latin typeface="Arial Narrow" pitchFamily="34" charset="0"/>
              </a:rPr>
              <a:t>since then. Since 2005-06, total circulation activity (which includes initial loans, renewals and reserve circulation) has decreased by 20%; reciprocal borrowing has decreased by 27%. One </a:t>
            </a:r>
            <a:r>
              <a:rPr lang="en-CA" sz="3200" dirty="0">
                <a:latin typeface="Arial Narrow" pitchFamily="34" charset="0"/>
              </a:rPr>
              <a:t>factor that may have affected the amount of direct reciprocal borrowing </a:t>
            </a:r>
            <a:r>
              <a:rPr lang="en-CA" sz="3200" dirty="0" smtClean="0">
                <a:latin typeface="Arial Narrow" pitchFamily="34" charset="0"/>
              </a:rPr>
              <a:t>may </a:t>
            </a:r>
            <a:r>
              <a:rPr lang="en-CA" sz="3200" dirty="0">
                <a:latin typeface="Arial Narrow" pitchFamily="34" charset="0"/>
              </a:rPr>
              <a:t>be the introduction of the automated VDX system for interlibrary loan (introduced to many CREPUQ libraries in 2007), which allows patrons to easily search other library catalogues and order the materials they need. </a:t>
            </a:r>
            <a:r>
              <a:rPr lang="en-CA" sz="3200" dirty="0" smtClean="0">
                <a:latin typeface="Arial Narrow" pitchFamily="34" charset="0"/>
              </a:rPr>
              <a:t>It is worth noting that Montreal-area institutions account for an average of 91% of the reciprocal borrowing activity while they only account for 67% of total circulation activity. </a:t>
            </a:r>
            <a:endParaRPr lang="en-US" sz="3200" dirty="0">
              <a:latin typeface="Arial Narrow" pitchFamily="34" charset="0"/>
            </a:endParaRPr>
          </a:p>
        </p:txBody>
      </p:sp>
      <p:sp>
        <p:nvSpPr>
          <p:cNvPr id="34" name="Rectangle 33"/>
          <p:cNvSpPr/>
          <p:nvPr/>
        </p:nvSpPr>
        <p:spPr>
          <a:xfrm>
            <a:off x="37533283" y="9465561"/>
            <a:ext cx="12116233" cy="5570756"/>
          </a:xfrm>
          <a:prstGeom prst="rect">
            <a:avLst/>
          </a:prstGeom>
        </p:spPr>
        <p:txBody>
          <a:bodyPr wrap="square">
            <a:spAutoFit/>
          </a:bodyPr>
          <a:lstStyle/>
          <a:p>
            <a:pPr lvl="0"/>
            <a:r>
              <a:rPr lang="en-US" sz="3600" b="1" dirty="0" smtClean="0">
                <a:solidFill>
                  <a:prstClr val="black"/>
                </a:solidFill>
                <a:latin typeface="Arial Narrow" pitchFamily="34" charset="0"/>
              </a:rPr>
              <a:t>Figure 2: Direct </a:t>
            </a:r>
            <a:r>
              <a:rPr lang="en-US" sz="3600" b="1" dirty="0">
                <a:solidFill>
                  <a:prstClr val="black"/>
                </a:solidFill>
                <a:latin typeface="Arial Narrow" pitchFamily="34" charset="0"/>
              </a:rPr>
              <a:t>Reciprocal Borrowing and Interlibrary </a:t>
            </a:r>
            <a:r>
              <a:rPr lang="en-US" sz="3600" b="1" dirty="0" smtClean="0">
                <a:solidFill>
                  <a:prstClr val="black"/>
                </a:solidFill>
                <a:latin typeface="Arial Narrow" pitchFamily="34" charset="0"/>
              </a:rPr>
              <a:t>Loan</a:t>
            </a:r>
          </a:p>
          <a:p>
            <a:pPr lvl="0"/>
            <a:endParaRPr lang="en-US" sz="3200" dirty="0">
              <a:solidFill>
                <a:prstClr val="black"/>
              </a:solidFill>
              <a:latin typeface="Arial Narrow" pitchFamily="34" charset="0"/>
            </a:endParaRPr>
          </a:p>
          <a:p>
            <a:pPr lvl="0"/>
            <a:r>
              <a:rPr lang="en-US" sz="3200" dirty="0">
                <a:solidFill>
                  <a:prstClr val="black"/>
                </a:solidFill>
                <a:latin typeface="Arial Narrow" pitchFamily="34" charset="0"/>
              </a:rPr>
              <a:t>An average of </a:t>
            </a:r>
            <a:r>
              <a:rPr lang="en-US" sz="3200" dirty="0" smtClean="0">
                <a:solidFill>
                  <a:prstClr val="black"/>
                </a:solidFill>
                <a:latin typeface="Arial Narrow" pitchFamily="34" charset="0"/>
              </a:rPr>
              <a:t>7,160 </a:t>
            </a:r>
            <a:r>
              <a:rPr lang="en-US" sz="3200" dirty="0">
                <a:solidFill>
                  <a:prstClr val="black"/>
                </a:solidFill>
                <a:latin typeface="Arial Narrow" pitchFamily="34" charset="0"/>
              </a:rPr>
              <a:t>items were borrowed and loaned per year by CREPUQ libraries through both direct reciprocal borrowing and ILL during the years 2007-08, 2008-09, and 2009-10. Of that, an average of 24.5% were ILL transactions and 75.5% were reciprocal borrowing </a:t>
            </a:r>
            <a:r>
              <a:rPr lang="en-US" sz="3200" dirty="0" smtClean="0">
                <a:solidFill>
                  <a:prstClr val="black"/>
                </a:solidFill>
                <a:latin typeface="Arial Narrow" pitchFamily="34" charset="0"/>
              </a:rPr>
              <a:t>transactions</a:t>
            </a:r>
            <a:r>
              <a:rPr lang="en-US" sz="3200" dirty="0" smtClean="0">
                <a:solidFill>
                  <a:srgbClr val="00B050"/>
                </a:solidFill>
                <a:latin typeface="Arial Narrow" pitchFamily="34" charset="0"/>
              </a:rPr>
              <a:t> </a:t>
            </a:r>
            <a:r>
              <a:rPr lang="en-US" sz="3200" dirty="0" smtClean="0">
                <a:latin typeface="Arial Narrow" pitchFamily="34" charset="0"/>
              </a:rPr>
              <a:t>(it is important to note that the ILL transactions counted here are only those done for returnable materials within CREPUQ). </a:t>
            </a:r>
            <a:r>
              <a:rPr lang="en-US" sz="3200" dirty="0">
                <a:solidFill>
                  <a:prstClr val="black"/>
                </a:solidFill>
                <a:latin typeface="Arial Narrow" pitchFamily="34" charset="0"/>
              </a:rPr>
              <a:t>When one </a:t>
            </a:r>
            <a:r>
              <a:rPr lang="en-US" sz="3200" dirty="0" smtClean="0">
                <a:solidFill>
                  <a:prstClr val="black"/>
                </a:solidFill>
                <a:latin typeface="Arial Narrow" pitchFamily="34" charset="0"/>
              </a:rPr>
              <a:t>compares </a:t>
            </a:r>
            <a:r>
              <a:rPr lang="en-US" sz="3200" dirty="0">
                <a:solidFill>
                  <a:prstClr val="black"/>
                </a:solidFill>
                <a:latin typeface="Arial Narrow" pitchFamily="34" charset="0"/>
              </a:rPr>
              <a:t>institutions to see how much ILL versus direct reciprocal borrowing was done, </a:t>
            </a:r>
            <a:r>
              <a:rPr lang="en-US" sz="3200" dirty="0" smtClean="0">
                <a:solidFill>
                  <a:prstClr val="black"/>
                </a:solidFill>
                <a:latin typeface="Arial Narrow" pitchFamily="34" charset="0"/>
              </a:rPr>
              <a:t>an </a:t>
            </a:r>
            <a:r>
              <a:rPr lang="en-US" sz="3200" dirty="0">
                <a:solidFill>
                  <a:prstClr val="black"/>
                </a:solidFill>
                <a:latin typeface="Arial Narrow" pitchFamily="34" charset="0"/>
              </a:rPr>
              <a:t>obvious pattern emerges: Montréal libraries do a much higher percentage of direct reciprocal borrowing compared to ILL, and non- Montréal libraries do more ILL compared to direct reciprocal borrowing. </a:t>
            </a:r>
          </a:p>
        </p:txBody>
      </p:sp>
      <p:sp>
        <p:nvSpPr>
          <p:cNvPr id="35" name="Rectangle 34"/>
          <p:cNvSpPr/>
          <p:nvPr/>
        </p:nvSpPr>
        <p:spPr>
          <a:xfrm>
            <a:off x="24315043" y="14077336"/>
            <a:ext cx="11297269" cy="968061"/>
          </a:xfrm>
          <a:prstGeom prst="rect">
            <a:avLst/>
          </a:prstGeom>
        </p:spPr>
        <p:txBody>
          <a:bodyPr wrap="square">
            <a:spAutoFit/>
          </a:bodyPr>
          <a:lstStyle/>
          <a:p>
            <a:r>
              <a:rPr lang="en-US" sz="2800" i="1" dirty="0">
                <a:latin typeface="Arial Narrow" pitchFamily="34" charset="0"/>
              </a:rPr>
              <a:t>*TELUQ and INRS were not included in either category because of their multi-campus/primarily online nature </a:t>
            </a:r>
          </a:p>
        </p:txBody>
      </p:sp>
      <p:sp>
        <p:nvSpPr>
          <p:cNvPr id="36" name="Rectangle 35"/>
          <p:cNvSpPr/>
          <p:nvPr/>
        </p:nvSpPr>
        <p:spPr>
          <a:xfrm>
            <a:off x="38367505" y="26616743"/>
            <a:ext cx="11305256" cy="6001643"/>
          </a:xfrm>
          <a:prstGeom prst="rect">
            <a:avLst/>
          </a:prstGeom>
        </p:spPr>
        <p:txBody>
          <a:bodyPr wrap="square">
            <a:spAutoFit/>
          </a:bodyPr>
          <a:lstStyle/>
          <a:p>
            <a:pPr lvl="0"/>
            <a:r>
              <a:rPr lang="en-US" sz="3200" dirty="0">
                <a:solidFill>
                  <a:prstClr val="black"/>
                </a:solidFill>
                <a:latin typeface="Arial Narrow" pitchFamily="34" charset="0"/>
              </a:rPr>
              <a:t>For each CREPUQ institution (excluding TELUQ because of its decentralized nature), the total amount of reciprocal borrowing and lending with each of the </a:t>
            </a:r>
            <a:r>
              <a:rPr lang="en-US" sz="3200" dirty="0" smtClean="0">
                <a:solidFill>
                  <a:prstClr val="black"/>
                </a:solidFill>
                <a:latin typeface="Arial Narrow" pitchFamily="34" charset="0"/>
              </a:rPr>
              <a:t>other CREPUQ </a:t>
            </a:r>
            <a:r>
              <a:rPr lang="en-US" sz="3200" dirty="0">
                <a:solidFill>
                  <a:prstClr val="black"/>
                </a:solidFill>
                <a:latin typeface="Arial Narrow" pitchFamily="34" charset="0"/>
              </a:rPr>
              <a:t>institutions was averaged between 2005-2010, and this number was plotted with the distance in kilometers between the two </a:t>
            </a:r>
            <a:r>
              <a:rPr lang="en-US" sz="3200" dirty="0" smtClean="0">
                <a:solidFill>
                  <a:prstClr val="black"/>
                </a:solidFill>
                <a:latin typeface="Arial Narrow" pitchFamily="34" charset="0"/>
              </a:rPr>
              <a:t>institutions. The </a:t>
            </a:r>
            <a:r>
              <a:rPr lang="en-US" sz="3200" dirty="0">
                <a:solidFill>
                  <a:prstClr val="black"/>
                </a:solidFill>
                <a:latin typeface="Arial Narrow" pitchFamily="34" charset="0"/>
              </a:rPr>
              <a:t>graph above shows the aggregate result for all institutions. Unsurprisingly, the intensity of direct borrowing between Montréal-area institutions influences the overall distribution, which shows a very predictable logarithmic relationship between distance and borrowing/lending </a:t>
            </a:r>
            <a:r>
              <a:rPr lang="en-US" sz="3200" dirty="0" smtClean="0">
                <a:solidFill>
                  <a:prstClr val="black"/>
                </a:solidFill>
                <a:latin typeface="Arial Narrow" pitchFamily="34" charset="0"/>
              </a:rPr>
              <a:t>activity. Institutions </a:t>
            </a:r>
            <a:r>
              <a:rPr lang="en-US" sz="3200" dirty="0">
                <a:solidFill>
                  <a:prstClr val="black"/>
                </a:solidFill>
                <a:latin typeface="Arial Narrow" pitchFamily="34" charset="0"/>
              </a:rPr>
              <a:t>located within a few kilometers of each other will have much higher reciprocal borrowing activity compared to those that are more physically distant, and the intensity of borrowing/lending diminishes very rapidly with </a:t>
            </a:r>
            <a:r>
              <a:rPr lang="en-US" sz="3200" dirty="0" smtClean="0">
                <a:solidFill>
                  <a:prstClr val="black"/>
                </a:solidFill>
                <a:latin typeface="Arial Narrow" pitchFamily="34" charset="0"/>
              </a:rPr>
              <a:t>increased distance.  </a:t>
            </a:r>
            <a:endParaRPr lang="en-US" sz="3200" dirty="0">
              <a:solidFill>
                <a:prstClr val="black"/>
              </a:solidFill>
              <a:latin typeface="Arial Narrow" pitchFamily="34" charset="0"/>
            </a:endParaRPr>
          </a:p>
        </p:txBody>
      </p:sp>
      <p:sp>
        <p:nvSpPr>
          <p:cNvPr id="37" name="Rectangle 36"/>
          <p:cNvSpPr/>
          <p:nvPr/>
        </p:nvSpPr>
        <p:spPr>
          <a:xfrm>
            <a:off x="1569969" y="22433263"/>
            <a:ext cx="20670509" cy="4524315"/>
          </a:xfrm>
          <a:prstGeom prst="rect">
            <a:avLst/>
          </a:prstGeom>
        </p:spPr>
        <p:txBody>
          <a:bodyPr wrap="square">
            <a:spAutoFit/>
          </a:bodyPr>
          <a:lstStyle/>
          <a:p>
            <a:pPr lvl="0"/>
            <a:r>
              <a:rPr lang="en-CA" sz="3200" dirty="0">
                <a:solidFill>
                  <a:prstClr val="black"/>
                </a:solidFill>
                <a:latin typeface="Arial Narrow" pitchFamily="34" charset="0"/>
              </a:rPr>
              <a:t>The average </a:t>
            </a:r>
            <a:r>
              <a:rPr lang="en-CA" sz="3200" dirty="0" smtClean="0">
                <a:solidFill>
                  <a:prstClr val="black"/>
                </a:solidFill>
                <a:latin typeface="Arial Narrow" pitchFamily="34" charset="0"/>
              </a:rPr>
              <a:t>amount </a:t>
            </a:r>
            <a:r>
              <a:rPr lang="en-CA" sz="3200" dirty="0">
                <a:solidFill>
                  <a:prstClr val="black"/>
                </a:solidFill>
                <a:latin typeface="Arial Narrow" pitchFamily="34" charset="0"/>
              </a:rPr>
              <a:t>of direct reciprocal borrowing done by all 18 CREPUQ institutions from 2005-10 was </a:t>
            </a:r>
            <a:r>
              <a:rPr lang="en-CA" sz="3200" dirty="0" smtClean="0">
                <a:solidFill>
                  <a:prstClr val="black"/>
                </a:solidFill>
                <a:latin typeface="Arial Narrow" pitchFamily="34" charset="0"/>
              </a:rPr>
              <a:t>6,173 </a:t>
            </a:r>
            <a:r>
              <a:rPr lang="en-CA" sz="3200" dirty="0" smtClean="0">
                <a:latin typeface="Arial Narrow" pitchFamily="34" charset="0"/>
              </a:rPr>
              <a:t>items per institution, per year; </a:t>
            </a:r>
            <a:r>
              <a:rPr lang="en-CA" sz="3200" dirty="0">
                <a:solidFill>
                  <a:prstClr val="black"/>
                </a:solidFill>
                <a:latin typeface="Arial Narrow" pitchFamily="34" charset="0"/>
              </a:rPr>
              <a:t>the average amount of ILL done between CREPUQ </a:t>
            </a:r>
            <a:r>
              <a:rPr lang="en-CA" sz="3200" dirty="0" smtClean="0">
                <a:solidFill>
                  <a:prstClr val="black"/>
                </a:solidFill>
                <a:latin typeface="Arial Narrow" pitchFamily="34" charset="0"/>
              </a:rPr>
              <a:t>institutions from 2007-10 </a:t>
            </a:r>
            <a:r>
              <a:rPr lang="en-CA" sz="3200" dirty="0">
                <a:solidFill>
                  <a:prstClr val="black"/>
                </a:solidFill>
                <a:latin typeface="Arial Narrow" pitchFamily="34" charset="0"/>
              </a:rPr>
              <a:t>was </a:t>
            </a:r>
            <a:r>
              <a:rPr lang="en-CA" sz="3200" dirty="0" smtClean="0">
                <a:solidFill>
                  <a:prstClr val="black"/>
                </a:solidFill>
                <a:latin typeface="Arial Narrow" pitchFamily="34" charset="0"/>
              </a:rPr>
              <a:t>1,754 items. Because </a:t>
            </a:r>
            <a:r>
              <a:rPr lang="en-CA" sz="3200" dirty="0">
                <a:solidFill>
                  <a:prstClr val="black"/>
                </a:solidFill>
                <a:latin typeface="Arial Narrow" pitchFamily="34" charset="0"/>
              </a:rPr>
              <a:t>this is a closed system, the total number of items lent and borrowed for all institutions will always equal each other. </a:t>
            </a:r>
            <a:endParaRPr lang="en-CA" sz="3200" dirty="0" smtClean="0">
              <a:solidFill>
                <a:srgbClr val="FF0000"/>
              </a:solidFill>
              <a:latin typeface="Arial Narrow" pitchFamily="34" charset="0"/>
            </a:endParaRPr>
          </a:p>
          <a:p>
            <a:pPr lvl="0"/>
            <a:r>
              <a:rPr lang="en-CA" sz="3200" dirty="0" smtClean="0">
                <a:solidFill>
                  <a:prstClr val="black"/>
                </a:solidFill>
                <a:latin typeface="Arial Narrow" pitchFamily="34" charset="0"/>
              </a:rPr>
              <a:t> </a:t>
            </a:r>
          </a:p>
          <a:p>
            <a:pPr lvl="0"/>
            <a:r>
              <a:rPr lang="en-US" sz="3200" dirty="0">
                <a:solidFill>
                  <a:prstClr val="black"/>
                </a:solidFill>
                <a:latin typeface="Arial Narrow" pitchFamily="34" charset="0"/>
              </a:rPr>
              <a:t>Significant positive Pearson correlations were seen between the average amount of direct reciprocal borrowing activity and the number of FTE students at an institution (0.797, p&lt;0.01), as well as the institution’s library collection size (0.637, p&lt;0.01). Similarly, positive correlations were seen for direct reciprocal lending activity and the institution’s number of FTE students (0.738, p&lt;0.01) and library collection size (0.828, p&lt;0.01). </a:t>
            </a:r>
          </a:p>
          <a:p>
            <a:pPr lvl="0"/>
            <a:endParaRPr lang="en-US" sz="3200" dirty="0">
              <a:solidFill>
                <a:prstClr val="black"/>
              </a:solidFill>
              <a:latin typeface="Arial Narrow" pitchFamily="34" charset="0"/>
            </a:endParaRPr>
          </a:p>
        </p:txBody>
      </p:sp>
      <p:sp>
        <p:nvSpPr>
          <p:cNvPr id="39" name="Rectangle 38"/>
          <p:cNvSpPr/>
          <p:nvPr/>
        </p:nvSpPr>
        <p:spPr>
          <a:xfrm>
            <a:off x="38367504" y="16066710"/>
            <a:ext cx="11305257" cy="646331"/>
          </a:xfrm>
          <a:prstGeom prst="rect">
            <a:avLst/>
          </a:prstGeom>
        </p:spPr>
        <p:txBody>
          <a:bodyPr wrap="square">
            <a:spAutoFit/>
          </a:bodyPr>
          <a:lstStyle/>
          <a:p>
            <a:pPr lvl="0"/>
            <a:r>
              <a:rPr lang="en-US" sz="3600" b="1" dirty="0" smtClean="0">
                <a:solidFill>
                  <a:prstClr val="black"/>
                </a:solidFill>
                <a:latin typeface="Arial Narrow" pitchFamily="34" charset="0"/>
              </a:rPr>
              <a:t>Fig 4: Effect </a:t>
            </a:r>
            <a:r>
              <a:rPr lang="en-US" sz="3600" b="1" dirty="0">
                <a:solidFill>
                  <a:prstClr val="black"/>
                </a:solidFill>
                <a:latin typeface="Arial Narrow" pitchFamily="34" charset="0"/>
              </a:rPr>
              <a:t>of Distance on the Amount of </a:t>
            </a:r>
            <a:r>
              <a:rPr lang="en-US" sz="3600" b="1" dirty="0" smtClean="0">
                <a:solidFill>
                  <a:prstClr val="black"/>
                </a:solidFill>
                <a:latin typeface="Arial Narrow" pitchFamily="34" charset="0"/>
              </a:rPr>
              <a:t>Direct Borrowing </a:t>
            </a:r>
            <a:endParaRPr lang="en-US" sz="3600" dirty="0">
              <a:solidFill>
                <a:prstClr val="black"/>
              </a:solidFill>
              <a:latin typeface="Arial Narrow" pitchFamily="34" charset="0"/>
            </a:endParaRPr>
          </a:p>
        </p:txBody>
      </p:sp>
      <p:sp>
        <p:nvSpPr>
          <p:cNvPr id="41" name="Rectangle 40"/>
          <p:cNvSpPr/>
          <p:nvPr/>
        </p:nvSpPr>
        <p:spPr>
          <a:xfrm>
            <a:off x="24236239" y="16203690"/>
            <a:ext cx="11024878" cy="646331"/>
          </a:xfrm>
          <a:prstGeom prst="rect">
            <a:avLst/>
          </a:prstGeom>
        </p:spPr>
        <p:txBody>
          <a:bodyPr wrap="none">
            <a:spAutoFit/>
          </a:bodyPr>
          <a:lstStyle/>
          <a:p>
            <a:pPr lvl="0"/>
            <a:r>
              <a:rPr lang="en-CA" sz="3600" b="1" dirty="0" smtClean="0">
                <a:solidFill>
                  <a:prstClr val="black"/>
                </a:solidFill>
                <a:latin typeface="Arial Narrow" pitchFamily="34" charset="0"/>
              </a:rPr>
              <a:t>Fig 3: Social </a:t>
            </a:r>
            <a:r>
              <a:rPr lang="en-CA" sz="3600" b="1" dirty="0">
                <a:solidFill>
                  <a:prstClr val="black"/>
                </a:solidFill>
                <a:latin typeface="Arial Narrow" pitchFamily="34" charset="0"/>
              </a:rPr>
              <a:t>Network </a:t>
            </a:r>
            <a:r>
              <a:rPr lang="en-CA" sz="3600" b="1" dirty="0" smtClean="0">
                <a:solidFill>
                  <a:prstClr val="black"/>
                </a:solidFill>
                <a:latin typeface="Arial Narrow" pitchFamily="34" charset="0"/>
              </a:rPr>
              <a:t>Analysis of CREPUQ Direct Borrowing</a:t>
            </a:r>
            <a:endParaRPr lang="en-US" sz="3600" dirty="0">
              <a:solidFill>
                <a:prstClr val="black"/>
              </a:solidFill>
              <a:latin typeface="Arial Narrow" pitchFamily="34" charset="0"/>
            </a:endParaRPr>
          </a:p>
        </p:txBody>
      </p:sp>
      <p:sp>
        <p:nvSpPr>
          <p:cNvPr id="43" name="Rectangle 42"/>
          <p:cNvSpPr/>
          <p:nvPr/>
        </p:nvSpPr>
        <p:spPr>
          <a:xfrm>
            <a:off x="23955400" y="15914745"/>
            <a:ext cx="13961167" cy="192239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3955401" y="9257558"/>
            <a:ext cx="26058511" cy="58281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295554" y="15868354"/>
            <a:ext cx="11718358" cy="168220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569969" y="27132362"/>
            <a:ext cx="20670507" cy="80063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2200600" y="27132362"/>
            <a:ext cx="8928992" cy="1200329"/>
          </a:xfrm>
          <a:prstGeom prst="rect">
            <a:avLst/>
          </a:prstGeom>
          <a:noFill/>
        </p:spPr>
        <p:txBody>
          <a:bodyPr wrap="square" rtlCol="0">
            <a:spAutoFit/>
          </a:bodyPr>
          <a:lstStyle/>
          <a:p>
            <a:pPr algn="ctr"/>
            <a:r>
              <a:rPr lang="en-CA" sz="3600" b="1" dirty="0" smtClean="0">
                <a:latin typeface="Arial Narrow" pitchFamily="34" charset="0"/>
              </a:rPr>
              <a:t>Fig 1: Total CREPUQ Circulation and Reciprocal Borrowing Activity, 2005-10 </a:t>
            </a:r>
            <a:endParaRPr lang="en-US" sz="3600" b="1" dirty="0">
              <a:latin typeface="Arial Narrow" pitchFamily="34" charset="0"/>
            </a:endParaRPr>
          </a:p>
        </p:txBody>
      </p:sp>
      <p:sp>
        <p:nvSpPr>
          <p:cNvPr id="49" name="TextBox 48"/>
          <p:cNvSpPr txBox="1"/>
          <p:nvPr/>
        </p:nvSpPr>
        <p:spPr>
          <a:xfrm>
            <a:off x="38367505" y="33015008"/>
            <a:ext cx="11646407" cy="2123658"/>
          </a:xfrm>
          <a:prstGeom prst="rect">
            <a:avLst/>
          </a:prstGeom>
          <a:noFill/>
          <a:ln>
            <a:solidFill>
              <a:schemeClr val="tx1"/>
            </a:solidFill>
          </a:ln>
        </p:spPr>
        <p:txBody>
          <a:bodyPr wrap="square" rtlCol="0">
            <a:spAutoFit/>
          </a:bodyPr>
          <a:lstStyle/>
          <a:p>
            <a:r>
              <a:rPr lang="en-CA" sz="3600" b="1" dirty="0" smtClean="0">
                <a:latin typeface="Arial Narrow" pitchFamily="34" charset="0"/>
              </a:rPr>
              <a:t>References</a:t>
            </a:r>
          </a:p>
          <a:p>
            <a:r>
              <a:rPr lang="en-CA" sz="3200" dirty="0" smtClean="0">
                <a:latin typeface="Arial Narrow" pitchFamily="34" charset="0"/>
              </a:rPr>
              <a:t>1. Schultz-Jones, Barbara. (2009). Examining information behavior through social networks. </a:t>
            </a:r>
            <a:r>
              <a:rPr lang="en-CA" sz="3200" i="1" dirty="0" smtClean="0">
                <a:latin typeface="Arial Narrow" pitchFamily="34" charset="0"/>
              </a:rPr>
              <a:t>Journal of Documentation </a:t>
            </a:r>
            <a:r>
              <a:rPr lang="en-CA" sz="3200" dirty="0" smtClean="0">
                <a:latin typeface="Arial Narrow" pitchFamily="34" charset="0"/>
              </a:rPr>
              <a:t>65, 592-631. </a:t>
            </a:r>
          </a:p>
          <a:p>
            <a:endParaRPr lang="en-US" sz="3200" dirty="0">
              <a:latin typeface="Arial Narrow" pitchFamily="34" charset="0"/>
            </a:endParaRPr>
          </a:p>
        </p:txBody>
      </p:sp>
      <p:pic>
        <p:nvPicPr>
          <p:cNvPr id="1026" name="Picture 2" descr="C:\Users\lariviev\Dropbox\Conférences Midi\EBSI_logo_50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69969" y="3875373"/>
            <a:ext cx="4214763" cy="32672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8" name="Chart 37"/>
          <p:cNvGraphicFramePr>
            <a:graphicFrameLocks/>
          </p:cNvGraphicFramePr>
          <p:nvPr>
            <p:extLst>
              <p:ext uri="{D42A27DB-BD31-4B8C-83A1-F6EECF244321}">
                <p14:modId xmlns:p14="http://schemas.microsoft.com/office/powerpoint/2010/main" val="124836921"/>
              </p:ext>
            </p:extLst>
          </p:nvPr>
        </p:nvGraphicFramePr>
        <p:xfrm>
          <a:off x="1840560" y="28393272"/>
          <a:ext cx="12817424" cy="6529370"/>
        </p:xfrm>
        <a:graphic>
          <a:graphicData uri="http://schemas.openxmlformats.org/drawingml/2006/chart">
            <c:chart xmlns:c="http://schemas.openxmlformats.org/drawingml/2006/chart" xmlns:r="http://schemas.openxmlformats.org/officeDocument/2006/relationships" r:id="rId7"/>
          </a:graphicData>
        </a:graphic>
      </p:graphicFrame>
      <p:pic>
        <p:nvPicPr>
          <p:cNvPr id="437" name="Image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25603200" y="17136666"/>
            <a:ext cx="10801200" cy="8064896"/>
          </a:xfrm>
          <a:prstGeom prst="rect">
            <a:avLst/>
          </a:prstGeom>
          <a:noFill/>
          <a:ln>
            <a:noFill/>
          </a:ln>
        </p:spPr>
      </p:pic>
      <p:sp>
        <p:nvSpPr>
          <p:cNvPr id="5" name="TextBox 4"/>
          <p:cNvSpPr txBox="1"/>
          <p:nvPr/>
        </p:nvSpPr>
        <p:spPr>
          <a:xfrm>
            <a:off x="33596088" y="21621781"/>
            <a:ext cx="648072" cy="307777"/>
          </a:xfrm>
          <a:prstGeom prst="rect">
            <a:avLst/>
          </a:prstGeom>
          <a:noFill/>
        </p:spPr>
        <p:txBody>
          <a:bodyPr wrap="square" rtlCol="0">
            <a:spAutoFit/>
          </a:bodyPr>
          <a:lstStyle/>
          <a:p>
            <a:r>
              <a:rPr lang="en-CA" sz="1400" dirty="0" smtClean="0">
                <a:latin typeface="Arial Narrow" pitchFamily="34" charset="0"/>
              </a:rPr>
              <a:t>INRS</a:t>
            </a:r>
            <a:endParaRPr lang="en-US" sz="1400" dirty="0">
              <a:latin typeface="Arial Narrow" pitchFamily="34" charset="0"/>
            </a:endParaRPr>
          </a:p>
        </p:txBody>
      </p:sp>
    </p:spTree>
    <p:extLst>
      <p:ext uri="{BB962C8B-B14F-4D97-AF65-F5344CB8AC3E}">
        <p14:creationId xmlns:p14="http://schemas.microsoft.com/office/powerpoint/2010/main" val="4293366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34806</TotalTime>
  <Words>1381</Words>
  <Application>Microsoft Office PowerPoint</Application>
  <PresentationFormat>Custom</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Grid</vt:lpstr>
      <vt:lpstr>An analysis of DIRECT Reciprocal Borrowing among crEpuq libraries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analysis of Reciprocal Borrowing among crÉpuq libraries</dc:title>
  <dc:creator>temp</dc:creator>
  <cp:lastModifiedBy>temp</cp:lastModifiedBy>
  <cp:revision>104</cp:revision>
  <dcterms:created xsi:type="dcterms:W3CDTF">2012-03-20T18:40:46Z</dcterms:created>
  <dcterms:modified xsi:type="dcterms:W3CDTF">2012-04-30T15:29:38Z</dcterms:modified>
</cp:coreProperties>
</file>