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93" r:id="rId3"/>
    <p:sldId id="257" r:id="rId4"/>
    <p:sldId id="281" r:id="rId5"/>
    <p:sldId id="283" r:id="rId6"/>
    <p:sldId id="282" r:id="rId7"/>
    <p:sldId id="260" r:id="rId8"/>
    <p:sldId id="284" r:id="rId9"/>
    <p:sldId id="285" r:id="rId10"/>
    <p:sldId id="288" r:id="rId11"/>
    <p:sldId id="286" r:id="rId12"/>
    <p:sldId id="289" r:id="rId13"/>
    <p:sldId id="287" r:id="rId14"/>
    <p:sldId id="290" r:id="rId15"/>
    <p:sldId id="291" r:id="rId16"/>
    <p:sldId id="292" r:id="rId17"/>
    <p:sldId id="280"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2" y="-104"/>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7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56C08-0B8C-4975-93B3-588077DD9E4E}" type="datetimeFigureOut">
              <a:rPr lang="en-US" smtClean="0"/>
              <a:t>12-05-07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789D-850F-49FE-9BE0-31E04BA06DCD}" type="slidenum">
              <a:rPr lang="en-US" smtClean="0"/>
              <a:t>‹#›</a:t>
            </a:fld>
            <a:endParaRPr lang="en-US"/>
          </a:p>
        </p:txBody>
      </p:sp>
    </p:spTree>
    <p:extLst>
      <p:ext uri="{BB962C8B-B14F-4D97-AF65-F5344CB8AC3E}">
        <p14:creationId xmlns:p14="http://schemas.microsoft.com/office/powerpoint/2010/main" val="395338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Hart:</a:t>
            </a:r>
            <a:r>
              <a:rPr lang="fr-FR" baseline="0" dirty="0" smtClean="0"/>
              <a:t> 1st </a:t>
            </a:r>
            <a:r>
              <a:rPr lang="fr-FR" baseline="0" dirty="0" err="1" smtClean="0"/>
              <a:t>order</a:t>
            </a:r>
            <a:r>
              <a:rPr lang="fr-FR" baseline="0" dirty="0" smtClean="0"/>
              <a:t> – </a:t>
            </a:r>
            <a:r>
              <a:rPr lang="fr-FR" baseline="0" dirty="0" err="1" smtClean="0"/>
              <a:t>law</a:t>
            </a:r>
            <a:r>
              <a:rPr lang="fr-FR" baseline="0" dirty="0" smtClean="0"/>
              <a:t> ; 2</a:t>
            </a:r>
            <a:r>
              <a:rPr lang="fr-FR" baseline="30000" dirty="0" smtClean="0"/>
              <a:t>nd</a:t>
            </a:r>
            <a:r>
              <a:rPr lang="fr-FR" baseline="0" dirty="0" smtClean="0"/>
              <a:t> </a:t>
            </a:r>
            <a:r>
              <a:rPr lang="fr-FR" baseline="0" dirty="0" err="1" smtClean="0"/>
              <a:t>order</a:t>
            </a:r>
            <a:r>
              <a:rPr lang="fr-FR" baseline="0" dirty="0" smtClean="0"/>
              <a:t> – </a:t>
            </a:r>
            <a:r>
              <a:rPr lang="fr-FR" baseline="0" dirty="0" err="1" smtClean="0"/>
              <a:t>interpretation</a:t>
            </a:r>
            <a:endParaRPr lang="fr-FR" baseline="0" dirty="0" smtClean="0"/>
          </a:p>
          <a:p>
            <a:r>
              <a:rPr lang="fr-FR" baseline="0" dirty="0" err="1" smtClean="0"/>
              <a:t>Dworkin</a:t>
            </a:r>
            <a:r>
              <a:rPr lang="fr-FR" baseline="0" dirty="0" smtClean="0"/>
              <a:t>: </a:t>
            </a:r>
            <a:r>
              <a:rPr lang="fr-FR" baseline="0" dirty="0" err="1" smtClean="0"/>
              <a:t>restraint</a:t>
            </a:r>
            <a:r>
              <a:rPr lang="fr-FR" baseline="0" dirty="0" smtClean="0"/>
              <a:t> in </a:t>
            </a:r>
            <a:r>
              <a:rPr lang="fr-FR" baseline="0" dirty="0" err="1" smtClean="0"/>
              <a:t>interpretation</a:t>
            </a:r>
            <a:endParaRPr lang="fr-FR" dirty="0"/>
          </a:p>
        </p:txBody>
      </p:sp>
      <p:sp>
        <p:nvSpPr>
          <p:cNvPr id="4" name="Espace réservé du numéro de diapositive 3"/>
          <p:cNvSpPr>
            <a:spLocks noGrp="1"/>
          </p:cNvSpPr>
          <p:nvPr>
            <p:ph type="sldNum" sz="quarter" idx="10"/>
          </p:nvPr>
        </p:nvSpPr>
        <p:spPr/>
        <p:txBody>
          <a:bodyPr/>
          <a:lstStyle/>
          <a:p>
            <a:fld id="{6FCC789D-850F-49FE-9BE0-31E04BA06DCD}" type="slidenum">
              <a:rPr lang="en-US" smtClean="0"/>
              <a:t>11</a:t>
            </a:fld>
            <a:endParaRPr lang="en-US"/>
          </a:p>
        </p:txBody>
      </p:sp>
    </p:spTree>
    <p:extLst>
      <p:ext uri="{BB962C8B-B14F-4D97-AF65-F5344CB8AC3E}">
        <p14:creationId xmlns:p14="http://schemas.microsoft.com/office/powerpoint/2010/main" val="255889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US"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noProof="0"/>
          </a:p>
        </p:txBody>
      </p:sp>
      <p:sp>
        <p:nvSpPr>
          <p:cNvPr id="5" name="Footer Placeholder 4"/>
          <p:cNvSpPr>
            <a:spLocks noGrp="1"/>
          </p:cNvSpPr>
          <p:nvPr>
            <p:ph type="ftr" sz="quarter" idx="11"/>
          </p:nvPr>
        </p:nvSpPr>
        <p:spPr/>
        <p:txBody>
          <a:bodyPr/>
          <a:lstStyle>
            <a:lvl1pPr>
              <a:defRPr/>
            </a:lvl1pPr>
          </a:lstStyle>
          <a:p>
            <a:pPr>
              <a:defRPr/>
            </a:pPr>
            <a:r>
              <a:rPr lang="en-US" noProof="0" smtClean="0"/>
              <a:t>AJL Talk on ©</a:t>
            </a:r>
          </a:p>
          <a:p>
            <a:pPr>
              <a:defRPr/>
            </a:pPr>
            <a:r>
              <a:rPr lang="en-US" noProof="0" smtClean="0"/>
              <a:t>2011-06-20</a:t>
            </a:r>
            <a:endParaRPr lang="en-US" noProof="0"/>
          </a:p>
        </p:txBody>
      </p:sp>
      <p:sp>
        <p:nvSpPr>
          <p:cNvPr id="6" name="Slide Number Placeholder 5"/>
          <p:cNvSpPr>
            <a:spLocks noGrp="1"/>
          </p:cNvSpPr>
          <p:nvPr>
            <p:ph type="sldNum" sz="quarter" idx="12"/>
          </p:nvPr>
        </p:nvSpPr>
        <p:spPr/>
        <p:txBody>
          <a:bodyPr/>
          <a:lstStyle>
            <a:lvl1pPr>
              <a:defRPr/>
            </a:lvl1pPr>
          </a:lstStyle>
          <a:p>
            <a:pPr>
              <a:defRPr/>
            </a:pPr>
            <a:fld id="{1CEEA2A0-FADB-43BF-A09B-004181693019}" type="slidenum">
              <a:rPr lang="en-US" noProof="0" smtClean="0"/>
              <a:pPr>
                <a:defRPr/>
              </a:pPr>
              <a:t>‹#›</a:t>
            </a:fld>
            <a:endParaRPr lang="en-US" noProof="0"/>
          </a:p>
        </p:txBody>
      </p:sp>
    </p:spTree>
    <p:extLst>
      <p:ext uri="{BB962C8B-B14F-4D97-AF65-F5344CB8AC3E}">
        <p14:creationId xmlns:p14="http://schemas.microsoft.com/office/powerpoint/2010/main" val="34597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1465E8F7-EF33-4515-B1A0-3F90ED929BCE}" type="slidenum">
              <a:rPr lang="fr-CA"/>
              <a:pPr>
                <a:defRPr/>
              </a:pPr>
              <a:t>‹#›</a:t>
            </a:fld>
            <a:endParaRPr lang="fr-CA"/>
          </a:p>
        </p:txBody>
      </p:sp>
    </p:spTree>
    <p:extLst>
      <p:ext uri="{BB962C8B-B14F-4D97-AF65-F5344CB8AC3E}">
        <p14:creationId xmlns:p14="http://schemas.microsoft.com/office/powerpoint/2010/main" val="339779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9055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EA7C04F2-2F0F-4827-8094-F458070AD7EF}" type="slidenum">
              <a:rPr lang="fr-CA"/>
              <a:pPr>
                <a:defRPr/>
              </a:pPr>
              <a:t>‹#›</a:t>
            </a:fld>
            <a:endParaRPr lang="fr-CA"/>
          </a:p>
        </p:txBody>
      </p:sp>
    </p:spTree>
    <p:extLst>
      <p:ext uri="{BB962C8B-B14F-4D97-AF65-F5344CB8AC3E}">
        <p14:creationId xmlns:p14="http://schemas.microsoft.com/office/powerpoint/2010/main" val="223649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pPr>
              <a:defRPr/>
            </a:pPr>
            <a:fld id="{D525866A-9322-4429-8865-A953C9C50D7F}" type="slidenum">
              <a:rPr lang="fr-CA"/>
              <a:pPr>
                <a:defRPr/>
              </a:pPr>
              <a:t>‹#›</a:t>
            </a:fld>
            <a:endParaRPr lang="fr-CA"/>
          </a:p>
        </p:txBody>
      </p:sp>
    </p:spTree>
    <p:extLst>
      <p:ext uri="{BB962C8B-B14F-4D97-AF65-F5344CB8AC3E}">
        <p14:creationId xmlns:p14="http://schemas.microsoft.com/office/powerpoint/2010/main" val="61479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03100A09-FB42-41E5-9E9D-AE4C27227F70}" type="slidenum">
              <a:rPr lang="fr-CA"/>
              <a:pPr>
                <a:defRPr/>
              </a:pPr>
              <a:t>‹#›</a:t>
            </a:fld>
            <a:endParaRPr lang="fr-CA"/>
          </a:p>
        </p:txBody>
      </p:sp>
    </p:spTree>
    <p:extLst>
      <p:ext uri="{BB962C8B-B14F-4D97-AF65-F5344CB8AC3E}">
        <p14:creationId xmlns:p14="http://schemas.microsoft.com/office/powerpoint/2010/main" val="9715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37663BD1-E5AC-4324-BA71-0CA29952BE3D}" type="slidenum">
              <a:rPr lang="fr-CA"/>
              <a:pPr>
                <a:defRPr/>
              </a:pPr>
              <a:t>‹#›</a:t>
            </a:fld>
            <a:endParaRPr lang="fr-CA"/>
          </a:p>
        </p:txBody>
      </p:sp>
    </p:spTree>
    <p:extLst>
      <p:ext uri="{BB962C8B-B14F-4D97-AF65-F5344CB8AC3E}">
        <p14:creationId xmlns:p14="http://schemas.microsoft.com/office/powerpoint/2010/main" val="133935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CA"/>
          </a:p>
        </p:txBody>
      </p:sp>
      <p:sp>
        <p:nvSpPr>
          <p:cNvPr id="8"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9" name="Rectangle 6"/>
          <p:cNvSpPr>
            <a:spLocks noGrp="1" noChangeArrowheads="1"/>
          </p:cNvSpPr>
          <p:nvPr>
            <p:ph type="sldNum" sz="quarter" idx="12"/>
          </p:nvPr>
        </p:nvSpPr>
        <p:spPr>
          <a:ln/>
        </p:spPr>
        <p:txBody>
          <a:bodyPr/>
          <a:lstStyle>
            <a:lvl1pPr>
              <a:defRPr/>
            </a:lvl1pPr>
          </a:lstStyle>
          <a:p>
            <a:pPr>
              <a:defRPr/>
            </a:pPr>
            <a:fld id="{0F191122-38F6-429B-B248-2FB223CD3971}" type="slidenum">
              <a:rPr lang="fr-CA"/>
              <a:pPr>
                <a:defRPr/>
              </a:pPr>
              <a:t>‹#›</a:t>
            </a:fld>
            <a:endParaRPr lang="fr-CA"/>
          </a:p>
        </p:txBody>
      </p:sp>
    </p:spTree>
    <p:extLst>
      <p:ext uri="{BB962C8B-B14F-4D97-AF65-F5344CB8AC3E}">
        <p14:creationId xmlns:p14="http://schemas.microsoft.com/office/powerpoint/2010/main" val="396565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CA"/>
          </a:p>
        </p:txBody>
      </p:sp>
      <p:sp>
        <p:nvSpPr>
          <p:cNvPr id="4"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5" name="Rectangle 6"/>
          <p:cNvSpPr>
            <a:spLocks noGrp="1" noChangeArrowheads="1"/>
          </p:cNvSpPr>
          <p:nvPr>
            <p:ph type="sldNum" sz="quarter" idx="12"/>
          </p:nvPr>
        </p:nvSpPr>
        <p:spPr>
          <a:ln/>
        </p:spPr>
        <p:txBody>
          <a:bodyPr/>
          <a:lstStyle>
            <a:lvl1pPr>
              <a:defRPr/>
            </a:lvl1pPr>
          </a:lstStyle>
          <a:p>
            <a:pPr>
              <a:defRPr/>
            </a:pPr>
            <a:fld id="{02829B26-9638-45B4-8A9F-7EFF90F06808}" type="slidenum">
              <a:rPr lang="fr-CA"/>
              <a:pPr>
                <a:defRPr/>
              </a:pPr>
              <a:t>‹#›</a:t>
            </a:fld>
            <a:endParaRPr lang="fr-CA"/>
          </a:p>
        </p:txBody>
      </p:sp>
    </p:spTree>
    <p:extLst>
      <p:ext uri="{BB962C8B-B14F-4D97-AF65-F5344CB8AC3E}">
        <p14:creationId xmlns:p14="http://schemas.microsoft.com/office/powerpoint/2010/main" val="188792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a:p>
        </p:txBody>
      </p:sp>
      <p:sp>
        <p:nvSpPr>
          <p:cNvPr id="3"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4" name="Rectangle 6"/>
          <p:cNvSpPr>
            <a:spLocks noGrp="1" noChangeArrowheads="1"/>
          </p:cNvSpPr>
          <p:nvPr>
            <p:ph type="sldNum" sz="quarter" idx="12"/>
          </p:nvPr>
        </p:nvSpPr>
        <p:spPr>
          <a:ln/>
        </p:spPr>
        <p:txBody>
          <a:bodyPr/>
          <a:lstStyle>
            <a:lvl1pPr>
              <a:defRPr/>
            </a:lvl1pPr>
          </a:lstStyle>
          <a:p>
            <a:pPr>
              <a:defRPr/>
            </a:pPr>
            <a:fld id="{EBEBE7E8-617F-41B1-A93F-B3590800AF1D}" type="slidenum">
              <a:rPr lang="fr-CA"/>
              <a:pPr>
                <a:defRPr/>
              </a:pPr>
              <a:t>‹#›</a:t>
            </a:fld>
            <a:endParaRPr lang="fr-CA"/>
          </a:p>
        </p:txBody>
      </p:sp>
    </p:spTree>
    <p:extLst>
      <p:ext uri="{BB962C8B-B14F-4D97-AF65-F5344CB8AC3E}">
        <p14:creationId xmlns:p14="http://schemas.microsoft.com/office/powerpoint/2010/main" val="59766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4ABF9E34-5DBD-489C-B1B7-1425541EFA8D}" type="slidenum">
              <a:rPr lang="fr-CA"/>
              <a:pPr>
                <a:defRPr/>
              </a:pPr>
              <a:t>‹#›</a:t>
            </a:fld>
            <a:endParaRPr lang="fr-CA"/>
          </a:p>
        </p:txBody>
      </p:sp>
    </p:spTree>
    <p:extLst>
      <p:ext uri="{BB962C8B-B14F-4D97-AF65-F5344CB8AC3E}">
        <p14:creationId xmlns:p14="http://schemas.microsoft.com/office/powerpoint/2010/main" val="119636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FCF7944A-F7B1-431E-A15C-D49750D2DE7B}" type="slidenum">
              <a:rPr lang="fr-CA"/>
              <a:pPr>
                <a:defRPr/>
              </a:pPr>
              <a:t>‹#›</a:t>
            </a:fld>
            <a:endParaRPr lang="fr-CA"/>
          </a:p>
        </p:txBody>
      </p:sp>
    </p:spTree>
    <p:extLst>
      <p:ext uri="{BB962C8B-B14F-4D97-AF65-F5344CB8AC3E}">
        <p14:creationId xmlns:p14="http://schemas.microsoft.com/office/powerpoint/2010/main" val="37919098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0concordia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89650" y="6019800"/>
            <a:ext cx="28257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7" descr="0toplef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4800" y="152400"/>
            <a:ext cx="175895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1219200" y="609600"/>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pPr>
              <a:defRPr/>
            </a:pPr>
            <a:endParaRPr lang="fr-CA"/>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r>
              <a:rPr lang="fr-CA"/>
              <a:t>APOP Talk on ©</a:t>
            </a:r>
          </a:p>
          <a:p>
            <a:pPr>
              <a:defRPr/>
            </a:pPr>
            <a:r>
              <a:rPr lang="fr-CA"/>
              <a:t>2011-04-27</a:t>
            </a:r>
          </a:p>
          <a:p>
            <a:pPr>
              <a:defRPr/>
            </a:pPr>
            <a:endParaRPr lang="fr-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F570D79C-4D7C-4A4E-AB91-46BEA9A7D5F2}" type="slidenum">
              <a:rPr lang="fr-CA"/>
              <a:pPr>
                <a:defRPr/>
              </a:pPr>
              <a:t>‹#›</a:t>
            </a:fld>
            <a:endParaRPr lang="fr-CA"/>
          </a:p>
        </p:txBody>
      </p:sp>
    </p:spTree>
    <p:extLst>
      <p:ext uri="{BB962C8B-B14F-4D97-AF65-F5344CB8AC3E}">
        <p14:creationId xmlns:p14="http://schemas.microsoft.com/office/powerpoint/2010/main" val="3238414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http://www.pourvoiriewaban-aki.com/" TargetMode="External"/><Relationship Id="rId5" Type="http://schemas.openxmlformats.org/officeDocument/2006/relationships/hyperlink" Target="http://www.culturelibre.ca" TargetMode="External"/><Relationship Id="rId6" Type="http://schemas.openxmlformats.org/officeDocument/2006/relationships/hyperlink" Target="http://www.outfind.ca" TargetMode="External"/><Relationship Id="rId1" Type="http://schemas.openxmlformats.org/officeDocument/2006/relationships/slideLayout" Target="../slideLayouts/slideLayout6.xml"/><Relationship Id="rId2" Type="http://schemas.openxmlformats.org/officeDocument/2006/relationships/hyperlink" Target="https://picasaweb.google.com/lh/photo/YY2jMh0safBHWSWA1jFUaNMTjNZETYmyPJy0liipFm0?feat=embedwebsit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ditionsthemis.com/livres/livre-4707-une-possible-histoire-de-la-norme-m-les-normativites-emergentes-de-la-mondialisation.html" TargetMode="External"/><Relationship Id="rId4" Type="http://schemas.openxmlformats.org/officeDocument/2006/relationships/hyperlink" Target="http://www.reds.msh-paris.fr/publications/revue/html/ds001/ds001-06.htm" TargetMode="External"/><Relationship Id="rId5" Type="http://schemas.openxmlformats.org/officeDocument/2006/relationships/hyperlink" Target="http://www.canlii.org/en/ca/laws/stat/rsc-1985-c-c-42/" TargetMode="External"/><Relationship Id="rId6" Type="http://schemas.openxmlformats.org/officeDocument/2006/relationships/hyperlink" Target="http://clues.concordia.ca/record=b2765414~S0" TargetMode="External"/><Relationship Id="rId1" Type="http://schemas.openxmlformats.org/officeDocument/2006/relationships/slideLayout" Target="../slideLayouts/slideLayout2.xml"/><Relationship Id="rId2" Type="http://schemas.openxmlformats.org/officeDocument/2006/relationships/hyperlink" Target="http://www.canlii.org/en/ca/scc/doc/2004/2004scc13/2004scc13.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pectrum.library.concordia.ca/view/creators/Charbonneau=3AOlivier=3A=3A.html" TargetMode="Externa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4096" y="404664"/>
            <a:ext cx="7772400" cy="1470025"/>
          </a:xfrm>
        </p:spPr>
        <p:txBody>
          <a:bodyPr/>
          <a:lstStyle/>
          <a:p>
            <a:r>
              <a:rPr lang="fr-FR" dirty="0" smtClean="0"/>
              <a:t>Réflexions sur le droit d’auteur</a:t>
            </a:r>
            <a:endParaRPr lang="fr-FR" dirty="0"/>
          </a:p>
        </p:txBody>
      </p:sp>
      <p:sp>
        <p:nvSpPr>
          <p:cNvPr id="3" name="Subtitle 2"/>
          <p:cNvSpPr>
            <a:spLocks noGrp="1"/>
          </p:cNvSpPr>
          <p:nvPr>
            <p:ph type="subTitle" idx="1"/>
          </p:nvPr>
        </p:nvSpPr>
        <p:spPr>
          <a:xfrm>
            <a:off x="691480" y="3238128"/>
            <a:ext cx="7624936" cy="2567136"/>
          </a:xfrm>
        </p:spPr>
        <p:txBody>
          <a:bodyPr>
            <a:normAutofit fontScale="92500" lnSpcReduction="10000"/>
          </a:bodyPr>
          <a:lstStyle/>
          <a:p>
            <a:r>
              <a:rPr lang="fr-FR" dirty="0" smtClean="0"/>
              <a:t>Olivier Charbonneau</a:t>
            </a:r>
          </a:p>
          <a:p>
            <a:r>
              <a:rPr lang="fr-FR" dirty="0" smtClean="0"/>
              <a:t>Bibliothécaire, Université Concordia</a:t>
            </a:r>
          </a:p>
          <a:p>
            <a:r>
              <a:rPr lang="fr-FR" dirty="0" smtClean="0"/>
              <a:t>LLD (Candidat), U Montréal</a:t>
            </a:r>
          </a:p>
          <a:p>
            <a:r>
              <a:rPr lang="fr-FR" dirty="0" err="1" smtClean="0"/>
              <a:t>Culturelibre.ca</a:t>
            </a:r>
            <a:r>
              <a:rPr lang="fr-FR" dirty="0" smtClean="0"/>
              <a:t> | </a:t>
            </a:r>
            <a:r>
              <a:rPr lang="fr-FR" dirty="0" err="1" smtClean="0"/>
              <a:t>OutFind.ca</a:t>
            </a:r>
            <a:endParaRPr lang="fr-FR" dirty="0" smtClean="0"/>
          </a:p>
          <a:p>
            <a:r>
              <a:rPr lang="fr-FR" dirty="0" smtClean="0"/>
              <a:t>@</a:t>
            </a:r>
            <a:r>
              <a:rPr lang="fr-FR" dirty="0" err="1" smtClean="0"/>
              <a:t>culturelibre</a:t>
            </a:r>
            <a:r>
              <a:rPr lang="fr-FR" dirty="0" smtClean="0"/>
              <a:t> | @</a:t>
            </a:r>
            <a:r>
              <a:rPr lang="fr-FR" dirty="0" err="1" smtClean="0"/>
              <a:t>OutFindCA</a:t>
            </a:r>
            <a:r>
              <a:rPr lang="fr-FR" dirty="0" smtClean="0"/>
              <a:t> </a:t>
            </a:r>
            <a:endParaRPr lang="fr-FR" dirty="0"/>
          </a:p>
        </p:txBody>
      </p:sp>
    </p:spTree>
    <p:extLst>
      <p:ext uri="{BB962C8B-B14F-4D97-AF65-F5344CB8AC3E}">
        <p14:creationId xmlns:p14="http://schemas.microsoft.com/office/powerpoint/2010/main" val="34244576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0912" y="557808"/>
            <a:ext cx="8085584" cy="1143000"/>
          </a:xfrm>
        </p:spPr>
        <p:txBody>
          <a:bodyPr/>
          <a:lstStyle/>
          <a:p>
            <a:r>
              <a:rPr lang="fr-FR" dirty="0" smtClean="0"/>
              <a:t>1. Positivisme (Hart, </a:t>
            </a:r>
            <a:r>
              <a:rPr lang="fr-FR" dirty="0" err="1" smtClean="0"/>
              <a:t>Dworkin</a:t>
            </a:r>
            <a:r>
              <a:rPr lang="fr-FR" dirty="0" smtClean="0"/>
              <a:t>)</a:t>
            </a:r>
            <a:endParaRPr lang="fr-FR" dirty="0"/>
          </a:p>
        </p:txBody>
      </p:sp>
      <p:sp>
        <p:nvSpPr>
          <p:cNvPr id="3" name="Espace réservé du texte 2"/>
          <p:cNvSpPr>
            <a:spLocks noGrp="1"/>
          </p:cNvSpPr>
          <p:nvPr>
            <p:ph type="body" idx="1"/>
          </p:nvPr>
        </p:nvSpPr>
        <p:spPr>
          <a:xfrm>
            <a:off x="457200" y="1502246"/>
            <a:ext cx="4040188" cy="639762"/>
          </a:xfrm>
        </p:spPr>
        <p:txBody>
          <a:bodyPr/>
          <a:lstStyle/>
          <a:p>
            <a:r>
              <a:rPr lang="fr-FR" dirty="0" smtClean="0"/>
              <a:t>Droit posé: Loi sur le DA</a:t>
            </a:r>
            <a:endParaRPr lang="fr-FR" dirty="0"/>
          </a:p>
        </p:txBody>
      </p:sp>
      <p:sp>
        <p:nvSpPr>
          <p:cNvPr id="4" name="Espace réservé du contenu 3"/>
          <p:cNvSpPr>
            <a:spLocks noGrp="1"/>
          </p:cNvSpPr>
          <p:nvPr>
            <p:ph sz="half" idx="2"/>
          </p:nvPr>
        </p:nvSpPr>
        <p:spPr>
          <a:xfrm>
            <a:off x="457200" y="2142008"/>
            <a:ext cx="4040188" cy="3951288"/>
          </a:xfrm>
        </p:spPr>
        <p:txBody>
          <a:bodyPr/>
          <a:lstStyle/>
          <a:p>
            <a:r>
              <a:rPr lang="fr-FR" dirty="0" smtClean="0"/>
              <a:t>Art. 3: Droits réservés</a:t>
            </a:r>
          </a:p>
          <a:p>
            <a:r>
              <a:rPr lang="fr-FR" dirty="0" smtClean="0"/>
              <a:t>Art. 6: Durée</a:t>
            </a:r>
          </a:p>
          <a:p>
            <a:r>
              <a:rPr lang="fr-FR" dirty="0" smtClean="0"/>
              <a:t>Art. 13: Possession</a:t>
            </a:r>
          </a:p>
          <a:p>
            <a:pPr lvl="1"/>
            <a:r>
              <a:rPr lang="fr-FR" dirty="0" smtClean="0"/>
              <a:t>13(4) Cession et licences</a:t>
            </a:r>
          </a:p>
          <a:p>
            <a:r>
              <a:rPr lang="fr-FR" dirty="0" smtClean="0"/>
              <a:t>Art. 14.1-2: Droits moraux</a:t>
            </a:r>
          </a:p>
          <a:p>
            <a:r>
              <a:rPr lang="fr-FR" dirty="0" smtClean="0"/>
              <a:t>Art 29-32.2: Utilisation équitable et exceptions</a:t>
            </a:r>
            <a:endParaRPr lang="fr-FR" dirty="0"/>
          </a:p>
        </p:txBody>
      </p:sp>
      <p:sp>
        <p:nvSpPr>
          <p:cNvPr id="5" name="Espace réservé du texte 4"/>
          <p:cNvSpPr>
            <a:spLocks noGrp="1"/>
          </p:cNvSpPr>
          <p:nvPr>
            <p:ph type="body" sz="quarter" idx="3"/>
          </p:nvPr>
        </p:nvSpPr>
        <p:spPr>
          <a:xfrm>
            <a:off x="4645025" y="1502246"/>
            <a:ext cx="4041775" cy="639762"/>
          </a:xfrm>
        </p:spPr>
        <p:txBody>
          <a:bodyPr/>
          <a:lstStyle/>
          <a:p>
            <a:r>
              <a:rPr lang="fr-FR" dirty="0" smtClean="0"/>
              <a:t>Règles d’interprétation</a:t>
            </a:r>
            <a:endParaRPr lang="fr-FR" dirty="0"/>
          </a:p>
        </p:txBody>
      </p:sp>
      <p:sp>
        <p:nvSpPr>
          <p:cNvPr id="6" name="Espace réservé du contenu 5"/>
          <p:cNvSpPr>
            <a:spLocks noGrp="1"/>
          </p:cNvSpPr>
          <p:nvPr>
            <p:ph sz="quarter" idx="4"/>
          </p:nvPr>
        </p:nvSpPr>
        <p:spPr>
          <a:xfrm>
            <a:off x="4645025" y="2142008"/>
            <a:ext cx="4041775" cy="3951288"/>
          </a:xfrm>
        </p:spPr>
        <p:txBody>
          <a:bodyPr/>
          <a:lstStyle/>
          <a:p>
            <a:r>
              <a:rPr lang="fr-FR" dirty="0"/>
              <a:t>CCH </a:t>
            </a:r>
            <a:r>
              <a:rPr lang="fr-FR" dirty="0" smtClean="0"/>
              <a:t>c</a:t>
            </a:r>
            <a:r>
              <a:rPr lang="fr-FR" dirty="0"/>
              <a:t>. Barreau du Haut-Canada, 2004 CSC </a:t>
            </a:r>
            <a:r>
              <a:rPr lang="fr-FR" dirty="0" smtClean="0"/>
              <a:t>13</a:t>
            </a:r>
          </a:p>
          <a:p>
            <a:pPr marL="457200" lvl="1" indent="0">
              <a:buNone/>
            </a:pPr>
            <a:r>
              <a:rPr lang="fr-FR" dirty="0" smtClean="0"/>
              <a:t>(1) le but de l’utilisation; </a:t>
            </a:r>
          </a:p>
          <a:p>
            <a:pPr marL="457200" lvl="1" indent="0">
              <a:buNone/>
            </a:pPr>
            <a:r>
              <a:rPr lang="fr-FR" dirty="0" smtClean="0"/>
              <a:t>(</a:t>
            </a:r>
            <a:r>
              <a:rPr lang="fr-FR" dirty="0"/>
              <a:t>2) la nature de l’utilisation; </a:t>
            </a:r>
            <a:endParaRPr lang="fr-FR" dirty="0" smtClean="0"/>
          </a:p>
          <a:p>
            <a:pPr marL="457200" lvl="1" indent="0">
              <a:buNone/>
            </a:pPr>
            <a:r>
              <a:rPr lang="fr-FR" dirty="0" smtClean="0"/>
              <a:t>(</a:t>
            </a:r>
            <a:r>
              <a:rPr lang="fr-FR" dirty="0"/>
              <a:t>3) l’ampleur de l’utilisation</a:t>
            </a:r>
            <a:r>
              <a:rPr lang="fr-FR" dirty="0" smtClean="0"/>
              <a:t>;</a:t>
            </a:r>
          </a:p>
          <a:p>
            <a:pPr marL="457200" lvl="1" indent="0">
              <a:buNone/>
            </a:pPr>
            <a:r>
              <a:rPr lang="fr-FR" dirty="0" smtClean="0"/>
              <a:t>(</a:t>
            </a:r>
            <a:r>
              <a:rPr lang="fr-FR" dirty="0"/>
              <a:t>4) les solutions de rechange à l’utilisation; </a:t>
            </a:r>
            <a:endParaRPr lang="fr-FR" dirty="0" smtClean="0"/>
          </a:p>
          <a:p>
            <a:pPr marL="457200" lvl="1" indent="0">
              <a:buNone/>
            </a:pPr>
            <a:r>
              <a:rPr lang="fr-FR" dirty="0" smtClean="0"/>
              <a:t>(</a:t>
            </a:r>
            <a:r>
              <a:rPr lang="fr-FR" dirty="0"/>
              <a:t>5) la nature de l’œuvre; </a:t>
            </a:r>
            <a:endParaRPr lang="fr-FR" dirty="0" smtClean="0"/>
          </a:p>
          <a:p>
            <a:pPr marL="457200" lvl="1" indent="0">
              <a:buNone/>
            </a:pPr>
            <a:r>
              <a:rPr lang="fr-FR" dirty="0" smtClean="0"/>
              <a:t>(</a:t>
            </a:r>
            <a:r>
              <a:rPr lang="fr-FR" dirty="0"/>
              <a:t>6) l’effet de l’utilisation sur l’œuvre</a:t>
            </a:r>
            <a:endParaRPr lang="fr-FR" dirty="0"/>
          </a:p>
        </p:txBody>
      </p:sp>
    </p:spTree>
    <p:extLst>
      <p:ext uri="{BB962C8B-B14F-4D97-AF65-F5344CB8AC3E}">
        <p14:creationId xmlns:p14="http://schemas.microsoft.com/office/powerpoint/2010/main" val="36524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732240" y="5085184"/>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3" name="Image 2" descr="MethoDroitAuteu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16632"/>
            <a:ext cx="8784976" cy="6588732"/>
          </a:xfrm>
          <a:prstGeom prst="rect">
            <a:avLst/>
          </a:prstGeom>
        </p:spPr>
      </p:pic>
    </p:spTree>
    <p:extLst>
      <p:ext uri="{BB962C8B-B14F-4D97-AF65-F5344CB8AC3E}">
        <p14:creationId xmlns:p14="http://schemas.microsoft.com/office/powerpoint/2010/main" val="122458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Comment « mesurer » l’utilisation équitable ?</a:t>
            </a:r>
            <a:endParaRPr lang="fr-FR" dirty="0"/>
          </a:p>
        </p:txBody>
      </p:sp>
      <p:sp>
        <p:nvSpPr>
          <p:cNvPr id="3" name="Sous-titre 2"/>
          <p:cNvSpPr>
            <a:spLocks noGrp="1"/>
          </p:cNvSpPr>
          <p:nvPr>
            <p:ph type="subTitle" idx="1"/>
          </p:nvPr>
        </p:nvSpPr>
        <p:spPr>
          <a:xfrm>
            <a:off x="971600" y="3886200"/>
            <a:ext cx="6984776" cy="1752600"/>
          </a:xfrm>
        </p:spPr>
        <p:txBody>
          <a:bodyPr/>
          <a:lstStyle/>
          <a:p>
            <a:r>
              <a:rPr lang="fr-FR" dirty="0" smtClean="0"/>
              <a:t>Absence d’outils bibliothéconomiques pour répondre aux questions de la Cour supr</a:t>
            </a:r>
            <a:r>
              <a:rPr lang="fr-FR" dirty="0" smtClean="0"/>
              <a:t>ême du Canada</a:t>
            </a:r>
            <a:endParaRPr lang="fr-FR"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23567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548680"/>
            <a:ext cx="5338936" cy="1143000"/>
          </a:xfrm>
        </p:spPr>
        <p:txBody>
          <a:bodyPr/>
          <a:lstStyle/>
          <a:p>
            <a:pPr algn="l"/>
            <a:r>
              <a:rPr lang="fr-FR" dirty="0" smtClean="0"/>
              <a:t>2. Pré-moderne</a:t>
            </a:r>
            <a:endParaRPr lang="fr-FR" dirty="0"/>
          </a:p>
        </p:txBody>
      </p:sp>
      <p:sp>
        <p:nvSpPr>
          <p:cNvPr id="3" name="Espace réservé du texte 2"/>
          <p:cNvSpPr>
            <a:spLocks noGrp="1"/>
          </p:cNvSpPr>
          <p:nvPr>
            <p:ph type="body" idx="1"/>
          </p:nvPr>
        </p:nvSpPr>
        <p:spPr>
          <a:xfrm>
            <a:off x="4780284" y="2327201"/>
            <a:ext cx="4040188" cy="639762"/>
          </a:xfrm>
        </p:spPr>
        <p:txBody>
          <a:bodyPr/>
          <a:lstStyle/>
          <a:p>
            <a:r>
              <a:rPr lang="fr-FR" dirty="0" smtClean="0"/>
              <a:t>La censure</a:t>
            </a:r>
            <a:endParaRPr lang="fr-FR" dirty="0"/>
          </a:p>
        </p:txBody>
      </p:sp>
      <p:sp>
        <p:nvSpPr>
          <p:cNvPr id="4" name="Espace réservé du contenu 3"/>
          <p:cNvSpPr>
            <a:spLocks noGrp="1"/>
          </p:cNvSpPr>
          <p:nvPr>
            <p:ph sz="half" idx="2"/>
          </p:nvPr>
        </p:nvSpPr>
        <p:spPr>
          <a:xfrm>
            <a:off x="4780284" y="2996952"/>
            <a:ext cx="4040188" cy="2334245"/>
          </a:xfrm>
        </p:spPr>
        <p:txBody>
          <a:bodyPr/>
          <a:lstStyle/>
          <a:p>
            <a:r>
              <a:rPr lang="fr-FR" dirty="0" smtClean="0"/>
              <a:t>Régime des privilèges royaux</a:t>
            </a:r>
          </a:p>
          <a:p>
            <a:r>
              <a:rPr lang="fr-FR" dirty="0" smtClean="0"/>
              <a:t>Évolution vers la censure </a:t>
            </a:r>
          </a:p>
          <a:p>
            <a:pPr lvl="1"/>
            <a:r>
              <a:rPr lang="fr-FR" dirty="0" smtClean="0"/>
              <a:t>Édit de Moulins de Charles IX (1566), art. 77 </a:t>
            </a:r>
          </a:p>
          <a:p>
            <a:pPr lvl="1"/>
            <a:r>
              <a:rPr lang="fr-FR" dirty="0" smtClean="0"/>
              <a:t>(</a:t>
            </a:r>
            <a:r>
              <a:rPr lang="fr-FR" dirty="0" err="1" smtClean="0"/>
              <a:t>Peignot</a:t>
            </a:r>
            <a:r>
              <a:rPr lang="fr-FR" dirty="0" smtClean="0"/>
              <a:t>, 1832, p.63)</a:t>
            </a:r>
            <a:endParaRPr lang="fr-FR" dirty="0"/>
          </a:p>
        </p:txBody>
      </p:sp>
      <p:sp>
        <p:nvSpPr>
          <p:cNvPr id="5" name="Espace réservé du texte 4"/>
          <p:cNvSpPr>
            <a:spLocks noGrp="1"/>
          </p:cNvSpPr>
          <p:nvPr>
            <p:ph type="body" sz="quarter" idx="3"/>
          </p:nvPr>
        </p:nvSpPr>
        <p:spPr>
          <a:xfrm>
            <a:off x="539552" y="2420888"/>
            <a:ext cx="4041775" cy="639762"/>
          </a:xfrm>
        </p:spPr>
        <p:txBody>
          <a:bodyPr/>
          <a:lstStyle/>
          <a:p>
            <a:r>
              <a:rPr lang="fr-FR" dirty="0" smtClean="0"/>
              <a:t>Droits fondamentaux</a:t>
            </a:r>
            <a:endParaRPr lang="fr-FR" dirty="0"/>
          </a:p>
        </p:txBody>
      </p:sp>
      <p:sp>
        <p:nvSpPr>
          <p:cNvPr id="6" name="Espace réservé du contenu 5"/>
          <p:cNvSpPr>
            <a:spLocks noGrp="1"/>
          </p:cNvSpPr>
          <p:nvPr>
            <p:ph sz="quarter" idx="4"/>
          </p:nvPr>
        </p:nvSpPr>
        <p:spPr>
          <a:xfrm>
            <a:off x="539552" y="3060650"/>
            <a:ext cx="4041775" cy="1398141"/>
          </a:xfrm>
        </p:spPr>
        <p:txBody>
          <a:bodyPr/>
          <a:lstStyle/>
          <a:p>
            <a:r>
              <a:rPr lang="fr-FR" dirty="0" smtClean="0"/>
              <a:t>Propriété et l’esprit</a:t>
            </a:r>
          </a:p>
          <a:p>
            <a:r>
              <a:rPr lang="fr-FR" dirty="0" smtClean="0"/>
              <a:t>Locke &amp; Kant</a:t>
            </a:r>
          </a:p>
          <a:p>
            <a:pPr lvl="1"/>
            <a:r>
              <a:rPr lang="fr-FR" dirty="0" err="1" smtClean="0"/>
              <a:t>Merges</a:t>
            </a:r>
            <a:r>
              <a:rPr lang="fr-FR" dirty="0" smtClean="0"/>
              <a:t>, 2011</a:t>
            </a:r>
          </a:p>
          <a:p>
            <a:pPr lvl="1"/>
            <a:r>
              <a:rPr lang="fr-FR" dirty="0" err="1" smtClean="0"/>
              <a:t>Drahos</a:t>
            </a:r>
            <a:r>
              <a:rPr lang="fr-FR" dirty="0" smtClean="0"/>
              <a:t>, 1996</a:t>
            </a:r>
            <a:endParaRPr lang="fr-FR" dirty="0"/>
          </a:p>
        </p:txBody>
      </p:sp>
    </p:spTree>
    <p:extLst>
      <p:ext uri="{BB962C8B-B14F-4D97-AF65-F5344CB8AC3E}">
        <p14:creationId xmlns:p14="http://schemas.microsoft.com/office/powerpoint/2010/main" val="4070375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L’emphase sur l’auteur &amp; l’éditeur</a:t>
            </a:r>
            <a:endParaRPr lang="fr-FR" dirty="0"/>
          </a:p>
        </p:txBody>
      </p:sp>
      <p:sp>
        <p:nvSpPr>
          <p:cNvPr id="3" name="Sous-titre 2"/>
          <p:cNvSpPr>
            <a:spLocks noGrp="1"/>
          </p:cNvSpPr>
          <p:nvPr>
            <p:ph type="subTitle" idx="1"/>
          </p:nvPr>
        </p:nvSpPr>
        <p:spPr/>
        <p:txBody>
          <a:bodyPr/>
          <a:lstStyle/>
          <a:p>
            <a:r>
              <a:rPr lang="fr-FR" dirty="0" smtClean="0"/>
              <a:t>Contexte historique</a:t>
            </a:r>
          </a:p>
          <a:p>
            <a:r>
              <a:rPr lang="fr-FR" dirty="0" smtClean="0"/>
              <a:t>Mais que faire des questions contemporaines ? </a:t>
            </a:r>
            <a:endParaRPr lang="fr-FR"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14334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629816"/>
            <a:ext cx="7067128" cy="1143000"/>
          </a:xfrm>
        </p:spPr>
        <p:txBody>
          <a:bodyPr/>
          <a:lstStyle/>
          <a:p>
            <a:pPr algn="l"/>
            <a:r>
              <a:rPr lang="fr-FR" dirty="0" smtClean="0"/>
              <a:t>3. Postmoderne</a:t>
            </a:r>
            <a:endParaRPr lang="fr-FR" dirty="0"/>
          </a:p>
        </p:txBody>
      </p:sp>
      <p:sp>
        <p:nvSpPr>
          <p:cNvPr id="3" name="Espace réservé du texte 2"/>
          <p:cNvSpPr>
            <a:spLocks noGrp="1"/>
          </p:cNvSpPr>
          <p:nvPr>
            <p:ph type="body" idx="1"/>
          </p:nvPr>
        </p:nvSpPr>
        <p:spPr/>
        <p:txBody>
          <a:bodyPr/>
          <a:lstStyle/>
          <a:p>
            <a:r>
              <a:rPr lang="fr-FR" dirty="0" smtClean="0"/>
              <a:t>Système social (</a:t>
            </a:r>
            <a:r>
              <a:rPr lang="fr-FR" dirty="0" err="1" smtClean="0"/>
              <a:t>Luhmann</a:t>
            </a:r>
            <a:r>
              <a:rPr lang="fr-FR" dirty="0" smtClean="0"/>
              <a:t>)</a:t>
            </a:r>
            <a:endParaRPr lang="fr-FR" dirty="0"/>
          </a:p>
        </p:txBody>
      </p:sp>
      <p:sp>
        <p:nvSpPr>
          <p:cNvPr id="4" name="Espace réservé du contenu 3"/>
          <p:cNvSpPr>
            <a:spLocks noGrp="1"/>
          </p:cNvSpPr>
          <p:nvPr>
            <p:ph sz="half" idx="2"/>
          </p:nvPr>
        </p:nvSpPr>
        <p:spPr/>
        <p:txBody>
          <a:bodyPr/>
          <a:lstStyle/>
          <a:p>
            <a:r>
              <a:rPr lang="fr-FR" dirty="0" smtClean="0"/>
              <a:t>Systèmes </a:t>
            </a:r>
            <a:r>
              <a:rPr lang="fr-FR" dirty="0"/>
              <a:t>sociaux</a:t>
            </a:r>
          </a:p>
          <a:p>
            <a:pPr lvl="1"/>
            <a:r>
              <a:rPr lang="fr-FR" dirty="0" smtClean="0"/>
              <a:t>Environnement, systèmes, éléments (agent ou autre)</a:t>
            </a:r>
          </a:p>
          <a:p>
            <a:pPr lvl="1"/>
            <a:r>
              <a:rPr lang="fr-FR" dirty="0" smtClean="0"/>
              <a:t>Codification </a:t>
            </a:r>
            <a:r>
              <a:rPr lang="fr-FR" dirty="0"/>
              <a:t>des « communications » </a:t>
            </a:r>
            <a:r>
              <a:rPr lang="fr-FR" dirty="0" smtClean="0"/>
              <a:t>: Ouvert </a:t>
            </a:r>
            <a:r>
              <a:rPr lang="fr-FR" dirty="0"/>
              <a:t>/ </a:t>
            </a:r>
            <a:r>
              <a:rPr lang="fr-FR" dirty="0" smtClean="0"/>
              <a:t>Fermé</a:t>
            </a:r>
          </a:p>
          <a:p>
            <a:pPr lvl="1"/>
            <a:r>
              <a:rPr lang="fr-FR" dirty="0" smtClean="0"/>
              <a:t>Complexité, asymétries</a:t>
            </a:r>
          </a:p>
          <a:p>
            <a:r>
              <a:rPr lang="fr-FR" dirty="0" smtClean="0"/>
              <a:t>Droit</a:t>
            </a:r>
          </a:p>
          <a:p>
            <a:pPr lvl="1"/>
            <a:r>
              <a:rPr lang="fr-FR" dirty="0" smtClean="0"/>
              <a:t>Système fermé (codification de légal ou illégal)</a:t>
            </a:r>
          </a:p>
          <a:p>
            <a:pPr lvl="1"/>
            <a:r>
              <a:rPr lang="fr-FR" dirty="0" smtClean="0"/>
              <a:t>Communication formelle</a:t>
            </a:r>
            <a:endParaRPr lang="fr-FR" dirty="0"/>
          </a:p>
        </p:txBody>
      </p:sp>
      <p:sp>
        <p:nvSpPr>
          <p:cNvPr id="5" name="Espace réservé du texte 4"/>
          <p:cNvSpPr>
            <a:spLocks noGrp="1"/>
          </p:cNvSpPr>
          <p:nvPr>
            <p:ph type="body" sz="quarter" idx="3"/>
          </p:nvPr>
        </p:nvSpPr>
        <p:spPr/>
        <p:txBody>
          <a:bodyPr/>
          <a:lstStyle/>
          <a:p>
            <a:r>
              <a:rPr lang="fr-FR" dirty="0" smtClean="0"/>
              <a:t>Analyse économique droit</a:t>
            </a:r>
            <a:endParaRPr lang="fr-FR" dirty="0"/>
          </a:p>
        </p:txBody>
      </p:sp>
      <p:sp>
        <p:nvSpPr>
          <p:cNvPr id="6" name="Espace réservé du contenu 5"/>
          <p:cNvSpPr>
            <a:spLocks noGrp="1"/>
          </p:cNvSpPr>
          <p:nvPr>
            <p:ph sz="quarter" idx="4"/>
          </p:nvPr>
        </p:nvSpPr>
        <p:spPr>
          <a:xfrm>
            <a:off x="4645025" y="2174875"/>
            <a:ext cx="4247455" cy="3951288"/>
          </a:xfrm>
        </p:spPr>
        <p:txBody>
          <a:bodyPr/>
          <a:lstStyle/>
          <a:p>
            <a:pPr lvl="1"/>
            <a:r>
              <a:rPr lang="fr-FR" dirty="0" err="1"/>
              <a:t>Mackaay</a:t>
            </a:r>
            <a:r>
              <a:rPr lang="fr-FR" dirty="0"/>
              <a:t> &amp; Rousseau 2008</a:t>
            </a:r>
          </a:p>
          <a:p>
            <a:pPr lvl="1"/>
            <a:r>
              <a:rPr lang="fr-FR" dirty="0"/>
              <a:t>Shapiro &amp; </a:t>
            </a:r>
            <a:r>
              <a:rPr lang="fr-FR" dirty="0" err="1"/>
              <a:t>Varian</a:t>
            </a:r>
            <a:r>
              <a:rPr lang="fr-FR" dirty="0"/>
              <a:t> </a:t>
            </a:r>
            <a:r>
              <a:rPr lang="fr-FR" dirty="0" smtClean="0"/>
              <a:t>2004</a:t>
            </a:r>
          </a:p>
          <a:p>
            <a:r>
              <a:rPr lang="fr-FR" dirty="0" smtClean="0"/>
              <a:t>Tension entre bien privé et bien public</a:t>
            </a:r>
          </a:p>
          <a:p>
            <a:pPr lvl="1"/>
            <a:r>
              <a:rPr lang="fr-FR" dirty="0" smtClean="0"/>
              <a:t>Non rival, non exclusif</a:t>
            </a:r>
          </a:p>
          <a:p>
            <a:r>
              <a:rPr lang="fr-FR" dirty="0" smtClean="0"/>
              <a:t>Défaillances de marché</a:t>
            </a:r>
          </a:p>
          <a:p>
            <a:pPr lvl="1"/>
            <a:r>
              <a:rPr lang="fr-FR" dirty="0" smtClean="0"/>
              <a:t>Refus, Silence, Avarice</a:t>
            </a:r>
          </a:p>
          <a:p>
            <a:r>
              <a:rPr lang="fr-FR" dirty="0" smtClean="0"/>
              <a:t>Externalités négatives</a:t>
            </a:r>
          </a:p>
        </p:txBody>
      </p:sp>
    </p:spTree>
    <p:extLst>
      <p:ext uri="{BB962C8B-B14F-4D97-AF65-F5344CB8AC3E}">
        <p14:creationId xmlns:p14="http://schemas.microsoft.com/office/powerpoint/2010/main" val="282640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1470025"/>
          </a:xfrm>
        </p:spPr>
        <p:txBody>
          <a:bodyPr/>
          <a:lstStyle/>
          <a:p>
            <a:r>
              <a:rPr lang="fr-FR" dirty="0" smtClean="0"/>
              <a:t>Modélisation et mesurer</a:t>
            </a:r>
            <a:endParaRPr lang="fr-FR" dirty="0"/>
          </a:p>
        </p:txBody>
      </p:sp>
      <p:sp>
        <p:nvSpPr>
          <p:cNvPr id="3" name="Sous-titre 2"/>
          <p:cNvSpPr>
            <a:spLocks noGrp="1"/>
          </p:cNvSpPr>
          <p:nvPr>
            <p:ph type="subTitle" idx="1"/>
          </p:nvPr>
        </p:nvSpPr>
        <p:spPr>
          <a:xfrm>
            <a:off x="1371600" y="3528591"/>
            <a:ext cx="6400800" cy="1752600"/>
          </a:xfrm>
        </p:spPr>
        <p:txBody>
          <a:bodyPr/>
          <a:lstStyle/>
          <a:p>
            <a:r>
              <a:rPr lang="fr-FR" dirty="0" smtClean="0"/>
              <a:t>Système social de l’édition académique</a:t>
            </a:r>
          </a:p>
          <a:p>
            <a:r>
              <a:rPr lang="fr-FR" dirty="0" smtClean="0"/>
              <a:t>Émergence de « droits d’auteur » dans les contrats</a:t>
            </a:r>
            <a:endParaRPr lang="fr-FR"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512430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844824"/>
            <a:ext cx="3816424" cy="1143000"/>
          </a:xfrm>
        </p:spPr>
        <p:txBody>
          <a:bodyPr/>
          <a:lstStyle/>
          <a:p>
            <a:r>
              <a:rPr lang="fr-CA" dirty="0" smtClean="0"/>
              <a:t>Merci !</a:t>
            </a:r>
            <a:endParaRPr lang="en-US" dirty="0"/>
          </a:p>
        </p:txBody>
      </p:sp>
      <p:pic>
        <p:nvPicPr>
          <p:cNvPr id="1026" name="Picture 2" descr="https://lh5.googleusercontent.com/-gL8rWiLEsWA/T1KVGNOWjXI/AAAAAAAAAQs/XYrecBtHqgc/s640/chiotstraineau.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8640"/>
            <a:ext cx="4176464" cy="596637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bwMode="auto">
          <a:xfrm>
            <a:off x="395536" y="6054080"/>
            <a:ext cx="3816424" cy="80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a:lstStyle>
          <a:p>
            <a:r>
              <a:rPr lang="fr-CA" sz="1600" dirty="0" smtClean="0"/>
              <a:t>Source</a:t>
            </a:r>
            <a:r>
              <a:rPr lang="fr-CA" sz="1600" dirty="0" smtClean="0"/>
              <a:t>: </a:t>
            </a:r>
            <a:r>
              <a:rPr lang="fr-CA" sz="1600" dirty="0" smtClean="0">
                <a:hlinkClick r:id="rId4"/>
              </a:rPr>
              <a:t>www.pourvoiriewaban-aki.com</a:t>
            </a:r>
            <a:r>
              <a:rPr lang="fr-CA" sz="1600" dirty="0" smtClean="0"/>
              <a:t> </a:t>
            </a:r>
          </a:p>
          <a:p>
            <a:r>
              <a:rPr lang="fr-CA" sz="1600" dirty="0" smtClean="0"/>
              <a:t>© Olivier Charbonneau 2012</a:t>
            </a:r>
            <a:endParaRPr lang="en-US" sz="1600" dirty="0"/>
          </a:p>
        </p:txBody>
      </p:sp>
      <p:sp>
        <p:nvSpPr>
          <p:cNvPr id="3" name="ZoneTexte 2"/>
          <p:cNvSpPr txBox="1"/>
          <p:nvPr/>
        </p:nvSpPr>
        <p:spPr>
          <a:xfrm>
            <a:off x="4644008" y="3463840"/>
            <a:ext cx="4200426" cy="1477328"/>
          </a:xfrm>
          <a:prstGeom prst="rect">
            <a:avLst/>
          </a:prstGeom>
          <a:noFill/>
        </p:spPr>
        <p:txBody>
          <a:bodyPr wrap="none" rtlCol="0">
            <a:spAutoFit/>
          </a:bodyPr>
          <a:lstStyle/>
          <a:p>
            <a:r>
              <a:rPr lang="fr-FR" dirty="0" smtClean="0"/>
              <a:t>Olivier Charbonneau</a:t>
            </a:r>
          </a:p>
          <a:p>
            <a:r>
              <a:rPr lang="fr-FR" dirty="0" smtClean="0"/>
              <a:t>Bibliothécaire, Université Concordia</a:t>
            </a:r>
          </a:p>
          <a:p>
            <a:r>
              <a:rPr lang="fr-FR" dirty="0" smtClean="0"/>
              <a:t>LLD (Candidat), </a:t>
            </a:r>
            <a:r>
              <a:rPr lang="fr-FR" dirty="0" err="1" smtClean="0"/>
              <a:t>Univeristé</a:t>
            </a:r>
            <a:r>
              <a:rPr lang="fr-FR" dirty="0" smtClean="0"/>
              <a:t> de Montréal</a:t>
            </a:r>
          </a:p>
          <a:p>
            <a:r>
              <a:rPr lang="fr-FR" dirty="0" smtClean="0">
                <a:hlinkClick r:id="rId5"/>
              </a:rPr>
              <a:t>www.culturelibre.ca</a:t>
            </a:r>
            <a:endParaRPr lang="fr-FR" dirty="0" smtClean="0"/>
          </a:p>
          <a:p>
            <a:r>
              <a:rPr lang="fr-FR" dirty="0" smtClean="0">
                <a:hlinkClick r:id="rId6"/>
              </a:rPr>
              <a:t>www.outfind.ca</a:t>
            </a:r>
            <a:r>
              <a:rPr lang="fr-FR" dirty="0" smtClean="0"/>
              <a:t> </a:t>
            </a:r>
            <a:endParaRPr lang="fr-FR" dirty="0"/>
          </a:p>
        </p:txBody>
      </p:sp>
    </p:spTree>
    <p:extLst>
      <p:ext uri="{BB962C8B-B14F-4D97-AF65-F5344CB8AC3E}">
        <p14:creationId xmlns:p14="http://schemas.microsoft.com/office/powerpoint/2010/main" val="10906191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9672" y="609600"/>
            <a:ext cx="7143328" cy="1143000"/>
          </a:xfrm>
        </p:spPr>
        <p:txBody>
          <a:bodyPr/>
          <a:lstStyle/>
          <a:p>
            <a:pPr algn="l"/>
            <a:r>
              <a:rPr lang="fr-CA" dirty="0" smtClean="0"/>
              <a:t>Bibliographie</a:t>
            </a:r>
            <a:endParaRPr lang="en-US" dirty="0" smtClean="0"/>
          </a:p>
        </p:txBody>
      </p:sp>
      <p:sp>
        <p:nvSpPr>
          <p:cNvPr id="3" name="Content Placeholder 2"/>
          <p:cNvSpPr>
            <a:spLocks noGrp="1"/>
          </p:cNvSpPr>
          <p:nvPr>
            <p:ph idx="1"/>
          </p:nvPr>
        </p:nvSpPr>
        <p:spPr>
          <a:xfrm>
            <a:off x="467544" y="1700808"/>
            <a:ext cx="8424936" cy="5040560"/>
          </a:xfrm>
        </p:spPr>
        <p:txBody>
          <a:bodyPr/>
          <a:lstStyle/>
          <a:p>
            <a:pPr>
              <a:defRPr/>
            </a:pPr>
            <a:r>
              <a:rPr lang="en-US" sz="1400" i="1" kern="1800" dirty="0" smtClean="0">
                <a:cs typeface="Arial" pitchFamily="34" charset="0"/>
              </a:rPr>
              <a:t>CCH </a:t>
            </a:r>
            <a:r>
              <a:rPr lang="en-US" sz="1400" i="1" kern="1800" dirty="0" smtClean="0">
                <a:cs typeface="Arial" pitchFamily="34" charset="0"/>
              </a:rPr>
              <a:t>Canadian Ltd. v. Law Society of Upper Canada</a:t>
            </a:r>
            <a:r>
              <a:rPr lang="en-US" sz="1400" kern="1800" dirty="0" smtClean="0">
                <a:cs typeface="Arial" pitchFamily="34" charset="0"/>
              </a:rPr>
              <a:t>, 2004 SCC 13, [2004] 1 S.C.R. 339 </a:t>
            </a:r>
          </a:p>
          <a:p>
            <a:pPr lvl="1">
              <a:defRPr/>
            </a:pPr>
            <a:r>
              <a:rPr lang="fr-CA" sz="1000" kern="1800" dirty="0" smtClean="0">
                <a:cs typeface="Arial" pitchFamily="34" charset="0"/>
              </a:rPr>
              <a:t>Para 52-76 </a:t>
            </a:r>
            <a:r>
              <a:rPr lang="fr-CA" sz="1100" kern="1800" dirty="0" smtClean="0">
                <a:cs typeface="Arial" pitchFamily="34" charset="0"/>
                <a:hlinkClick r:id="rId2"/>
              </a:rPr>
              <a:t>http://www.canlii.org/en/ca/scc/doc/2004/2004scc13/2004scc13.html</a:t>
            </a:r>
            <a:r>
              <a:rPr lang="fr-CA" sz="1100" kern="1800" dirty="0" smtClean="0">
                <a:cs typeface="Arial" pitchFamily="34" charset="0"/>
              </a:rPr>
              <a:t> </a:t>
            </a:r>
          </a:p>
          <a:p>
            <a:pPr>
              <a:defRPr/>
            </a:pPr>
            <a:r>
              <a:rPr lang="fr-FR" sz="1400" dirty="0" err="1" smtClean="0"/>
              <a:t>Benyekhlef</a:t>
            </a:r>
            <a:r>
              <a:rPr lang="fr-FR" sz="1400" dirty="0" smtClean="0"/>
              <a:t>, 2008 , </a:t>
            </a:r>
            <a:r>
              <a:rPr lang="fr-FR" sz="1400" i="1" dirty="0" smtClean="0"/>
              <a:t>Une </a:t>
            </a:r>
            <a:r>
              <a:rPr lang="fr-FR" sz="1400" i="1" dirty="0"/>
              <a:t>possible histoire de la norme — Les normativités émergentes de la </a:t>
            </a:r>
            <a:r>
              <a:rPr lang="fr-FR" sz="1400" i="1" dirty="0" smtClean="0"/>
              <a:t>mondialisation</a:t>
            </a:r>
            <a:r>
              <a:rPr lang="fr-FR" sz="1400" dirty="0" smtClean="0"/>
              <a:t>, Thémis</a:t>
            </a:r>
            <a:endParaRPr lang="fr-FR" sz="1400" i="1" dirty="0" smtClean="0"/>
          </a:p>
          <a:p>
            <a:pPr lvl="1">
              <a:defRPr/>
            </a:pPr>
            <a:r>
              <a:rPr lang="fr-FR" sz="1000" dirty="0">
                <a:hlinkClick r:id="rId3"/>
              </a:rPr>
              <a:t>http://www.editionsthemis.com/livres/livre-4707-une-possible-histoire-de-la-norme-m-les-normativites-emergentes-de-la-</a:t>
            </a:r>
            <a:r>
              <a:rPr lang="fr-FR" sz="1000" dirty="0" smtClean="0">
                <a:hlinkClick r:id="rId3"/>
              </a:rPr>
              <a:t>mondialisation.html</a:t>
            </a:r>
            <a:r>
              <a:rPr lang="fr-FR" sz="1000" dirty="0" smtClean="0"/>
              <a:t> </a:t>
            </a:r>
            <a:endParaRPr lang="fr-CA" sz="1000" dirty="0" smtClean="0"/>
          </a:p>
          <a:p>
            <a:pPr>
              <a:defRPr/>
            </a:pPr>
            <a:r>
              <a:rPr lang="fr-CA" sz="1400" dirty="0" err="1" smtClean="0"/>
              <a:t>Drahos</a:t>
            </a:r>
            <a:r>
              <a:rPr lang="fr-CA" sz="1400" dirty="0" smtClean="0"/>
              <a:t>, 1996, A </a:t>
            </a:r>
            <a:r>
              <a:rPr lang="fr-CA" sz="1400" dirty="0" err="1" smtClean="0"/>
              <a:t>Philosophy</a:t>
            </a:r>
            <a:r>
              <a:rPr lang="fr-CA" sz="1400" dirty="0" smtClean="0"/>
              <a:t> of </a:t>
            </a:r>
            <a:r>
              <a:rPr lang="fr-CA" sz="1400" dirty="0" err="1" smtClean="0"/>
              <a:t>Intellectual</a:t>
            </a:r>
            <a:r>
              <a:rPr lang="fr-CA" sz="1400" dirty="0" smtClean="0"/>
              <a:t> </a:t>
            </a:r>
            <a:r>
              <a:rPr lang="fr-CA" sz="1400" dirty="0" err="1" smtClean="0"/>
              <a:t>Property</a:t>
            </a:r>
            <a:r>
              <a:rPr lang="fr-CA" sz="1400" dirty="0" smtClean="0"/>
              <a:t>, </a:t>
            </a:r>
            <a:r>
              <a:rPr lang="fr-CA" sz="1400" dirty="0" err="1" smtClean="0"/>
              <a:t>Ashgate</a:t>
            </a:r>
            <a:endParaRPr lang="fr-CA" sz="1400" dirty="0" smtClean="0"/>
          </a:p>
          <a:p>
            <a:pPr>
              <a:defRPr/>
            </a:pPr>
            <a:r>
              <a:rPr lang="fr-CA" sz="1400" dirty="0" err="1" smtClean="0"/>
              <a:t>Dworkin</a:t>
            </a:r>
            <a:r>
              <a:rPr lang="fr-CA" sz="1400" dirty="0" smtClean="0"/>
              <a:t>, 1985, « Le Positivisme » </a:t>
            </a:r>
            <a:r>
              <a:rPr lang="fr-CA" sz="1400" i="1" dirty="0" smtClean="0"/>
              <a:t>Droit et société</a:t>
            </a:r>
            <a:r>
              <a:rPr lang="fr-CA" sz="1400" dirty="0" smtClean="0"/>
              <a:t> (2)</a:t>
            </a:r>
          </a:p>
          <a:p>
            <a:pPr lvl="1">
              <a:defRPr/>
            </a:pPr>
            <a:r>
              <a:rPr lang="fr-CA" sz="1000" dirty="0">
                <a:hlinkClick r:id="rId4"/>
              </a:rPr>
              <a:t>http://www.reds.msh-paris.fr/publications/revue/html/ds001/ds001-06.</a:t>
            </a:r>
            <a:r>
              <a:rPr lang="fr-CA" sz="1000" dirty="0" smtClean="0">
                <a:hlinkClick r:id="rId4"/>
              </a:rPr>
              <a:t>htm</a:t>
            </a:r>
            <a:r>
              <a:rPr lang="fr-CA" sz="1000" dirty="0" smtClean="0"/>
              <a:t> </a:t>
            </a:r>
            <a:endParaRPr lang="fr-CA" sz="1000" dirty="0"/>
          </a:p>
          <a:p>
            <a:pPr>
              <a:defRPr/>
            </a:pPr>
            <a:r>
              <a:rPr lang="fr-FR" sz="1400" dirty="0" smtClean="0"/>
              <a:t>HART</a:t>
            </a:r>
            <a:r>
              <a:rPr lang="fr-FR" sz="1400" dirty="0"/>
              <a:t>, 1972, </a:t>
            </a:r>
            <a:r>
              <a:rPr lang="fr-FR" sz="1400" i="1" dirty="0"/>
              <a:t>The Concept of Law, 2</a:t>
            </a:r>
            <a:r>
              <a:rPr lang="fr-FR" sz="1400" i="1" baseline="30000" dirty="0"/>
              <a:t>e</a:t>
            </a:r>
            <a:r>
              <a:rPr lang="fr-FR" sz="1400" i="1" dirty="0"/>
              <a:t> éd., Oxford </a:t>
            </a:r>
            <a:r>
              <a:rPr lang="fr-FR" sz="1400" i="1" dirty="0" err="1"/>
              <a:t>University</a:t>
            </a:r>
            <a:r>
              <a:rPr lang="fr-FR" sz="1400" i="1" dirty="0"/>
              <a:t> </a:t>
            </a:r>
            <a:r>
              <a:rPr lang="fr-FR" sz="1400" i="1" dirty="0" err="1"/>
              <a:t>Press</a:t>
            </a:r>
            <a:r>
              <a:rPr lang="fr-FR" sz="1400" i="1" dirty="0"/>
              <a:t>, </a:t>
            </a:r>
            <a:r>
              <a:rPr lang="fr-FR" sz="1400" dirty="0"/>
              <a:t>p. </a:t>
            </a:r>
            <a:r>
              <a:rPr lang="fr-FR" sz="1400" dirty="0" smtClean="0"/>
              <a:t>81</a:t>
            </a:r>
            <a:endParaRPr lang="en-US" sz="1400" dirty="0" smtClean="0"/>
          </a:p>
          <a:p>
            <a:pPr>
              <a:defRPr/>
            </a:pPr>
            <a:r>
              <a:rPr lang="en-US" sz="1400" dirty="0" err="1" smtClean="0"/>
              <a:t>Loi</a:t>
            </a:r>
            <a:r>
              <a:rPr lang="en-US" sz="1400" dirty="0" smtClean="0"/>
              <a:t> </a:t>
            </a:r>
            <a:r>
              <a:rPr lang="en-US" sz="1400" dirty="0" err="1" smtClean="0"/>
              <a:t>sur</a:t>
            </a:r>
            <a:r>
              <a:rPr lang="en-US" sz="1400" dirty="0" smtClean="0"/>
              <a:t> le </a:t>
            </a:r>
            <a:r>
              <a:rPr lang="en-US" sz="1400" dirty="0" err="1" smtClean="0"/>
              <a:t>droit</a:t>
            </a:r>
            <a:r>
              <a:rPr lang="en-US" sz="1400" dirty="0" smtClean="0"/>
              <a:t> </a:t>
            </a:r>
            <a:r>
              <a:rPr lang="en-US" sz="1400" dirty="0" err="1" smtClean="0"/>
              <a:t>d’auteur</a:t>
            </a:r>
            <a:r>
              <a:rPr lang="en-US" sz="1400" dirty="0" smtClean="0"/>
              <a:t>, </a:t>
            </a:r>
            <a:r>
              <a:rPr lang="en-US" sz="1400" dirty="0" smtClean="0"/>
              <a:t>R.S.C. 1985, c. C-42</a:t>
            </a:r>
          </a:p>
          <a:p>
            <a:pPr lvl="1">
              <a:defRPr/>
            </a:pPr>
            <a:r>
              <a:rPr lang="fr-CA" sz="1100" dirty="0" smtClean="0"/>
              <a:t>Art. 3, 5, 6, 13, 14.1-14.2, 27-28.2, 29-32.2 </a:t>
            </a:r>
            <a:r>
              <a:rPr lang="en-US" sz="1100" kern="1800" dirty="0" smtClean="0">
                <a:cs typeface="Arial" pitchFamily="34" charset="0"/>
                <a:hlinkClick r:id="rId5"/>
              </a:rPr>
              <a:t>http://www.canlii.org/en/ca/laws/stat/rsc-1985-c-c-42/</a:t>
            </a:r>
            <a:r>
              <a:rPr lang="en-US" sz="1100" kern="1800" dirty="0" smtClean="0">
                <a:cs typeface="Arial" pitchFamily="34" charset="0"/>
              </a:rPr>
              <a:t> </a:t>
            </a:r>
          </a:p>
          <a:p>
            <a:pPr>
              <a:defRPr/>
            </a:pPr>
            <a:r>
              <a:rPr lang="fr-FR" sz="1400" dirty="0" err="1" smtClean="0"/>
              <a:t>Luhmann</a:t>
            </a:r>
            <a:r>
              <a:rPr lang="fr-FR" sz="1400" dirty="0" smtClean="0"/>
              <a:t>, 2004, Law as a social system, Oxford </a:t>
            </a:r>
            <a:r>
              <a:rPr lang="fr-FR" sz="1400" dirty="0" err="1" smtClean="0"/>
              <a:t>University</a:t>
            </a:r>
            <a:r>
              <a:rPr lang="fr-FR" sz="1400" dirty="0" smtClean="0"/>
              <a:t> </a:t>
            </a:r>
            <a:r>
              <a:rPr lang="fr-FR" sz="1400" dirty="0" err="1" smtClean="0"/>
              <a:t>Press</a:t>
            </a:r>
            <a:endParaRPr lang="fr-FR" sz="1400" dirty="0" smtClean="0"/>
          </a:p>
          <a:p>
            <a:pPr>
              <a:defRPr/>
            </a:pPr>
            <a:r>
              <a:rPr lang="en-US" sz="1400" kern="1800" dirty="0" err="1" smtClean="0">
                <a:cs typeface="Arial" pitchFamily="34" charset="0"/>
              </a:rPr>
              <a:t>Mackaay</a:t>
            </a:r>
            <a:r>
              <a:rPr lang="en-US" sz="1400" kern="1800" dirty="0" smtClean="0">
                <a:cs typeface="Arial" pitchFamily="34" charset="0"/>
              </a:rPr>
              <a:t> &amp; Rousseau, 2008, </a:t>
            </a:r>
            <a:r>
              <a:rPr lang="en-US" sz="1400" kern="1800" dirty="0" err="1" smtClean="0">
                <a:cs typeface="Arial" pitchFamily="34" charset="0"/>
              </a:rPr>
              <a:t>Analyse</a:t>
            </a:r>
            <a:r>
              <a:rPr lang="en-US" sz="1400" kern="1800" dirty="0" smtClean="0">
                <a:cs typeface="Arial" pitchFamily="34" charset="0"/>
              </a:rPr>
              <a:t> </a:t>
            </a:r>
            <a:r>
              <a:rPr lang="en-US" sz="1400" kern="1800" dirty="0" err="1" smtClean="0">
                <a:cs typeface="Arial" pitchFamily="34" charset="0"/>
              </a:rPr>
              <a:t>économique</a:t>
            </a:r>
            <a:r>
              <a:rPr lang="en-US" sz="1400" kern="1800" dirty="0" smtClean="0">
                <a:cs typeface="Arial" pitchFamily="34" charset="0"/>
              </a:rPr>
              <a:t> du </a:t>
            </a:r>
            <a:r>
              <a:rPr lang="en-US" sz="1400" kern="1800" dirty="0" err="1" smtClean="0">
                <a:cs typeface="Arial" pitchFamily="34" charset="0"/>
              </a:rPr>
              <a:t>droit</a:t>
            </a:r>
            <a:r>
              <a:rPr lang="en-US" sz="1400" kern="1800" dirty="0" smtClean="0">
                <a:cs typeface="Arial" pitchFamily="34" charset="0"/>
              </a:rPr>
              <a:t>, </a:t>
            </a:r>
            <a:r>
              <a:rPr lang="en-US" sz="1400" kern="1800" dirty="0" err="1" smtClean="0">
                <a:cs typeface="Arial" pitchFamily="34" charset="0"/>
              </a:rPr>
              <a:t>Thémis</a:t>
            </a:r>
            <a:endParaRPr lang="en-US" sz="1400" kern="1800" dirty="0" smtClean="0">
              <a:cs typeface="Arial" pitchFamily="34" charset="0"/>
            </a:endParaRPr>
          </a:p>
          <a:p>
            <a:pPr>
              <a:defRPr/>
            </a:pPr>
            <a:r>
              <a:rPr lang="en-US" sz="1400" kern="1800" dirty="0" smtClean="0">
                <a:cs typeface="Arial" pitchFamily="34" charset="0"/>
              </a:rPr>
              <a:t>Merges</a:t>
            </a:r>
            <a:r>
              <a:rPr lang="en-US" sz="1400" kern="1800" dirty="0">
                <a:cs typeface="Arial" pitchFamily="34" charset="0"/>
              </a:rPr>
              <a:t>, 2011, Justifying intellectual property, Harvard University </a:t>
            </a:r>
            <a:r>
              <a:rPr lang="en-US" sz="1400" kern="1800" dirty="0" smtClean="0">
                <a:cs typeface="Arial" pitchFamily="34" charset="0"/>
              </a:rPr>
              <a:t>Press</a:t>
            </a:r>
          </a:p>
          <a:p>
            <a:pPr lvl="1">
              <a:defRPr/>
            </a:pPr>
            <a:r>
              <a:rPr lang="en-US" sz="1000" kern="1800" dirty="0">
                <a:cs typeface="Arial" pitchFamily="34" charset="0"/>
                <a:hlinkClick r:id="rId6"/>
              </a:rPr>
              <a:t>http://clues.concordia.ca/record=b2765414~</a:t>
            </a:r>
            <a:r>
              <a:rPr lang="en-US" sz="1000" kern="1800" dirty="0" smtClean="0">
                <a:cs typeface="Arial" pitchFamily="34" charset="0"/>
                <a:hlinkClick r:id="rId6"/>
              </a:rPr>
              <a:t>S0</a:t>
            </a:r>
            <a:r>
              <a:rPr lang="en-US" sz="1000" kern="1800" dirty="0" smtClean="0">
                <a:cs typeface="Arial" pitchFamily="34" charset="0"/>
              </a:rPr>
              <a:t> </a:t>
            </a:r>
            <a:endParaRPr lang="en-US" sz="1000" kern="1800" dirty="0">
              <a:cs typeface="Arial" pitchFamily="34" charset="0"/>
            </a:endParaRPr>
          </a:p>
          <a:p>
            <a:pPr>
              <a:defRPr/>
            </a:pPr>
            <a:r>
              <a:rPr lang="en-US" sz="1400" kern="1800" dirty="0" smtClean="0">
                <a:cs typeface="Arial" pitchFamily="34" charset="0"/>
              </a:rPr>
              <a:t>Shapiro </a:t>
            </a:r>
            <a:r>
              <a:rPr lang="en-US" sz="1400" kern="1800" dirty="0">
                <a:cs typeface="Arial" pitchFamily="34" charset="0"/>
              </a:rPr>
              <a:t>&amp; Varian, 2004, The economics of information technology : an </a:t>
            </a:r>
            <a:r>
              <a:rPr lang="en-US" sz="1400" kern="1800" dirty="0" smtClean="0">
                <a:cs typeface="Arial" pitchFamily="34" charset="0"/>
              </a:rPr>
              <a:t>introduction, Cambridge UP</a:t>
            </a:r>
            <a:endParaRPr lang="en-US" sz="1400" kern="1800" dirty="0">
              <a:cs typeface="Arial" pitchFamily="34" charset="0"/>
            </a:endParaRPr>
          </a:p>
          <a:p>
            <a:pPr>
              <a:defRPr/>
            </a:pPr>
            <a:r>
              <a:rPr lang="en-US" sz="1400" kern="1800" dirty="0" err="1" smtClean="0">
                <a:cs typeface="Arial" pitchFamily="34" charset="0"/>
              </a:rPr>
              <a:t>Peignot</a:t>
            </a:r>
            <a:r>
              <a:rPr lang="en-US" sz="1400" kern="1800" dirty="0" smtClean="0">
                <a:cs typeface="Arial" pitchFamily="34" charset="0"/>
              </a:rPr>
              <a:t>, 1832, </a:t>
            </a:r>
            <a:r>
              <a:rPr lang="en-US" sz="1400" kern="1800" dirty="0" err="1" smtClean="0">
                <a:cs typeface="Arial" pitchFamily="34" charset="0"/>
              </a:rPr>
              <a:t>Essai</a:t>
            </a:r>
            <a:r>
              <a:rPr lang="en-US" sz="1400" kern="1800" dirty="0" smtClean="0">
                <a:cs typeface="Arial" pitchFamily="34" charset="0"/>
              </a:rPr>
              <a:t> </a:t>
            </a:r>
            <a:r>
              <a:rPr lang="en-US" sz="1400" kern="1800" dirty="0" err="1" smtClean="0">
                <a:cs typeface="Arial" pitchFamily="34" charset="0"/>
              </a:rPr>
              <a:t>historique</a:t>
            </a:r>
            <a:r>
              <a:rPr lang="en-US" sz="1400" kern="1800" dirty="0" smtClean="0">
                <a:cs typeface="Arial" pitchFamily="34" charset="0"/>
              </a:rPr>
              <a:t> </a:t>
            </a:r>
            <a:r>
              <a:rPr lang="en-US" sz="1400" kern="1800" dirty="0" err="1" smtClean="0">
                <a:cs typeface="Arial" pitchFamily="34" charset="0"/>
              </a:rPr>
              <a:t>sur</a:t>
            </a:r>
            <a:r>
              <a:rPr lang="en-US" sz="1400" kern="1800" dirty="0" smtClean="0">
                <a:cs typeface="Arial" pitchFamily="34" charset="0"/>
              </a:rPr>
              <a:t> la </a:t>
            </a:r>
            <a:r>
              <a:rPr lang="en-US" sz="1400" kern="1800" dirty="0" err="1" smtClean="0">
                <a:cs typeface="Arial" pitchFamily="34" charset="0"/>
              </a:rPr>
              <a:t>liberté</a:t>
            </a:r>
            <a:r>
              <a:rPr lang="en-US" sz="1400" kern="1800" dirty="0" smtClean="0">
                <a:cs typeface="Arial" pitchFamily="34" charset="0"/>
              </a:rPr>
              <a:t> de la </a:t>
            </a:r>
            <a:r>
              <a:rPr lang="en-US" sz="1400" kern="1800" dirty="0" err="1" smtClean="0">
                <a:cs typeface="Arial" pitchFamily="34" charset="0"/>
              </a:rPr>
              <a:t>presse</a:t>
            </a:r>
            <a:r>
              <a:rPr lang="en-US" sz="1400" kern="1800" dirty="0" smtClean="0">
                <a:cs typeface="Arial" pitchFamily="34" charset="0"/>
              </a:rPr>
              <a:t> (</a:t>
            </a:r>
            <a:r>
              <a:rPr lang="en-US" sz="1400" kern="1800" dirty="0" err="1" smtClean="0">
                <a:cs typeface="Arial" pitchFamily="34" charset="0"/>
              </a:rPr>
              <a:t>Gallica</a:t>
            </a:r>
            <a:r>
              <a:rPr lang="en-US" sz="1400" kern="1800" dirty="0" smtClean="0">
                <a:cs typeface="Arial" pitchFamily="34" charset="0"/>
              </a:rPr>
              <a:t>)</a:t>
            </a:r>
          </a:p>
          <a:p>
            <a:pPr lvl="1">
              <a:defRPr/>
            </a:pPr>
            <a:endParaRPr lang="en-US" sz="1000" kern="1800" dirty="0" smtClean="0">
              <a:cs typeface="Arial" pitchFamily="34" charset="0"/>
            </a:endParaRPr>
          </a:p>
        </p:txBody>
      </p:sp>
    </p:spTree>
    <p:extLst>
      <p:ext uri="{BB962C8B-B14F-4D97-AF65-F5344CB8AC3E}">
        <p14:creationId xmlns:p14="http://schemas.microsoft.com/office/powerpoint/2010/main" val="30358598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hlinkClick r:id="rId2"/>
          </p:cNvPr>
          <p:cNvPicPr>
            <a:picLocks noChangeAspect="1"/>
          </p:cNvPicPr>
          <p:nvPr/>
        </p:nvPicPr>
        <p:blipFill>
          <a:blip r:embed="rId3"/>
          <a:stretch>
            <a:fillRect/>
          </a:stretch>
        </p:blipFill>
        <p:spPr>
          <a:xfrm>
            <a:off x="107504" y="188640"/>
            <a:ext cx="8934937" cy="5400600"/>
          </a:xfrm>
          <a:prstGeom prst="rect">
            <a:avLst/>
          </a:prstGeom>
        </p:spPr>
      </p:pic>
    </p:spTree>
    <p:extLst>
      <p:ext uri="{BB962C8B-B14F-4D97-AF65-F5344CB8AC3E}">
        <p14:creationId xmlns:p14="http://schemas.microsoft.com/office/powerpoint/2010/main" val="167022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1520" y="228600"/>
            <a:ext cx="8496944" cy="176024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fr-CA" sz="4400" dirty="0" smtClean="0">
                <a:solidFill>
                  <a:schemeClr val="bg1"/>
                </a:solidFill>
              </a:rPr>
              <a:t>AVIS</a:t>
            </a:r>
          </a:p>
          <a:p>
            <a:pPr algn="ctr"/>
            <a:endParaRPr lang="fr-CA" sz="4400" dirty="0">
              <a:solidFill>
                <a:schemeClr val="tx2"/>
              </a:solidFill>
            </a:endParaRPr>
          </a:p>
        </p:txBody>
      </p:sp>
      <p:sp>
        <p:nvSpPr>
          <p:cNvPr id="16387" name="Rectangle 13"/>
          <p:cNvSpPr>
            <a:spLocks noChangeArrowheads="1"/>
          </p:cNvSpPr>
          <p:nvPr/>
        </p:nvSpPr>
        <p:spPr bwMode="auto">
          <a:xfrm>
            <a:off x="228600" y="1571625"/>
            <a:ext cx="8670925"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CA" sz="800" dirty="0" smtClean="0"/>
              <a:t> Le juge Linden, de la Cour d’appel, a reconnu l’absence d’un critère établi permettant de dire qu’une utilisation est équitable ou non, mais il a énuméré des facteurs pouvant être pris en compte pour en décider.  S’inspirant de Hubbard, précité, ainsi que de la doctrine américaine de l’utilisation équitable, il a énuméré les facteurs suivants : (1) le but de l’utilisation; (2) la nature de l’utilisation; (3) l’ampleur de l’utilisation; (4) les solutions de rechange à l’utilisation; (5) la nature de l’œuvre; (6) l’effet de l’utilisation sur l’œuvre.  Bien que ces facteurs ne soient pas pertinents dans tous les cas, ils offrent un cadre d’analyse utile pour statuer sur le caractère équitable d’une utilisation dans des affaires </a:t>
            </a:r>
            <a:r>
              <a:rPr lang="fr-CA" sz="800" dirty="0" err="1" smtClean="0"/>
              <a:t>ultérieures.n</a:t>
            </a:r>
            <a:endParaRPr lang="fr-CA" sz="800" dirty="0" smtClean="0"/>
          </a:p>
          <a:p>
            <a:r>
              <a:rPr lang="fr-CA" sz="800" dirty="0" smtClean="0"/>
              <a:t>Au Canada, l’utilisation ne sera manifestement pas équitable si la fin poursuivie n’est pas de celles que prévoit la Loi sur le droit d’auteur, savoir la recherche, l’étude privée, la critique, le compte rendu ou la communication de nouvelles : voir les art. 29, 29.1 et 29.2 de la Loi sur le droit d’auteur.  Je le répète, il ne faut pas interpréter ces fins restrictivement, sinon les droits des utilisateurs pourraient être indûment restreints.  Cela dit, les tribunaux doivent s’efforcer d’évaluer objectivement le but ou le motif réel de l’utilisation de l’œuvre protégée.  Voir </a:t>
            </a:r>
            <a:r>
              <a:rPr lang="fr-CA" sz="800" dirty="0" err="1" smtClean="0"/>
              <a:t>McKeown</a:t>
            </a:r>
            <a:r>
              <a:rPr lang="fr-CA" sz="800" dirty="0" smtClean="0"/>
              <a:t>, op. </a:t>
            </a:r>
            <a:r>
              <a:rPr lang="fr-CA" sz="800" dirty="0" err="1" smtClean="0"/>
              <a:t>cit</a:t>
            </a:r>
            <a:r>
              <a:rPr lang="fr-CA" sz="800" dirty="0" smtClean="0"/>
              <a:t>., p. 23-6.  Voir également </a:t>
            </a:r>
            <a:r>
              <a:rPr lang="fr-CA" sz="800" dirty="0" err="1" smtClean="0"/>
              <a:t>Associated</a:t>
            </a:r>
            <a:r>
              <a:rPr lang="fr-CA" sz="800" dirty="0" smtClean="0"/>
              <a:t> </a:t>
            </a:r>
            <a:r>
              <a:rPr lang="fr-CA" sz="800" dirty="0" err="1" smtClean="0"/>
              <a:t>Newspapers</a:t>
            </a:r>
            <a:r>
              <a:rPr lang="fr-CA" sz="800" dirty="0" smtClean="0"/>
              <a:t> Group </a:t>
            </a:r>
            <a:r>
              <a:rPr lang="fr-CA" sz="800" dirty="0" err="1" smtClean="0"/>
              <a:t>plc</a:t>
            </a:r>
            <a:r>
              <a:rPr lang="fr-CA" sz="800" dirty="0" smtClean="0"/>
              <a:t> c. News Group </a:t>
            </a:r>
            <a:r>
              <a:rPr lang="fr-CA" sz="800" dirty="0" err="1" smtClean="0"/>
              <a:t>Newspapers</a:t>
            </a:r>
            <a:r>
              <a:rPr lang="fr-CA" sz="800" dirty="0" smtClean="0"/>
              <a:t> Ltd., [1986] R.P.C. 515 (Ch. D.).  De plus, comme la Cour d’appel l’a expliqué, certaines utilisations, même à l’une des fins énumérées, peuvent être plus ou moins équitables que d’autres; la recherche effectuée à des fins commerciales peut ne pas être aussi équitable que celle effectuée à des fins de bienfaisance.</a:t>
            </a:r>
          </a:p>
          <a:p>
            <a:r>
              <a:rPr lang="fr-CA" sz="800" dirty="0" smtClean="0"/>
              <a:t>Pour déterminer la nature d’une utilisation, le tribunal doit examiner la manière dont l’œuvre a été utilisée.  Lorsque de multiples copies sont diffusées largement, l’utilisation tend à être inéquitable.  Toutefois, lorsqu’une seule copie est utilisée à une fin légitime en particulier, on peut conclure plus aisément que l’utilisation était équitable.  Si la copie de l’œuvre est détruite après avoir été utilisée comme prévu, cela porte également à croire qu’il s’agissait d’une utilisation équitable. L’on peut également tenir compte de l’usage ou de la pratique dans un secteur d’activité donné pour décider si la nature de l’utilisation est équitable.  Par exemple, dans Sillitoe c. </a:t>
            </a:r>
            <a:r>
              <a:rPr lang="fr-CA" sz="800" dirty="0" err="1" smtClean="0"/>
              <a:t>McGraw</a:t>
            </a:r>
            <a:r>
              <a:rPr lang="fr-CA" sz="800" dirty="0" smtClean="0"/>
              <a:t>-Hill Book Co. (U.K.), [1983] F.S.R. 545 (Ch. D.), les importateurs et les distributeurs de « notes d’étude » comportant de larges extraits d’œuvres publiées ont soutenu que leur utilisation était équitable parce que la fin poursuivie était la critique.  Le tribunal a examiné les pratiques courantes en la matière dans les ouvrages de critique littéraire avant de conclure que les notes d’étude ne constituaient pas une utilisation équitable aux fins de critique.</a:t>
            </a:r>
          </a:p>
          <a:p>
            <a:r>
              <a:rPr lang="fr-CA" sz="800" dirty="0" smtClean="0"/>
              <a:t> Le juge Linden, de la Cour d’appel, a reconnu l’absence d’un critère établi permettant de dire qu’une utilisation est équitable ou non, mais il a énuméré des facteurs pouvant être pris en compte pour en décider.  S’inspirant de Hubbard, précité, ainsi que de la doctrine américaine de l’utilisation équitable, il a énuméré les facteurs suivants : (1) le but de l’utilisation; (2) la nature de l’utilisation; (3) l’ampleur de l’utilisation; (4) les solutions de rechange à l’utilisation; (5) la nature de l’œuvre; (6) l’effet de l’utilisation sur l’œuvre.  Bien que ces facteurs ne soient pas pertinents dans tous les cas, ils offrent un cadre d’analyse utile pour statuer sur le caractère équitable d’une utilisation dans des affaires ultérieures.</a:t>
            </a:r>
          </a:p>
          <a:p>
            <a:r>
              <a:rPr lang="fr-CA" sz="800" dirty="0" smtClean="0"/>
              <a:t>Au Canada, l’utilisation ne sera manifestement pas équitable si la fin poursuivie n’est pas de celles que prévoit la Loi sur le droit d’auteur, savoir la recherche, l’étude privée, la critique, le compte rendu ou la communication de nouvelles : voir les art. 29, 29.1 et 29.2 de la Loi sur le droit d’auteur.  Je le répète, il ne faut pas interpréter ces fins restrictivement, sinon les droits des utilisateurs pourraient être indûment restreints.  Cela dit, les tribunaux doivent s’efforcer d’évaluer objectivement le but ou le motif réel de l’utilisation de l’œuvre protégée.  Voir </a:t>
            </a:r>
            <a:r>
              <a:rPr lang="fr-CA" sz="800" dirty="0" err="1" smtClean="0"/>
              <a:t>McKeown</a:t>
            </a:r>
            <a:r>
              <a:rPr lang="fr-CA" sz="800" dirty="0" smtClean="0"/>
              <a:t>, op. </a:t>
            </a:r>
            <a:r>
              <a:rPr lang="fr-CA" sz="800" dirty="0" err="1" smtClean="0"/>
              <a:t>cit</a:t>
            </a:r>
            <a:r>
              <a:rPr lang="fr-CA" sz="800" dirty="0" smtClean="0"/>
              <a:t>., p. 23-6.  Voir également </a:t>
            </a:r>
            <a:r>
              <a:rPr lang="fr-CA" sz="800" dirty="0" err="1" smtClean="0"/>
              <a:t>Associated</a:t>
            </a:r>
            <a:r>
              <a:rPr lang="fr-CA" sz="800" dirty="0" smtClean="0"/>
              <a:t> </a:t>
            </a:r>
            <a:r>
              <a:rPr lang="fr-CA" sz="800" dirty="0" err="1" smtClean="0"/>
              <a:t>Newspapers</a:t>
            </a:r>
            <a:r>
              <a:rPr lang="fr-CA" sz="800" dirty="0" smtClean="0"/>
              <a:t> Group </a:t>
            </a:r>
            <a:r>
              <a:rPr lang="fr-CA" sz="800" dirty="0" err="1" smtClean="0"/>
              <a:t>plc</a:t>
            </a:r>
            <a:r>
              <a:rPr lang="fr-CA" sz="800" dirty="0" smtClean="0"/>
              <a:t> c. News Group </a:t>
            </a:r>
            <a:r>
              <a:rPr lang="fr-CA" sz="800" dirty="0" err="1" smtClean="0"/>
              <a:t>Newspapers</a:t>
            </a:r>
            <a:r>
              <a:rPr lang="fr-CA" sz="800" dirty="0" smtClean="0"/>
              <a:t> Ltd., [1986] R.P.C. 515 (Ch. D.).  De plus, comme la Cour d’appel l’a expliqué, certaines utilisations, même à l’une des fins énumérées, peuvent être plus ou moins équitables que d’autres; la recherche effectuée à des fins commerciales peut ne pas être aussi équitable que celle effectuée à des fins de bienfaisance.</a:t>
            </a:r>
          </a:p>
          <a:p>
            <a:r>
              <a:rPr lang="fr-CA" sz="800" dirty="0" smtClean="0"/>
              <a:t>Pour déterminer la nature d’une utilisation, le tribunal doit examiner la manière dont l’œuvre a été utilisée.  Lorsque de multiples copies sont diffusées largement, l’utilisation tend à être inéquitable.  Toutefois, lorsqu’une seule copie est utilisée à une fin légitime en particulier, on peut conclure plus aisément que l’utilisation était équitable.  Si la copie de l’œuvre est détruite après avoir été utilisée comme prévu, cela porte également à croire qu’il s’agissait d’une utilisation équitable. L’on peut également tenir compte de l’usage ou de la pratique dans un secteur d’activité donné pour décider si la nature de l’utilisation est équitable.  Par exemple, dans Sillitoe c. </a:t>
            </a:r>
            <a:r>
              <a:rPr lang="fr-CA" sz="800" dirty="0" err="1" smtClean="0"/>
              <a:t>McGraw</a:t>
            </a:r>
            <a:r>
              <a:rPr lang="fr-CA" sz="800" dirty="0" smtClean="0"/>
              <a:t>-Hill Book Co. (U.K.), [1983] F.S.R. 545 (Ch. D.), les importateurs et les distributeurs de « notes d’étude » comportant de larges extraits d’œuvres publiées ont soutenu que leur utilisation était équitable parce que la fin poursuivie était la critique.  Le tribunal a examiné les pratiques courantes en la matière dans les ouvrages de critique littéraire avant de conclure que les notes d’étude ne constituaient pas une utilisation équitable aux fins de critique</a:t>
            </a:r>
          </a:p>
          <a:p>
            <a:r>
              <a:rPr lang="fr-CA" sz="800" dirty="0" smtClean="0"/>
              <a:t>après avoir été utilisée comme prévu, cela porte également à croire qu’il s’agissait d’une utilisation équitable. L’on peut également tenir compte de l’usage ou de la pratique dans un secteur d’activité donné pour décider si la nature de l’utilisation est équitable.  Par exemple, dans Sillitoe c. </a:t>
            </a:r>
            <a:r>
              <a:rPr lang="fr-CA" sz="800" dirty="0" err="1" smtClean="0"/>
              <a:t>McGraw</a:t>
            </a:r>
            <a:r>
              <a:rPr lang="fr-CA" sz="800" dirty="0" smtClean="0"/>
              <a:t>-Hill Book Co. (U.K.), [1983] F.S.R. 545 (Ch. D.), les importateurs et les distributeurs de « notes d’étude » comportant de larges extraits d’œuvres publiées ont soutenu que leur utilisation était équitable parce que la fin poursuivie était la critique.  Le tribunal a examiné les pratiques courantes en la matière dans les ouvrages de critique littéraire avant de conclure que les notes d’étude ne constituaient pas une utilisation équitable aux fins de critique..</a:t>
            </a:r>
          </a:p>
          <a:p>
            <a:r>
              <a:rPr lang="fr-CA" sz="800" dirty="0" smtClean="0"/>
              <a:t> </a:t>
            </a:r>
            <a:endParaRPr lang="fr-CA" sz="800" dirty="0"/>
          </a:p>
        </p:txBody>
      </p:sp>
    </p:spTree>
    <p:extLst>
      <p:ext uri="{BB962C8B-B14F-4D97-AF65-F5344CB8AC3E}">
        <p14:creationId xmlns:p14="http://schemas.microsoft.com/office/powerpoint/2010/main" val="28400289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6314256" y="1753096"/>
            <a:ext cx="2362200" cy="2540000"/>
          </a:xfrm>
          <a:prstGeom prst="rect">
            <a:avLst/>
          </a:prstGeom>
        </p:spPr>
      </p:pic>
      <p:sp>
        <p:nvSpPr>
          <p:cNvPr id="18434" name="Rectangle 2"/>
          <p:cNvSpPr>
            <a:spLocks noChangeArrowheads="1"/>
          </p:cNvSpPr>
          <p:nvPr/>
        </p:nvSpPr>
        <p:spPr bwMode="auto">
          <a:xfrm>
            <a:off x="251520" y="228600"/>
            <a:ext cx="8352928" cy="147220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fr-CA" sz="4400" dirty="0">
                <a:solidFill>
                  <a:schemeClr val="bg1"/>
                </a:solidFill>
              </a:rPr>
              <a:t>Mise en </a:t>
            </a:r>
            <a:r>
              <a:rPr lang="fr-CA" sz="4400" dirty="0" smtClean="0">
                <a:solidFill>
                  <a:schemeClr val="bg1"/>
                </a:solidFill>
              </a:rPr>
              <a:t>garde</a:t>
            </a:r>
          </a:p>
          <a:p>
            <a:pPr algn="ctr"/>
            <a:endParaRPr lang="fr-CA" sz="4400" dirty="0">
              <a:solidFill>
                <a:schemeClr val="tx2"/>
              </a:solidFill>
            </a:endParaRPr>
          </a:p>
        </p:txBody>
      </p:sp>
      <p:sp>
        <p:nvSpPr>
          <p:cNvPr id="18435" name="Rectangle 3"/>
          <p:cNvSpPr>
            <a:spLocks noChangeArrowheads="1"/>
          </p:cNvSpPr>
          <p:nvPr/>
        </p:nvSpPr>
        <p:spPr bwMode="auto">
          <a:xfrm>
            <a:off x="457200" y="2152650"/>
            <a:ext cx="54864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fr-CA" sz="2800" dirty="0"/>
              <a:t>Olivier est un bibliothécaire, PAS un </a:t>
            </a:r>
            <a:r>
              <a:rPr lang="fr-CA" sz="2800" dirty="0" smtClean="0"/>
              <a:t>avocat</a:t>
            </a:r>
          </a:p>
          <a:p>
            <a:pPr marL="342900" indent="-342900">
              <a:spcBef>
                <a:spcPct val="20000"/>
              </a:spcBef>
              <a:buFontTx/>
              <a:buChar char="•"/>
            </a:pPr>
            <a:endParaRPr lang="fr-CA" sz="2800" dirty="0" smtClean="0"/>
          </a:p>
          <a:p>
            <a:pPr marL="342900" indent="-342900">
              <a:spcBef>
                <a:spcPct val="20000"/>
              </a:spcBef>
              <a:buFontTx/>
              <a:buChar char="•"/>
            </a:pPr>
            <a:r>
              <a:rPr lang="fr-CA" sz="2800" dirty="0" smtClean="0"/>
              <a:t>Cette présentation expose des théories, pas des faits</a:t>
            </a:r>
            <a:endParaRPr lang="fr-CA" sz="2800" dirty="0"/>
          </a:p>
        </p:txBody>
      </p:sp>
      <p:sp>
        <p:nvSpPr>
          <p:cNvPr id="18436" name="Text Box 4"/>
          <p:cNvSpPr txBox="1">
            <a:spLocks noChangeArrowheads="1"/>
          </p:cNvSpPr>
          <p:nvPr/>
        </p:nvSpPr>
        <p:spPr bwMode="auto">
          <a:xfrm>
            <a:off x="6705600" y="4343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endParaRPr lang="en-US">
              <a:latin typeface="Times New Roman" charset="0"/>
            </a:endParaRPr>
          </a:p>
        </p:txBody>
      </p:sp>
      <p:grpSp>
        <p:nvGrpSpPr>
          <p:cNvPr id="18440" name="Group 8"/>
          <p:cNvGrpSpPr>
            <a:grpSpLocks/>
          </p:cNvGrpSpPr>
          <p:nvPr/>
        </p:nvGrpSpPr>
        <p:grpSpPr bwMode="auto">
          <a:xfrm>
            <a:off x="5943600" y="1676400"/>
            <a:ext cx="2971800" cy="2971800"/>
            <a:chOff x="3744" y="1200"/>
            <a:chExt cx="1872" cy="1872"/>
          </a:xfrm>
        </p:grpSpPr>
        <p:sp>
          <p:nvSpPr>
            <p:cNvPr id="18441" name="Line 9"/>
            <p:cNvSpPr>
              <a:spLocks noChangeShapeType="1"/>
            </p:cNvSpPr>
            <p:nvPr/>
          </p:nvSpPr>
          <p:spPr bwMode="auto">
            <a:xfrm flipV="1">
              <a:off x="3984" y="1488"/>
              <a:ext cx="1392" cy="1296"/>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442" name="Oval 10"/>
            <p:cNvSpPr>
              <a:spLocks noChangeArrowheads="1"/>
            </p:cNvSpPr>
            <p:nvPr/>
          </p:nvSpPr>
          <p:spPr bwMode="auto">
            <a:xfrm>
              <a:off x="3744" y="1200"/>
              <a:ext cx="1872" cy="1872"/>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 name="ZoneTexte 2"/>
          <p:cNvSpPr txBox="1"/>
          <p:nvPr/>
        </p:nvSpPr>
        <p:spPr>
          <a:xfrm>
            <a:off x="6616700" y="4254500"/>
            <a:ext cx="1771724" cy="923330"/>
          </a:xfrm>
          <a:prstGeom prst="rect">
            <a:avLst/>
          </a:prstGeom>
          <a:noFill/>
        </p:spPr>
        <p:txBody>
          <a:bodyPr wrap="square" rtlCol="0">
            <a:spAutoFit/>
          </a:bodyPr>
          <a:lstStyle/>
          <a:p>
            <a:r>
              <a:rPr lang="fr-FR" dirty="0" smtClean="0"/>
              <a:t>« </a:t>
            </a:r>
            <a:r>
              <a:rPr lang="fr-FR" dirty="0" err="1" smtClean="0"/>
              <a:t>Avocado</a:t>
            </a:r>
            <a:r>
              <a:rPr lang="fr-FR" dirty="0" smtClean="0"/>
              <a:t> »  de </a:t>
            </a:r>
            <a:r>
              <a:rPr lang="fr-FR" dirty="0" err="1" smtClean="0"/>
              <a:t>ingserban</a:t>
            </a:r>
            <a:r>
              <a:rPr lang="fr-FR" dirty="0" smtClean="0"/>
              <a:t> via </a:t>
            </a:r>
            <a:r>
              <a:rPr lang="fr-FR" dirty="0" err="1" smtClean="0"/>
              <a:t>flickr.com</a:t>
            </a:r>
            <a:endParaRPr lang="fr-FR" dirty="0"/>
          </a:p>
        </p:txBody>
      </p:sp>
    </p:spTree>
    <p:extLst>
      <p:ext uri="{BB962C8B-B14F-4D97-AF65-F5344CB8AC3E}">
        <p14:creationId xmlns:p14="http://schemas.microsoft.com/office/powerpoint/2010/main" val="25547765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323528" y="188640"/>
            <a:ext cx="8569454" cy="4968552"/>
          </a:xfrm>
          <a:prstGeom prst="rect">
            <a:avLst/>
          </a:prstGeom>
        </p:spPr>
      </p:pic>
      <p:sp>
        <p:nvSpPr>
          <p:cNvPr id="3" name="ZoneTexte 2"/>
          <p:cNvSpPr txBox="1"/>
          <p:nvPr/>
        </p:nvSpPr>
        <p:spPr>
          <a:xfrm>
            <a:off x="977900" y="5363924"/>
            <a:ext cx="6903716" cy="369332"/>
          </a:xfrm>
          <a:prstGeom prst="rect">
            <a:avLst/>
          </a:prstGeom>
          <a:noFill/>
        </p:spPr>
        <p:txBody>
          <a:bodyPr wrap="none" rtlCol="0">
            <a:spAutoFit/>
          </a:bodyPr>
          <a:lstStyle/>
          <a:p>
            <a:r>
              <a:rPr lang="fr-FR" dirty="0" smtClean="0"/>
              <a:t>Source: JSTOR, reproduit pour fins de critique et de compte rendu</a:t>
            </a:r>
            <a:endParaRPr lang="fr-FR" dirty="0"/>
          </a:p>
        </p:txBody>
      </p:sp>
    </p:spTree>
    <p:extLst>
      <p:ext uri="{BB962C8B-B14F-4D97-AF65-F5344CB8AC3E}">
        <p14:creationId xmlns:p14="http://schemas.microsoft.com/office/powerpoint/2010/main" val="330784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Publication</a:t>
            </a:r>
            <a:br>
              <a:rPr lang="fr-FR" dirty="0"/>
            </a:br>
            <a:r>
              <a:rPr lang="fr-FR" dirty="0"/>
              <a:t>versus</a:t>
            </a:r>
            <a:br>
              <a:rPr lang="fr-FR" dirty="0"/>
            </a:br>
            <a:r>
              <a:rPr lang="fr-FR" dirty="0"/>
              <a:t>« </a:t>
            </a:r>
            <a:r>
              <a:rPr lang="fr-FR" dirty="0" smtClean="0"/>
              <a:t>mise </a:t>
            </a:r>
            <a:r>
              <a:rPr lang="fr-FR" dirty="0"/>
              <a:t>à disposition » </a:t>
            </a:r>
            <a:br>
              <a:rPr lang="fr-FR" dirty="0"/>
            </a:br>
            <a:endParaRPr lang="fr-FR" dirty="0"/>
          </a:p>
        </p:txBody>
      </p:sp>
      <p:sp>
        <p:nvSpPr>
          <p:cNvPr id="3" name="Sous-titre 2"/>
          <p:cNvSpPr>
            <a:spLocks noGrp="1"/>
          </p:cNvSpPr>
          <p:nvPr>
            <p:ph type="subTitle" idx="1"/>
          </p:nvPr>
        </p:nvSpPr>
        <p:spPr/>
        <p:txBody>
          <a:bodyPr/>
          <a:lstStyle/>
          <a:p>
            <a:endParaRPr lang="fr-FR" dirty="0" smtClean="0"/>
          </a:p>
          <a:p>
            <a:r>
              <a:rPr lang="fr-FR" dirty="0" smtClean="0"/>
              <a:t>Changement </a:t>
            </a:r>
            <a:r>
              <a:rPr lang="fr-FR" dirty="0"/>
              <a:t>de paradigme</a:t>
            </a:r>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45481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4864"/>
            <a:ext cx="7772400" cy="1470025"/>
          </a:xfrm>
        </p:spPr>
        <p:txBody>
          <a:bodyPr/>
          <a:lstStyle/>
          <a:p>
            <a:r>
              <a:rPr lang="fr-CA" dirty="0" smtClean="0"/>
              <a:t>Le droit interdit ce que la technologie permet</a:t>
            </a:r>
            <a:endParaRPr lang="en-US" b="1"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357415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1470025"/>
          </a:xfrm>
        </p:spPr>
        <p:txBody>
          <a:bodyPr/>
          <a:lstStyle/>
          <a:p>
            <a:r>
              <a:rPr lang="fr-CA" dirty="0" smtClean="0"/>
              <a:t>Le droit interdit ce que la technologie permet</a:t>
            </a:r>
            <a:endParaRPr lang="en-US" b="1"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5" name="Sous-titre 2"/>
          <p:cNvSpPr>
            <a:spLocks noGrp="1"/>
          </p:cNvSpPr>
          <p:nvPr>
            <p:ph type="subTitle" idx="1"/>
          </p:nvPr>
        </p:nvSpPr>
        <p:spPr>
          <a:xfrm>
            <a:off x="1371600" y="3886200"/>
            <a:ext cx="6400800" cy="1752600"/>
          </a:xfrm>
        </p:spPr>
        <p:txBody>
          <a:bodyPr/>
          <a:lstStyle/>
          <a:p>
            <a:r>
              <a:rPr lang="fr-FR" dirty="0" smtClean="0"/>
              <a:t>Les</a:t>
            </a:r>
            <a:r>
              <a:rPr lang="fr-FR" dirty="0" smtClean="0"/>
              <a:t> bibliothèques numériques façonnent-elles le droit d’auteur?</a:t>
            </a:r>
            <a:endParaRPr lang="fr-FR" dirty="0"/>
          </a:p>
        </p:txBody>
      </p:sp>
    </p:spTree>
    <p:extLst>
      <p:ext uri="{BB962C8B-B14F-4D97-AF65-F5344CB8AC3E}">
        <p14:creationId xmlns:p14="http://schemas.microsoft.com/office/powerpoint/2010/main" val="41746875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340768"/>
            <a:ext cx="8352928" cy="1470025"/>
          </a:xfrm>
        </p:spPr>
        <p:txBody>
          <a:bodyPr/>
          <a:lstStyle/>
          <a:p>
            <a:r>
              <a:rPr lang="fr-FR" dirty="0" smtClean="0"/>
              <a:t>Plan </a:t>
            </a:r>
            <a:br>
              <a:rPr lang="fr-FR" dirty="0" smtClean="0"/>
            </a:br>
            <a:r>
              <a:rPr lang="fr-FR" dirty="0" smtClean="0"/>
              <a:t>(épistémologie du droit d’auteur)</a:t>
            </a:r>
            <a:endParaRPr lang="fr-FR" dirty="0"/>
          </a:p>
        </p:txBody>
      </p:sp>
      <p:sp>
        <p:nvSpPr>
          <p:cNvPr id="3" name="Sous-titre 2"/>
          <p:cNvSpPr>
            <a:spLocks noGrp="1"/>
          </p:cNvSpPr>
          <p:nvPr>
            <p:ph type="subTitle" idx="1"/>
          </p:nvPr>
        </p:nvSpPr>
        <p:spPr>
          <a:xfrm>
            <a:off x="1371600" y="3096543"/>
            <a:ext cx="6400800" cy="1752600"/>
          </a:xfrm>
        </p:spPr>
        <p:txBody>
          <a:bodyPr/>
          <a:lstStyle/>
          <a:p>
            <a:pPr marL="514350" indent="-514350">
              <a:buAutoNum type="arabicPeriod"/>
            </a:pPr>
            <a:r>
              <a:rPr lang="fr-FR" dirty="0" smtClean="0"/>
              <a:t>Moderne</a:t>
            </a:r>
          </a:p>
          <a:p>
            <a:pPr marL="514350" indent="-514350">
              <a:buAutoNum type="arabicPeriod"/>
            </a:pPr>
            <a:r>
              <a:rPr lang="fr-FR" dirty="0" smtClean="0"/>
              <a:t>Pré-moderne</a:t>
            </a:r>
          </a:p>
          <a:p>
            <a:pPr marL="514350" indent="-514350">
              <a:buAutoNum type="arabicPeriod"/>
            </a:pPr>
            <a:r>
              <a:rPr lang="fr-FR" dirty="0" smtClean="0"/>
              <a:t>Postmoderne</a:t>
            </a:r>
            <a:endParaRPr lang="fr-FR" dirty="0"/>
          </a:p>
        </p:txBody>
      </p:sp>
      <p:sp>
        <p:nvSpPr>
          <p:cNvPr id="4" name="ZoneTexte 3"/>
          <p:cNvSpPr txBox="1"/>
          <p:nvPr/>
        </p:nvSpPr>
        <p:spPr>
          <a:xfrm>
            <a:off x="3419872" y="5229200"/>
            <a:ext cx="1968545" cy="369332"/>
          </a:xfrm>
          <a:prstGeom prst="rect">
            <a:avLst/>
          </a:prstGeom>
          <a:noFill/>
        </p:spPr>
        <p:txBody>
          <a:bodyPr wrap="none" rtlCol="0">
            <a:spAutoFit/>
          </a:bodyPr>
          <a:lstStyle/>
          <a:p>
            <a:r>
              <a:rPr lang="fr-FR" dirty="0" err="1" smtClean="0"/>
              <a:t>Benyekhlef</a:t>
            </a:r>
            <a:r>
              <a:rPr lang="fr-FR" dirty="0" smtClean="0"/>
              <a:t>, 2008</a:t>
            </a:r>
            <a:endParaRPr lang="fr-FR" dirty="0"/>
          </a:p>
        </p:txBody>
      </p:sp>
      <p:sp>
        <p:nvSpPr>
          <p:cNvPr id="5" name="Rectangle 4"/>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24904742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CA"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CA"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1723</Words>
  <Application>Microsoft Macintosh PowerPoint</Application>
  <PresentationFormat>Présentation à l'écran (4:3)</PresentationFormat>
  <Paragraphs>112</Paragraphs>
  <Slides>18</Slides>
  <Notes>3</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Blank Presentation</vt:lpstr>
      <vt:lpstr>Réflexions sur le droit d’auteur</vt:lpstr>
      <vt:lpstr>Présentation PowerPoint</vt:lpstr>
      <vt:lpstr>Présentation PowerPoint</vt:lpstr>
      <vt:lpstr>Présentation PowerPoint</vt:lpstr>
      <vt:lpstr>Présentation PowerPoint</vt:lpstr>
      <vt:lpstr>Publication versus « mise à disposition »  </vt:lpstr>
      <vt:lpstr>Le droit interdit ce que la technologie permet</vt:lpstr>
      <vt:lpstr>Le droit interdit ce que la technologie permet</vt:lpstr>
      <vt:lpstr>Plan  (épistémologie du droit d’auteur)</vt:lpstr>
      <vt:lpstr>1. Positivisme (Hart, Dworkin)</vt:lpstr>
      <vt:lpstr>Présentation PowerPoint</vt:lpstr>
      <vt:lpstr>Comment « mesurer » l’utilisation équitable ?</vt:lpstr>
      <vt:lpstr>2. Pré-moderne</vt:lpstr>
      <vt:lpstr>L’emphase sur l’auteur &amp; l’éditeur</vt:lpstr>
      <vt:lpstr>3. Postmoderne</vt:lpstr>
      <vt:lpstr>Modélisation et mesurer</vt:lpstr>
      <vt:lpstr>Merci !</vt:lpstr>
      <vt:lpstr>Bibliographie</vt:lpstr>
    </vt:vector>
  </TitlesOfParts>
  <Company>Concordia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Social Media</dc:title>
  <dc:creator>Library User</dc:creator>
  <cp:lastModifiedBy>Olivier Charbonneau</cp:lastModifiedBy>
  <cp:revision>57</cp:revision>
  <dcterms:created xsi:type="dcterms:W3CDTF">2012-04-19T16:23:14Z</dcterms:created>
  <dcterms:modified xsi:type="dcterms:W3CDTF">2012-05-08T02:57:25Z</dcterms:modified>
</cp:coreProperties>
</file>