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93" r:id="rId3"/>
    <p:sldId id="257" r:id="rId4"/>
    <p:sldId id="281" r:id="rId5"/>
    <p:sldId id="295" r:id="rId6"/>
    <p:sldId id="298" r:id="rId7"/>
    <p:sldId id="296" r:id="rId8"/>
    <p:sldId id="299" r:id="rId9"/>
    <p:sldId id="297" r:id="rId10"/>
    <p:sldId id="294" r:id="rId11"/>
    <p:sldId id="300" r:id="rId12"/>
    <p:sldId id="282" r:id="rId13"/>
    <p:sldId id="286" r:id="rId14"/>
    <p:sldId id="289" r:id="rId15"/>
    <p:sldId id="302" r:id="rId16"/>
    <p:sldId id="303" r:id="rId17"/>
    <p:sldId id="304" r:id="rId18"/>
    <p:sldId id="305" r:id="rId19"/>
    <p:sldId id="280"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8" y="-104"/>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317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456C08-0B8C-4975-93B3-588077DD9E4E}" type="datetimeFigureOut">
              <a:rPr lang="en-US" smtClean="0"/>
              <a:t>12-09-27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CC789D-850F-49FE-9BE0-31E04BA06DCD}" type="slidenum">
              <a:rPr lang="en-US" smtClean="0"/>
              <a:t>‹#›</a:t>
            </a:fld>
            <a:endParaRPr lang="en-US"/>
          </a:p>
        </p:txBody>
      </p:sp>
    </p:spTree>
    <p:extLst>
      <p:ext uri="{BB962C8B-B14F-4D97-AF65-F5344CB8AC3E}">
        <p14:creationId xmlns:p14="http://schemas.microsoft.com/office/powerpoint/2010/main" val="395338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Hart:</a:t>
            </a:r>
            <a:r>
              <a:rPr lang="fr-FR" baseline="0" dirty="0" smtClean="0"/>
              <a:t> 1st </a:t>
            </a:r>
            <a:r>
              <a:rPr lang="fr-FR" baseline="0" dirty="0" err="1" smtClean="0"/>
              <a:t>order</a:t>
            </a:r>
            <a:r>
              <a:rPr lang="fr-FR" baseline="0" dirty="0" smtClean="0"/>
              <a:t> – </a:t>
            </a:r>
            <a:r>
              <a:rPr lang="fr-FR" baseline="0" dirty="0" err="1" smtClean="0"/>
              <a:t>law</a:t>
            </a:r>
            <a:r>
              <a:rPr lang="fr-FR" baseline="0" dirty="0" smtClean="0"/>
              <a:t> ; 2</a:t>
            </a:r>
            <a:r>
              <a:rPr lang="fr-FR" baseline="30000" dirty="0" smtClean="0"/>
              <a:t>nd</a:t>
            </a:r>
            <a:r>
              <a:rPr lang="fr-FR" baseline="0" dirty="0" smtClean="0"/>
              <a:t> </a:t>
            </a:r>
            <a:r>
              <a:rPr lang="fr-FR" baseline="0" dirty="0" err="1" smtClean="0"/>
              <a:t>order</a:t>
            </a:r>
            <a:r>
              <a:rPr lang="fr-FR" baseline="0" dirty="0" smtClean="0"/>
              <a:t> – </a:t>
            </a:r>
            <a:r>
              <a:rPr lang="fr-FR" baseline="0" dirty="0" err="1" smtClean="0"/>
              <a:t>interpretation</a:t>
            </a:r>
            <a:endParaRPr lang="fr-FR" baseline="0" dirty="0" smtClean="0"/>
          </a:p>
          <a:p>
            <a:r>
              <a:rPr lang="fr-FR" baseline="0" dirty="0" err="1" smtClean="0"/>
              <a:t>Dworkin</a:t>
            </a:r>
            <a:r>
              <a:rPr lang="fr-FR" baseline="0" dirty="0" smtClean="0"/>
              <a:t>: </a:t>
            </a:r>
            <a:r>
              <a:rPr lang="fr-FR" baseline="0" dirty="0" err="1" smtClean="0"/>
              <a:t>restraint</a:t>
            </a:r>
            <a:r>
              <a:rPr lang="fr-FR" baseline="0" dirty="0" smtClean="0"/>
              <a:t> in </a:t>
            </a:r>
            <a:r>
              <a:rPr lang="fr-FR" baseline="0" dirty="0" err="1" smtClean="0"/>
              <a:t>interpretation</a:t>
            </a:r>
            <a:endParaRPr lang="fr-FR" dirty="0"/>
          </a:p>
        </p:txBody>
      </p:sp>
      <p:sp>
        <p:nvSpPr>
          <p:cNvPr id="4" name="Espace réservé du numéro de diapositive 3"/>
          <p:cNvSpPr>
            <a:spLocks noGrp="1"/>
          </p:cNvSpPr>
          <p:nvPr>
            <p:ph type="sldNum" sz="quarter" idx="10"/>
          </p:nvPr>
        </p:nvSpPr>
        <p:spPr/>
        <p:txBody>
          <a:bodyPr/>
          <a:lstStyle/>
          <a:p>
            <a:fld id="{6FCC789D-850F-49FE-9BE0-31E04BA06DCD}" type="slidenum">
              <a:rPr lang="en-US" smtClean="0"/>
              <a:t>13</a:t>
            </a:fld>
            <a:endParaRPr lang="en-US"/>
          </a:p>
        </p:txBody>
      </p:sp>
    </p:spTree>
    <p:extLst>
      <p:ext uri="{BB962C8B-B14F-4D97-AF65-F5344CB8AC3E}">
        <p14:creationId xmlns:p14="http://schemas.microsoft.com/office/powerpoint/2010/main" val="2558890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noProof="0" smtClean="0"/>
              <a:t>Click to edit Master title style</a:t>
            </a:r>
            <a:endParaRPr lang="en-US" noProof="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noProof="0" smtClean="0"/>
              <a:t>Click to edit Master subtitle style</a:t>
            </a:r>
            <a:endParaRPr lang="en-US" noProof="0"/>
          </a:p>
        </p:txBody>
      </p:sp>
      <p:sp>
        <p:nvSpPr>
          <p:cNvPr id="4" name="Date Placeholder 3"/>
          <p:cNvSpPr>
            <a:spLocks noGrp="1"/>
          </p:cNvSpPr>
          <p:nvPr>
            <p:ph type="dt" sz="half" idx="10"/>
          </p:nvPr>
        </p:nvSpPr>
        <p:spPr/>
        <p:txBody>
          <a:bodyPr/>
          <a:lstStyle>
            <a:lvl1pPr>
              <a:defRPr/>
            </a:lvl1pPr>
          </a:lstStyle>
          <a:p>
            <a:pPr>
              <a:defRPr/>
            </a:pPr>
            <a:endParaRPr lang="en-US" noProof="0"/>
          </a:p>
        </p:txBody>
      </p:sp>
      <p:sp>
        <p:nvSpPr>
          <p:cNvPr id="5" name="Footer Placeholder 4"/>
          <p:cNvSpPr>
            <a:spLocks noGrp="1"/>
          </p:cNvSpPr>
          <p:nvPr>
            <p:ph type="ftr" sz="quarter" idx="11"/>
          </p:nvPr>
        </p:nvSpPr>
        <p:spPr/>
        <p:txBody>
          <a:bodyPr/>
          <a:lstStyle>
            <a:lvl1pPr>
              <a:defRPr/>
            </a:lvl1pPr>
          </a:lstStyle>
          <a:p>
            <a:pPr>
              <a:defRPr/>
            </a:pPr>
            <a:r>
              <a:rPr lang="en-US" noProof="0" smtClean="0"/>
              <a:t>AJL Talk on ©</a:t>
            </a:r>
          </a:p>
          <a:p>
            <a:pPr>
              <a:defRPr/>
            </a:pPr>
            <a:r>
              <a:rPr lang="en-US" noProof="0" smtClean="0"/>
              <a:t>2011-06-20</a:t>
            </a:r>
            <a:endParaRPr lang="en-US" noProof="0"/>
          </a:p>
        </p:txBody>
      </p:sp>
      <p:sp>
        <p:nvSpPr>
          <p:cNvPr id="6" name="Slide Number Placeholder 5"/>
          <p:cNvSpPr>
            <a:spLocks noGrp="1"/>
          </p:cNvSpPr>
          <p:nvPr>
            <p:ph type="sldNum" sz="quarter" idx="12"/>
          </p:nvPr>
        </p:nvSpPr>
        <p:spPr/>
        <p:txBody>
          <a:bodyPr/>
          <a:lstStyle>
            <a:lvl1pPr>
              <a:defRPr/>
            </a:lvl1pPr>
          </a:lstStyle>
          <a:p>
            <a:pPr>
              <a:defRPr/>
            </a:pPr>
            <a:fld id="{1CEEA2A0-FADB-43BF-A09B-004181693019}" type="slidenum">
              <a:rPr lang="en-US" noProof="0" smtClean="0"/>
              <a:pPr>
                <a:defRPr/>
              </a:pPr>
              <a:t>‹#›</a:t>
            </a:fld>
            <a:endParaRPr lang="en-US" noProof="0"/>
          </a:p>
        </p:txBody>
      </p:sp>
    </p:spTree>
    <p:extLst>
      <p:ext uri="{BB962C8B-B14F-4D97-AF65-F5344CB8AC3E}">
        <p14:creationId xmlns:p14="http://schemas.microsoft.com/office/powerpoint/2010/main" val="345972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CA"/>
          </a:p>
        </p:txBody>
      </p:sp>
      <p:sp>
        <p:nvSpPr>
          <p:cNvPr id="5" name="Rectangle 5"/>
          <p:cNvSpPr>
            <a:spLocks noGrp="1" noChangeArrowheads="1"/>
          </p:cNvSpPr>
          <p:nvPr>
            <p:ph type="ftr" sz="quarter" idx="11"/>
          </p:nvPr>
        </p:nvSpPr>
        <p:spPr>
          <a:ln/>
        </p:spPr>
        <p:txBody>
          <a:bodyPr/>
          <a:lstStyle>
            <a:lvl1pPr>
              <a:defRPr/>
            </a:lvl1pPr>
          </a:lstStyle>
          <a:p>
            <a:pPr>
              <a:defRPr/>
            </a:pPr>
            <a:r>
              <a:rPr lang="fr-CA"/>
              <a:t>APOP Talk on ©</a:t>
            </a:r>
          </a:p>
          <a:p>
            <a:pPr>
              <a:defRPr/>
            </a:pPr>
            <a:r>
              <a:rPr lang="fr-CA"/>
              <a:t>2011-04-27</a:t>
            </a:r>
          </a:p>
          <a:p>
            <a:pPr>
              <a:defRPr/>
            </a:pPr>
            <a:endParaRPr lang="fr-CA"/>
          </a:p>
        </p:txBody>
      </p:sp>
      <p:sp>
        <p:nvSpPr>
          <p:cNvPr id="6" name="Rectangle 6"/>
          <p:cNvSpPr>
            <a:spLocks noGrp="1" noChangeArrowheads="1"/>
          </p:cNvSpPr>
          <p:nvPr>
            <p:ph type="sldNum" sz="quarter" idx="12"/>
          </p:nvPr>
        </p:nvSpPr>
        <p:spPr>
          <a:ln/>
        </p:spPr>
        <p:txBody>
          <a:bodyPr/>
          <a:lstStyle>
            <a:lvl1pPr>
              <a:defRPr/>
            </a:lvl1pPr>
          </a:lstStyle>
          <a:p>
            <a:pPr>
              <a:defRPr/>
            </a:pPr>
            <a:fld id="{1465E8F7-EF33-4515-B1A0-3F90ED929BCE}" type="slidenum">
              <a:rPr lang="fr-CA"/>
              <a:pPr>
                <a:defRPr/>
              </a:pPr>
              <a:t>‹#›</a:t>
            </a:fld>
            <a:endParaRPr lang="fr-CA"/>
          </a:p>
        </p:txBody>
      </p:sp>
    </p:spTree>
    <p:extLst>
      <p:ext uri="{BB962C8B-B14F-4D97-AF65-F5344CB8AC3E}">
        <p14:creationId xmlns:p14="http://schemas.microsoft.com/office/powerpoint/2010/main" val="3397793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609600"/>
            <a:ext cx="20193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9055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CA"/>
          </a:p>
        </p:txBody>
      </p:sp>
      <p:sp>
        <p:nvSpPr>
          <p:cNvPr id="5" name="Rectangle 5"/>
          <p:cNvSpPr>
            <a:spLocks noGrp="1" noChangeArrowheads="1"/>
          </p:cNvSpPr>
          <p:nvPr>
            <p:ph type="ftr" sz="quarter" idx="11"/>
          </p:nvPr>
        </p:nvSpPr>
        <p:spPr>
          <a:ln/>
        </p:spPr>
        <p:txBody>
          <a:bodyPr/>
          <a:lstStyle>
            <a:lvl1pPr>
              <a:defRPr/>
            </a:lvl1pPr>
          </a:lstStyle>
          <a:p>
            <a:pPr>
              <a:defRPr/>
            </a:pPr>
            <a:r>
              <a:rPr lang="fr-CA"/>
              <a:t>APOP Talk on ©</a:t>
            </a:r>
          </a:p>
          <a:p>
            <a:pPr>
              <a:defRPr/>
            </a:pPr>
            <a:r>
              <a:rPr lang="fr-CA"/>
              <a:t>2011-04-27</a:t>
            </a:r>
          </a:p>
          <a:p>
            <a:pPr>
              <a:defRPr/>
            </a:pPr>
            <a:endParaRPr lang="fr-CA"/>
          </a:p>
        </p:txBody>
      </p:sp>
      <p:sp>
        <p:nvSpPr>
          <p:cNvPr id="6" name="Rectangle 6"/>
          <p:cNvSpPr>
            <a:spLocks noGrp="1" noChangeArrowheads="1"/>
          </p:cNvSpPr>
          <p:nvPr>
            <p:ph type="sldNum" sz="quarter" idx="12"/>
          </p:nvPr>
        </p:nvSpPr>
        <p:spPr>
          <a:ln/>
        </p:spPr>
        <p:txBody>
          <a:bodyPr/>
          <a:lstStyle>
            <a:lvl1pPr>
              <a:defRPr/>
            </a:lvl1pPr>
          </a:lstStyle>
          <a:p>
            <a:pPr>
              <a:defRPr/>
            </a:pPr>
            <a:fld id="{EA7C04F2-2F0F-4827-8094-F458070AD7EF}" type="slidenum">
              <a:rPr lang="fr-CA"/>
              <a:pPr>
                <a:defRPr/>
              </a:pPr>
              <a:t>‹#›</a:t>
            </a:fld>
            <a:endParaRPr lang="fr-CA"/>
          </a:p>
        </p:txBody>
      </p:sp>
    </p:spTree>
    <p:extLst>
      <p:ext uri="{BB962C8B-B14F-4D97-AF65-F5344CB8AC3E}">
        <p14:creationId xmlns:p14="http://schemas.microsoft.com/office/powerpoint/2010/main" val="2236495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fr-CA"/>
          </a:p>
        </p:txBody>
      </p:sp>
      <p:sp>
        <p:nvSpPr>
          <p:cNvPr id="5" name="Footer Placeholder 4"/>
          <p:cNvSpPr>
            <a:spLocks noGrp="1"/>
          </p:cNvSpPr>
          <p:nvPr>
            <p:ph type="ftr" sz="quarter" idx="11"/>
          </p:nvPr>
        </p:nvSpPr>
        <p:spPr/>
        <p:txBody>
          <a:bodyPr/>
          <a:lstStyle>
            <a:lvl1pPr>
              <a:defRPr/>
            </a:lvl1pPr>
          </a:lstStyle>
          <a:p>
            <a:pPr>
              <a:defRPr/>
            </a:pPr>
            <a:endParaRPr lang="fr-CA"/>
          </a:p>
        </p:txBody>
      </p:sp>
      <p:sp>
        <p:nvSpPr>
          <p:cNvPr id="6" name="Slide Number Placeholder 5"/>
          <p:cNvSpPr>
            <a:spLocks noGrp="1"/>
          </p:cNvSpPr>
          <p:nvPr>
            <p:ph type="sldNum" sz="quarter" idx="12"/>
          </p:nvPr>
        </p:nvSpPr>
        <p:spPr/>
        <p:txBody>
          <a:bodyPr/>
          <a:lstStyle>
            <a:lvl1pPr>
              <a:defRPr/>
            </a:lvl1pPr>
          </a:lstStyle>
          <a:p>
            <a:pPr>
              <a:defRPr/>
            </a:pPr>
            <a:fld id="{D525866A-9322-4429-8865-A953C9C50D7F}" type="slidenum">
              <a:rPr lang="fr-CA"/>
              <a:pPr>
                <a:defRPr/>
              </a:pPr>
              <a:t>‹#›</a:t>
            </a:fld>
            <a:endParaRPr lang="fr-CA"/>
          </a:p>
        </p:txBody>
      </p:sp>
    </p:spTree>
    <p:extLst>
      <p:ext uri="{BB962C8B-B14F-4D97-AF65-F5344CB8AC3E}">
        <p14:creationId xmlns:p14="http://schemas.microsoft.com/office/powerpoint/2010/main" val="614799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fr-CA"/>
          </a:p>
        </p:txBody>
      </p:sp>
      <p:sp>
        <p:nvSpPr>
          <p:cNvPr id="5" name="Rectangle 5"/>
          <p:cNvSpPr>
            <a:spLocks noGrp="1" noChangeArrowheads="1"/>
          </p:cNvSpPr>
          <p:nvPr>
            <p:ph type="ftr" sz="quarter" idx="11"/>
          </p:nvPr>
        </p:nvSpPr>
        <p:spPr>
          <a:ln/>
        </p:spPr>
        <p:txBody>
          <a:bodyPr/>
          <a:lstStyle>
            <a:lvl1pPr>
              <a:defRPr/>
            </a:lvl1pPr>
          </a:lstStyle>
          <a:p>
            <a:pPr>
              <a:defRPr/>
            </a:pPr>
            <a:r>
              <a:rPr lang="fr-CA"/>
              <a:t>APOP Talk on ©</a:t>
            </a:r>
          </a:p>
          <a:p>
            <a:pPr>
              <a:defRPr/>
            </a:pPr>
            <a:r>
              <a:rPr lang="fr-CA"/>
              <a:t>2011-04-27</a:t>
            </a:r>
          </a:p>
          <a:p>
            <a:pPr>
              <a:defRPr/>
            </a:pPr>
            <a:endParaRPr lang="fr-CA"/>
          </a:p>
        </p:txBody>
      </p:sp>
      <p:sp>
        <p:nvSpPr>
          <p:cNvPr id="6" name="Rectangle 6"/>
          <p:cNvSpPr>
            <a:spLocks noGrp="1" noChangeArrowheads="1"/>
          </p:cNvSpPr>
          <p:nvPr>
            <p:ph type="sldNum" sz="quarter" idx="12"/>
          </p:nvPr>
        </p:nvSpPr>
        <p:spPr>
          <a:ln/>
        </p:spPr>
        <p:txBody>
          <a:bodyPr/>
          <a:lstStyle>
            <a:lvl1pPr>
              <a:defRPr/>
            </a:lvl1pPr>
          </a:lstStyle>
          <a:p>
            <a:pPr>
              <a:defRPr/>
            </a:pPr>
            <a:fld id="{03100A09-FB42-41E5-9E9D-AE4C27227F70}" type="slidenum">
              <a:rPr lang="fr-CA"/>
              <a:pPr>
                <a:defRPr/>
              </a:pPr>
              <a:t>‹#›</a:t>
            </a:fld>
            <a:endParaRPr lang="fr-CA"/>
          </a:p>
        </p:txBody>
      </p:sp>
    </p:spTree>
    <p:extLst>
      <p:ext uri="{BB962C8B-B14F-4D97-AF65-F5344CB8AC3E}">
        <p14:creationId xmlns:p14="http://schemas.microsoft.com/office/powerpoint/2010/main" val="97150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fr-CA"/>
          </a:p>
        </p:txBody>
      </p:sp>
      <p:sp>
        <p:nvSpPr>
          <p:cNvPr id="6" name="Rectangle 5"/>
          <p:cNvSpPr>
            <a:spLocks noGrp="1" noChangeArrowheads="1"/>
          </p:cNvSpPr>
          <p:nvPr>
            <p:ph type="ftr" sz="quarter" idx="11"/>
          </p:nvPr>
        </p:nvSpPr>
        <p:spPr>
          <a:ln/>
        </p:spPr>
        <p:txBody>
          <a:bodyPr/>
          <a:lstStyle>
            <a:lvl1pPr>
              <a:defRPr/>
            </a:lvl1pPr>
          </a:lstStyle>
          <a:p>
            <a:pPr>
              <a:defRPr/>
            </a:pPr>
            <a:r>
              <a:rPr lang="fr-CA"/>
              <a:t>APOP Talk on ©</a:t>
            </a:r>
          </a:p>
          <a:p>
            <a:pPr>
              <a:defRPr/>
            </a:pPr>
            <a:r>
              <a:rPr lang="fr-CA"/>
              <a:t>2011-04-27</a:t>
            </a:r>
          </a:p>
          <a:p>
            <a:pPr>
              <a:defRPr/>
            </a:pPr>
            <a:endParaRPr lang="fr-CA"/>
          </a:p>
        </p:txBody>
      </p:sp>
      <p:sp>
        <p:nvSpPr>
          <p:cNvPr id="7" name="Rectangle 6"/>
          <p:cNvSpPr>
            <a:spLocks noGrp="1" noChangeArrowheads="1"/>
          </p:cNvSpPr>
          <p:nvPr>
            <p:ph type="sldNum" sz="quarter" idx="12"/>
          </p:nvPr>
        </p:nvSpPr>
        <p:spPr>
          <a:ln/>
        </p:spPr>
        <p:txBody>
          <a:bodyPr/>
          <a:lstStyle>
            <a:lvl1pPr>
              <a:defRPr/>
            </a:lvl1pPr>
          </a:lstStyle>
          <a:p>
            <a:pPr>
              <a:defRPr/>
            </a:pPr>
            <a:fld id="{37663BD1-E5AC-4324-BA71-0CA29952BE3D}" type="slidenum">
              <a:rPr lang="fr-CA"/>
              <a:pPr>
                <a:defRPr/>
              </a:pPr>
              <a:t>‹#›</a:t>
            </a:fld>
            <a:endParaRPr lang="fr-CA"/>
          </a:p>
        </p:txBody>
      </p:sp>
    </p:spTree>
    <p:extLst>
      <p:ext uri="{BB962C8B-B14F-4D97-AF65-F5344CB8AC3E}">
        <p14:creationId xmlns:p14="http://schemas.microsoft.com/office/powerpoint/2010/main" val="1339358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fr-CA"/>
          </a:p>
        </p:txBody>
      </p:sp>
      <p:sp>
        <p:nvSpPr>
          <p:cNvPr id="8" name="Rectangle 5"/>
          <p:cNvSpPr>
            <a:spLocks noGrp="1" noChangeArrowheads="1"/>
          </p:cNvSpPr>
          <p:nvPr>
            <p:ph type="ftr" sz="quarter" idx="11"/>
          </p:nvPr>
        </p:nvSpPr>
        <p:spPr>
          <a:ln/>
        </p:spPr>
        <p:txBody>
          <a:bodyPr/>
          <a:lstStyle>
            <a:lvl1pPr>
              <a:defRPr/>
            </a:lvl1pPr>
          </a:lstStyle>
          <a:p>
            <a:pPr>
              <a:defRPr/>
            </a:pPr>
            <a:r>
              <a:rPr lang="fr-CA"/>
              <a:t>APOP Talk on ©</a:t>
            </a:r>
          </a:p>
          <a:p>
            <a:pPr>
              <a:defRPr/>
            </a:pPr>
            <a:r>
              <a:rPr lang="fr-CA"/>
              <a:t>2011-04-27</a:t>
            </a:r>
          </a:p>
          <a:p>
            <a:pPr>
              <a:defRPr/>
            </a:pPr>
            <a:endParaRPr lang="fr-CA"/>
          </a:p>
        </p:txBody>
      </p:sp>
      <p:sp>
        <p:nvSpPr>
          <p:cNvPr id="9" name="Rectangle 6"/>
          <p:cNvSpPr>
            <a:spLocks noGrp="1" noChangeArrowheads="1"/>
          </p:cNvSpPr>
          <p:nvPr>
            <p:ph type="sldNum" sz="quarter" idx="12"/>
          </p:nvPr>
        </p:nvSpPr>
        <p:spPr>
          <a:ln/>
        </p:spPr>
        <p:txBody>
          <a:bodyPr/>
          <a:lstStyle>
            <a:lvl1pPr>
              <a:defRPr/>
            </a:lvl1pPr>
          </a:lstStyle>
          <a:p>
            <a:pPr>
              <a:defRPr/>
            </a:pPr>
            <a:fld id="{0F191122-38F6-429B-B248-2FB223CD3971}" type="slidenum">
              <a:rPr lang="fr-CA"/>
              <a:pPr>
                <a:defRPr/>
              </a:pPr>
              <a:t>‹#›</a:t>
            </a:fld>
            <a:endParaRPr lang="fr-CA"/>
          </a:p>
        </p:txBody>
      </p:sp>
    </p:spTree>
    <p:extLst>
      <p:ext uri="{BB962C8B-B14F-4D97-AF65-F5344CB8AC3E}">
        <p14:creationId xmlns:p14="http://schemas.microsoft.com/office/powerpoint/2010/main" val="396565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fr-CA"/>
          </a:p>
        </p:txBody>
      </p:sp>
      <p:sp>
        <p:nvSpPr>
          <p:cNvPr id="4" name="Rectangle 5"/>
          <p:cNvSpPr>
            <a:spLocks noGrp="1" noChangeArrowheads="1"/>
          </p:cNvSpPr>
          <p:nvPr>
            <p:ph type="ftr" sz="quarter" idx="11"/>
          </p:nvPr>
        </p:nvSpPr>
        <p:spPr>
          <a:ln/>
        </p:spPr>
        <p:txBody>
          <a:bodyPr/>
          <a:lstStyle>
            <a:lvl1pPr>
              <a:defRPr/>
            </a:lvl1pPr>
          </a:lstStyle>
          <a:p>
            <a:pPr>
              <a:defRPr/>
            </a:pPr>
            <a:r>
              <a:rPr lang="fr-CA"/>
              <a:t>APOP Talk on ©</a:t>
            </a:r>
          </a:p>
          <a:p>
            <a:pPr>
              <a:defRPr/>
            </a:pPr>
            <a:r>
              <a:rPr lang="fr-CA"/>
              <a:t>2011-04-27</a:t>
            </a:r>
          </a:p>
          <a:p>
            <a:pPr>
              <a:defRPr/>
            </a:pPr>
            <a:endParaRPr lang="fr-CA"/>
          </a:p>
        </p:txBody>
      </p:sp>
      <p:sp>
        <p:nvSpPr>
          <p:cNvPr id="5" name="Rectangle 6"/>
          <p:cNvSpPr>
            <a:spLocks noGrp="1" noChangeArrowheads="1"/>
          </p:cNvSpPr>
          <p:nvPr>
            <p:ph type="sldNum" sz="quarter" idx="12"/>
          </p:nvPr>
        </p:nvSpPr>
        <p:spPr>
          <a:ln/>
        </p:spPr>
        <p:txBody>
          <a:bodyPr/>
          <a:lstStyle>
            <a:lvl1pPr>
              <a:defRPr/>
            </a:lvl1pPr>
          </a:lstStyle>
          <a:p>
            <a:pPr>
              <a:defRPr/>
            </a:pPr>
            <a:fld id="{02829B26-9638-45B4-8A9F-7EFF90F06808}" type="slidenum">
              <a:rPr lang="fr-CA"/>
              <a:pPr>
                <a:defRPr/>
              </a:pPr>
              <a:t>‹#›</a:t>
            </a:fld>
            <a:endParaRPr lang="fr-CA"/>
          </a:p>
        </p:txBody>
      </p:sp>
    </p:spTree>
    <p:extLst>
      <p:ext uri="{BB962C8B-B14F-4D97-AF65-F5344CB8AC3E}">
        <p14:creationId xmlns:p14="http://schemas.microsoft.com/office/powerpoint/2010/main" val="1887929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CA"/>
          </a:p>
        </p:txBody>
      </p:sp>
      <p:sp>
        <p:nvSpPr>
          <p:cNvPr id="3" name="Rectangle 5"/>
          <p:cNvSpPr>
            <a:spLocks noGrp="1" noChangeArrowheads="1"/>
          </p:cNvSpPr>
          <p:nvPr>
            <p:ph type="ftr" sz="quarter" idx="11"/>
          </p:nvPr>
        </p:nvSpPr>
        <p:spPr>
          <a:ln/>
        </p:spPr>
        <p:txBody>
          <a:bodyPr/>
          <a:lstStyle>
            <a:lvl1pPr>
              <a:defRPr/>
            </a:lvl1pPr>
          </a:lstStyle>
          <a:p>
            <a:pPr>
              <a:defRPr/>
            </a:pPr>
            <a:r>
              <a:rPr lang="fr-CA"/>
              <a:t>APOP Talk on ©</a:t>
            </a:r>
          </a:p>
          <a:p>
            <a:pPr>
              <a:defRPr/>
            </a:pPr>
            <a:r>
              <a:rPr lang="fr-CA"/>
              <a:t>2011-04-27</a:t>
            </a:r>
          </a:p>
          <a:p>
            <a:pPr>
              <a:defRPr/>
            </a:pPr>
            <a:endParaRPr lang="fr-CA"/>
          </a:p>
        </p:txBody>
      </p:sp>
      <p:sp>
        <p:nvSpPr>
          <p:cNvPr id="4" name="Rectangle 6"/>
          <p:cNvSpPr>
            <a:spLocks noGrp="1" noChangeArrowheads="1"/>
          </p:cNvSpPr>
          <p:nvPr>
            <p:ph type="sldNum" sz="quarter" idx="12"/>
          </p:nvPr>
        </p:nvSpPr>
        <p:spPr>
          <a:ln/>
        </p:spPr>
        <p:txBody>
          <a:bodyPr/>
          <a:lstStyle>
            <a:lvl1pPr>
              <a:defRPr/>
            </a:lvl1pPr>
          </a:lstStyle>
          <a:p>
            <a:pPr>
              <a:defRPr/>
            </a:pPr>
            <a:fld id="{EBEBE7E8-617F-41B1-A93F-B3590800AF1D}" type="slidenum">
              <a:rPr lang="fr-CA"/>
              <a:pPr>
                <a:defRPr/>
              </a:pPr>
              <a:t>‹#›</a:t>
            </a:fld>
            <a:endParaRPr lang="fr-CA"/>
          </a:p>
        </p:txBody>
      </p:sp>
    </p:spTree>
    <p:extLst>
      <p:ext uri="{BB962C8B-B14F-4D97-AF65-F5344CB8AC3E}">
        <p14:creationId xmlns:p14="http://schemas.microsoft.com/office/powerpoint/2010/main" val="597664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CA"/>
          </a:p>
        </p:txBody>
      </p:sp>
      <p:sp>
        <p:nvSpPr>
          <p:cNvPr id="6" name="Rectangle 5"/>
          <p:cNvSpPr>
            <a:spLocks noGrp="1" noChangeArrowheads="1"/>
          </p:cNvSpPr>
          <p:nvPr>
            <p:ph type="ftr" sz="quarter" idx="11"/>
          </p:nvPr>
        </p:nvSpPr>
        <p:spPr>
          <a:ln/>
        </p:spPr>
        <p:txBody>
          <a:bodyPr/>
          <a:lstStyle>
            <a:lvl1pPr>
              <a:defRPr/>
            </a:lvl1pPr>
          </a:lstStyle>
          <a:p>
            <a:pPr>
              <a:defRPr/>
            </a:pPr>
            <a:r>
              <a:rPr lang="fr-CA"/>
              <a:t>APOP Talk on ©</a:t>
            </a:r>
          </a:p>
          <a:p>
            <a:pPr>
              <a:defRPr/>
            </a:pPr>
            <a:r>
              <a:rPr lang="fr-CA"/>
              <a:t>2011-04-27</a:t>
            </a:r>
          </a:p>
          <a:p>
            <a:pPr>
              <a:defRPr/>
            </a:pPr>
            <a:endParaRPr lang="fr-CA"/>
          </a:p>
        </p:txBody>
      </p:sp>
      <p:sp>
        <p:nvSpPr>
          <p:cNvPr id="7" name="Rectangle 6"/>
          <p:cNvSpPr>
            <a:spLocks noGrp="1" noChangeArrowheads="1"/>
          </p:cNvSpPr>
          <p:nvPr>
            <p:ph type="sldNum" sz="quarter" idx="12"/>
          </p:nvPr>
        </p:nvSpPr>
        <p:spPr>
          <a:ln/>
        </p:spPr>
        <p:txBody>
          <a:bodyPr/>
          <a:lstStyle>
            <a:lvl1pPr>
              <a:defRPr/>
            </a:lvl1pPr>
          </a:lstStyle>
          <a:p>
            <a:pPr>
              <a:defRPr/>
            </a:pPr>
            <a:fld id="{4ABF9E34-5DBD-489C-B1B7-1425541EFA8D}" type="slidenum">
              <a:rPr lang="fr-CA"/>
              <a:pPr>
                <a:defRPr/>
              </a:pPr>
              <a:t>‹#›</a:t>
            </a:fld>
            <a:endParaRPr lang="fr-CA"/>
          </a:p>
        </p:txBody>
      </p:sp>
    </p:spTree>
    <p:extLst>
      <p:ext uri="{BB962C8B-B14F-4D97-AF65-F5344CB8AC3E}">
        <p14:creationId xmlns:p14="http://schemas.microsoft.com/office/powerpoint/2010/main" val="1196365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CA"/>
          </a:p>
        </p:txBody>
      </p:sp>
      <p:sp>
        <p:nvSpPr>
          <p:cNvPr id="6" name="Rectangle 5"/>
          <p:cNvSpPr>
            <a:spLocks noGrp="1" noChangeArrowheads="1"/>
          </p:cNvSpPr>
          <p:nvPr>
            <p:ph type="ftr" sz="quarter" idx="11"/>
          </p:nvPr>
        </p:nvSpPr>
        <p:spPr>
          <a:ln/>
        </p:spPr>
        <p:txBody>
          <a:bodyPr/>
          <a:lstStyle>
            <a:lvl1pPr>
              <a:defRPr/>
            </a:lvl1pPr>
          </a:lstStyle>
          <a:p>
            <a:pPr>
              <a:defRPr/>
            </a:pPr>
            <a:r>
              <a:rPr lang="fr-CA"/>
              <a:t>APOP Talk on ©</a:t>
            </a:r>
          </a:p>
          <a:p>
            <a:pPr>
              <a:defRPr/>
            </a:pPr>
            <a:r>
              <a:rPr lang="fr-CA"/>
              <a:t>2011-04-27</a:t>
            </a:r>
          </a:p>
          <a:p>
            <a:pPr>
              <a:defRPr/>
            </a:pPr>
            <a:endParaRPr lang="fr-CA"/>
          </a:p>
        </p:txBody>
      </p:sp>
      <p:sp>
        <p:nvSpPr>
          <p:cNvPr id="7" name="Rectangle 6"/>
          <p:cNvSpPr>
            <a:spLocks noGrp="1" noChangeArrowheads="1"/>
          </p:cNvSpPr>
          <p:nvPr>
            <p:ph type="sldNum" sz="quarter" idx="12"/>
          </p:nvPr>
        </p:nvSpPr>
        <p:spPr>
          <a:ln/>
        </p:spPr>
        <p:txBody>
          <a:bodyPr/>
          <a:lstStyle>
            <a:lvl1pPr>
              <a:defRPr/>
            </a:lvl1pPr>
          </a:lstStyle>
          <a:p>
            <a:pPr>
              <a:defRPr/>
            </a:pPr>
            <a:fld id="{FCF7944A-F7B1-431E-A15C-D49750D2DE7B}" type="slidenum">
              <a:rPr lang="fr-CA"/>
              <a:pPr>
                <a:defRPr/>
              </a:pPr>
              <a:t>‹#›</a:t>
            </a:fld>
            <a:endParaRPr lang="fr-CA"/>
          </a:p>
        </p:txBody>
      </p:sp>
    </p:spTree>
    <p:extLst>
      <p:ext uri="{BB962C8B-B14F-4D97-AF65-F5344CB8AC3E}">
        <p14:creationId xmlns:p14="http://schemas.microsoft.com/office/powerpoint/2010/main" val="37919098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8" descr="0concordia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089650" y="6019800"/>
            <a:ext cx="282575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7" descr="0topleft"/>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04800" y="152400"/>
            <a:ext cx="1758950" cy="155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1219200" y="609600"/>
            <a:ext cx="7543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CA"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400"/>
            </a:lvl1pPr>
          </a:lstStyle>
          <a:p>
            <a:pPr>
              <a:defRPr/>
            </a:pPr>
            <a:endParaRPr lang="fr-CA"/>
          </a:p>
        </p:txBody>
      </p:sp>
      <p:sp>
        <p:nvSpPr>
          <p:cNvPr id="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r>
              <a:rPr lang="fr-CA"/>
              <a:t>APOP Talk on ©</a:t>
            </a:r>
          </a:p>
          <a:p>
            <a:pPr>
              <a:defRPr/>
            </a:pPr>
            <a:r>
              <a:rPr lang="fr-CA"/>
              <a:t>2011-04-27</a:t>
            </a:r>
          </a:p>
          <a:p>
            <a:pPr>
              <a:defRPr/>
            </a:pPr>
            <a:endParaRPr lang="fr-CA"/>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F570D79C-4D7C-4A4E-AB91-46BEA9A7D5F2}" type="slidenum">
              <a:rPr lang="fr-CA"/>
              <a:pPr>
                <a:defRPr/>
              </a:pPr>
              <a:t>‹#›</a:t>
            </a:fld>
            <a:endParaRPr lang="fr-CA"/>
          </a:p>
        </p:txBody>
      </p:sp>
    </p:spTree>
    <p:extLst>
      <p:ext uri="{BB962C8B-B14F-4D97-AF65-F5344CB8AC3E}">
        <p14:creationId xmlns:p14="http://schemas.microsoft.com/office/powerpoint/2010/main" val="3238414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Culturelibre.ca" TargetMode="External"/><Relationship Id="rId3" Type="http://schemas.openxmlformats.org/officeDocument/2006/relationships/hyperlink" Target="http://www.OutFind.ca"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flickr.com/photos/fungleo/3652583794/" TargetMode="External"/><Relationship Id="rId4" Type="http://schemas.openxmlformats.org/officeDocument/2006/relationships/hyperlink" Target="http://creativecommons.org/licenses/by/2.0/deed.fr" TargetMode="External"/><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hyperlink" Target="http://www.pourvoiriewaban-aki.com/" TargetMode="External"/><Relationship Id="rId5" Type="http://schemas.openxmlformats.org/officeDocument/2006/relationships/hyperlink" Target="http://www.culturelibre.ca" TargetMode="External"/><Relationship Id="rId6" Type="http://schemas.openxmlformats.org/officeDocument/2006/relationships/hyperlink" Target="http://www.outfind.ca" TargetMode="External"/><Relationship Id="rId1" Type="http://schemas.openxmlformats.org/officeDocument/2006/relationships/slideLayout" Target="../slideLayouts/slideLayout6.xml"/><Relationship Id="rId2" Type="http://schemas.openxmlformats.org/officeDocument/2006/relationships/hyperlink" Target="https://picasaweb.google.com/lh/photo/YY2jMh0safBHWSWA1jFUaNMTjNZETYmyPJy0liipFm0?feat=embedwebsit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pectrum.library.concordia.ca/view/creators/Charbonneau=3AOlivier=3A=3A.html" TargetMode="External"/><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hyperlink" Target="http://www.editionsthemis.com/livres/livre-4707-une-possible-histoire-de-la-norme-m-les-normativites-emergentes-de-la-mondialisation.html" TargetMode="External"/><Relationship Id="rId4" Type="http://schemas.openxmlformats.org/officeDocument/2006/relationships/hyperlink" Target="http://www.reds.msh-paris.fr/publications/revue/html/ds001/ds001-06.htm" TargetMode="External"/><Relationship Id="rId5" Type="http://schemas.openxmlformats.org/officeDocument/2006/relationships/hyperlink" Target="http://www.canlii.org/en/ca/laws/stat/rsc-1985-c-c-42/" TargetMode="External"/><Relationship Id="rId6" Type="http://schemas.openxmlformats.org/officeDocument/2006/relationships/hyperlink" Target="http://clues.concordia.ca/record=b2765414~S0" TargetMode="External"/><Relationship Id="rId1" Type="http://schemas.openxmlformats.org/officeDocument/2006/relationships/slideLayout" Target="../slideLayouts/slideLayout2.xml"/><Relationship Id="rId2" Type="http://schemas.openxmlformats.org/officeDocument/2006/relationships/hyperlink" Target="http://www.canlii.org/en/ca/scc/doc/2004/2004scc13/2004scc13.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4096" y="404664"/>
            <a:ext cx="7772400" cy="2520280"/>
          </a:xfrm>
        </p:spPr>
        <p:txBody>
          <a:bodyPr/>
          <a:lstStyle/>
          <a:p>
            <a:pPr algn="l"/>
            <a:r>
              <a:rPr lang="fr-FR" dirty="0" smtClean="0"/>
              <a:t>C-11 </a:t>
            </a:r>
            <a:br>
              <a:rPr lang="fr-FR" dirty="0" smtClean="0"/>
            </a:br>
            <a:r>
              <a:rPr lang="fr-FR" dirty="0" smtClean="0"/>
              <a:t>Exceptions </a:t>
            </a:r>
            <a:br>
              <a:rPr lang="fr-FR" dirty="0" smtClean="0"/>
            </a:br>
            <a:r>
              <a:rPr lang="fr-FR" dirty="0" smtClean="0"/>
              <a:t>aux </a:t>
            </a:r>
            <a:r>
              <a:rPr lang="fr-FR" dirty="0" smtClean="0"/>
              <a:t>bibliothèques</a:t>
            </a:r>
            <a:endParaRPr lang="fr-FR" dirty="0"/>
          </a:p>
        </p:txBody>
      </p:sp>
      <p:sp>
        <p:nvSpPr>
          <p:cNvPr id="3" name="Subtitle 2"/>
          <p:cNvSpPr>
            <a:spLocks noGrp="1"/>
          </p:cNvSpPr>
          <p:nvPr>
            <p:ph type="subTitle" idx="1"/>
          </p:nvPr>
        </p:nvSpPr>
        <p:spPr>
          <a:xfrm>
            <a:off x="691480" y="3238128"/>
            <a:ext cx="7624936" cy="2567136"/>
          </a:xfrm>
        </p:spPr>
        <p:txBody>
          <a:bodyPr>
            <a:normAutofit lnSpcReduction="10000"/>
          </a:bodyPr>
          <a:lstStyle/>
          <a:p>
            <a:pPr algn="r"/>
            <a:r>
              <a:rPr lang="fr-FR" dirty="0" smtClean="0"/>
              <a:t>Olivier Charbonneau</a:t>
            </a:r>
          </a:p>
          <a:p>
            <a:pPr algn="r"/>
            <a:r>
              <a:rPr lang="fr-FR" dirty="0" smtClean="0"/>
              <a:t>Bibliothécaire, Université Concordia</a:t>
            </a:r>
          </a:p>
          <a:p>
            <a:pPr algn="r"/>
            <a:r>
              <a:rPr lang="fr-FR" dirty="0" smtClean="0"/>
              <a:t>LLD (Candidat), U Montréal</a:t>
            </a:r>
          </a:p>
          <a:p>
            <a:pPr algn="r"/>
            <a:r>
              <a:rPr lang="fr-FR" sz="2600" dirty="0" smtClean="0">
                <a:hlinkClick r:id="rId2"/>
              </a:rPr>
              <a:t>Culturelibre.ca</a:t>
            </a:r>
            <a:r>
              <a:rPr lang="fr-FR" sz="2600" dirty="0" smtClean="0"/>
              <a:t>  | </a:t>
            </a:r>
            <a:r>
              <a:rPr lang="fr-FR" sz="2600" dirty="0" smtClean="0">
                <a:hlinkClick r:id="rId3"/>
              </a:rPr>
              <a:t>OutFind.ca</a:t>
            </a:r>
            <a:r>
              <a:rPr lang="fr-FR" sz="2600" dirty="0" smtClean="0"/>
              <a:t> </a:t>
            </a:r>
          </a:p>
          <a:p>
            <a:pPr algn="r"/>
            <a:r>
              <a:rPr lang="fr-FR" sz="2600" dirty="0" smtClean="0"/>
              <a:t>@</a:t>
            </a:r>
            <a:r>
              <a:rPr lang="fr-FR" sz="2600" dirty="0" err="1" smtClean="0"/>
              <a:t>culturelibre</a:t>
            </a:r>
            <a:r>
              <a:rPr lang="fr-FR" sz="2600" dirty="0" smtClean="0"/>
              <a:t> | @</a:t>
            </a:r>
            <a:r>
              <a:rPr lang="fr-FR" sz="2600" dirty="0" err="1" smtClean="0"/>
              <a:t>OutFindCA</a:t>
            </a:r>
            <a:r>
              <a:rPr lang="fr-FR" sz="2600" dirty="0" smtClean="0"/>
              <a:t> </a:t>
            </a:r>
            <a:endParaRPr lang="fr-FR" sz="2600" dirty="0"/>
          </a:p>
        </p:txBody>
      </p:sp>
    </p:spTree>
    <p:extLst>
      <p:ext uri="{BB962C8B-B14F-4D97-AF65-F5344CB8AC3E}">
        <p14:creationId xmlns:p14="http://schemas.microsoft.com/office/powerpoint/2010/main" val="342445760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76056" y="1556792"/>
            <a:ext cx="3672408" cy="2952328"/>
          </a:xfrm>
        </p:spPr>
        <p:txBody>
          <a:bodyPr/>
          <a:lstStyle/>
          <a:p>
            <a:r>
              <a:rPr lang="en-US" dirty="0" err="1" smtClean="0"/>
              <a:t>Être</a:t>
            </a:r>
            <a:r>
              <a:rPr lang="en-US" dirty="0" smtClean="0"/>
              <a:t> </a:t>
            </a:r>
            <a:r>
              <a:rPr lang="en-US" dirty="0" err="1" smtClean="0"/>
              <a:t>bibliothécaire</a:t>
            </a:r>
            <a:r>
              <a:rPr lang="en-US" dirty="0" smtClean="0"/>
              <a:t> </a:t>
            </a:r>
            <a:br>
              <a:rPr lang="en-US" dirty="0" smtClean="0"/>
            </a:br>
            <a:r>
              <a:rPr lang="en-US" dirty="0" smtClean="0"/>
              <a:t>au Québec</a:t>
            </a:r>
            <a:r>
              <a:rPr lang="en-US" dirty="0" smtClean="0"/>
              <a:t>…?</a:t>
            </a:r>
            <a:endParaRPr lang="en-US" dirty="0"/>
          </a:p>
        </p:txBody>
      </p:sp>
      <p:pic>
        <p:nvPicPr>
          <p:cNvPr id="6" name="Image 5" descr="3652583794_30cae8802c_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88639"/>
            <a:ext cx="4176464" cy="6275087"/>
          </a:xfrm>
          <a:prstGeom prst="rect">
            <a:avLst/>
          </a:prstGeom>
        </p:spPr>
      </p:pic>
      <p:sp>
        <p:nvSpPr>
          <p:cNvPr id="7" name="ZoneTexte 6"/>
          <p:cNvSpPr txBox="1"/>
          <p:nvPr/>
        </p:nvSpPr>
        <p:spPr>
          <a:xfrm>
            <a:off x="5292080" y="5085184"/>
            <a:ext cx="3276558" cy="646331"/>
          </a:xfrm>
          <a:prstGeom prst="rect">
            <a:avLst/>
          </a:prstGeom>
          <a:noFill/>
        </p:spPr>
        <p:txBody>
          <a:bodyPr wrap="none" rtlCol="0">
            <a:spAutoFit/>
          </a:bodyPr>
          <a:lstStyle/>
          <a:p>
            <a:r>
              <a:rPr lang="en-US" dirty="0" smtClean="0"/>
              <a:t>Source: </a:t>
            </a:r>
            <a:r>
              <a:rPr lang="en-US" dirty="0" err="1" smtClean="0">
                <a:hlinkClick r:id="rId3"/>
              </a:rPr>
              <a:t>fung.leo</a:t>
            </a:r>
            <a:r>
              <a:rPr lang="en-US" dirty="0" smtClean="0">
                <a:hlinkClick r:id="rId3"/>
              </a:rPr>
              <a:t> </a:t>
            </a:r>
            <a:r>
              <a:rPr lang="en-US" dirty="0" err="1" smtClean="0">
                <a:hlinkClick r:id="rId3"/>
              </a:rPr>
              <a:t>sur</a:t>
            </a:r>
            <a:r>
              <a:rPr lang="en-US" dirty="0" smtClean="0">
                <a:hlinkClick r:id="rId3"/>
              </a:rPr>
              <a:t> </a:t>
            </a:r>
            <a:r>
              <a:rPr lang="en-US" dirty="0" err="1" smtClean="0">
                <a:hlinkClick r:id="rId3"/>
              </a:rPr>
              <a:t>flickr.com</a:t>
            </a:r>
            <a:endParaRPr lang="en-US" dirty="0" smtClean="0"/>
          </a:p>
          <a:p>
            <a:r>
              <a:rPr lang="en-US" dirty="0" err="1" smtClean="0">
                <a:hlinkClick r:id="rId4"/>
              </a:rPr>
              <a:t>Certains</a:t>
            </a:r>
            <a:r>
              <a:rPr lang="en-US" dirty="0" smtClean="0">
                <a:hlinkClick r:id="rId4"/>
              </a:rPr>
              <a:t> </a:t>
            </a:r>
            <a:r>
              <a:rPr lang="en-US" dirty="0" err="1" smtClean="0">
                <a:hlinkClick r:id="rId4"/>
              </a:rPr>
              <a:t>droits</a:t>
            </a:r>
            <a:r>
              <a:rPr lang="en-US" dirty="0" smtClean="0">
                <a:hlinkClick r:id="rId4"/>
              </a:rPr>
              <a:t> </a:t>
            </a:r>
            <a:r>
              <a:rPr lang="en-US" dirty="0" err="1" smtClean="0">
                <a:hlinkClick r:id="rId4"/>
              </a:rPr>
              <a:t>réservés</a:t>
            </a:r>
            <a:endParaRPr lang="en-US" dirty="0"/>
          </a:p>
        </p:txBody>
      </p:sp>
    </p:spTree>
    <p:extLst>
      <p:ext uri="{BB962C8B-B14F-4D97-AF65-F5344CB8AC3E}">
        <p14:creationId xmlns:p14="http://schemas.microsoft.com/office/powerpoint/2010/main" val="1984958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(2) Perspectives</a:t>
            </a:r>
            <a:endParaRPr lang="en-US" dirty="0"/>
          </a:p>
        </p:txBody>
      </p:sp>
      <p:sp>
        <p:nvSpPr>
          <p:cNvPr id="3" name="Sous-titre 2"/>
          <p:cNvSpPr>
            <a:spLocks noGrp="1"/>
          </p:cNvSpPr>
          <p:nvPr>
            <p:ph type="subTitle" idx="1"/>
          </p:nvPr>
        </p:nvSpPr>
        <p:spPr/>
        <p:txBody>
          <a:bodyPr/>
          <a:lstStyle/>
          <a:p>
            <a:r>
              <a:rPr lang="fr-FR" dirty="0"/>
              <a:t>Les bibliothèques </a:t>
            </a:r>
            <a:r>
              <a:rPr lang="fr-FR" dirty="0" smtClean="0"/>
              <a:t>façonnent</a:t>
            </a:r>
            <a:r>
              <a:rPr lang="fr-FR" dirty="0"/>
              <a:t>-elles le droit </a:t>
            </a:r>
            <a:r>
              <a:rPr lang="fr-FR" dirty="0" smtClean="0"/>
              <a:t>d’auteur numérique?</a:t>
            </a:r>
            <a:endParaRPr lang="fr-FR" dirty="0"/>
          </a:p>
          <a:p>
            <a:endParaRPr lang="en-US" dirty="0"/>
          </a:p>
        </p:txBody>
      </p:sp>
      <p:sp>
        <p:nvSpPr>
          <p:cNvPr id="4" name="Rectangle 3"/>
          <p:cNvSpPr/>
          <p:nvPr/>
        </p:nvSpPr>
        <p:spPr bwMode="auto">
          <a:xfrm>
            <a:off x="251520" y="116632"/>
            <a:ext cx="2304256" cy="1728192"/>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1792636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Publication</a:t>
            </a:r>
            <a:br>
              <a:rPr lang="fr-FR" dirty="0"/>
            </a:br>
            <a:r>
              <a:rPr lang="fr-FR" dirty="0"/>
              <a:t>versus</a:t>
            </a:r>
            <a:br>
              <a:rPr lang="fr-FR" dirty="0"/>
            </a:br>
            <a:r>
              <a:rPr lang="fr-FR" dirty="0"/>
              <a:t>« </a:t>
            </a:r>
            <a:r>
              <a:rPr lang="fr-FR" dirty="0" smtClean="0"/>
              <a:t>mise </a:t>
            </a:r>
            <a:r>
              <a:rPr lang="fr-FR" dirty="0"/>
              <a:t>à disposition » </a:t>
            </a:r>
            <a:br>
              <a:rPr lang="fr-FR" dirty="0"/>
            </a:br>
            <a:endParaRPr lang="fr-FR" dirty="0"/>
          </a:p>
        </p:txBody>
      </p:sp>
      <p:sp>
        <p:nvSpPr>
          <p:cNvPr id="3" name="Sous-titre 2"/>
          <p:cNvSpPr>
            <a:spLocks noGrp="1"/>
          </p:cNvSpPr>
          <p:nvPr>
            <p:ph type="subTitle" idx="1"/>
          </p:nvPr>
        </p:nvSpPr>
        <p:spPr/>
        <p:txBody>
          <a:bodyPr/>
          <a:lstStyle/>
          <a:p>
            <a:endParaRPr lang="fr-FR" dirty="0" smtClean="0"/>
          </a:p>
          <a:p>
            <a:r>
              <a:rPr lang="fr-FR" dirty="0" smtClean="0"/>
              <a:t>Changement </a:t>
            </a:r>
            <a:r>
              <a:rPr lang="fr-FR" dirty="0"/>
              <a:t>de paradigme</a:t>
            </a:r>
          </a:p>
        </p:txBody>
      </p:sp>
      <p:sp>
        <p:nvSpPr>
          <p:cNvPr id="4" name="Rectangle 3"/>
          <p:cNvSpPr/>
          <p:nvPr/>
        </p:nvSpPr>
        <p:spPr bwMode="auto">
          <a:xfrm>
            <a:off x="251520" y="116632"/>
            <a:ext cx="2304256" cy="1728192"/>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2454814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6732240" y="5085184"/>
            <a:ext cx="2304256" cy="1728192"/>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pic>
        <p:nvPicPr>
          <p:cNvPr id="3" name="Image 2" descr="MethoDroitAuteu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16632"/>
            <a:ext cx="8784976" cy="6588732"/>
          </a:xfrm>
          <a:prstGeom prst="rect">
            <a:avLst/>
          </a:prstGeom>
        </p:spPr>
      </p:pic>
    </p:spTree>
    <p:extLst>
      <p:ext uri="{BB962C8B-B14F-4D97-AF65-F5344CB8AC3E}">
        <p14:creationId xmlns:p14="http://schemas.microsoft.com/office/powerpoint/2010/main" val="122458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92833"/>
            <a:ext cx="7772400" cy="1470025"/>
          </a:xfrm>
        </p:spPr>
        <p:txBody>
          <a:bodyPr/>
          <a:lstStyle/>
          <a:p>
            <a:r>
              <a:rPr lang="fr-FR" dirty="0" smtClean="0"/>
              <a:t>Comment « mesurer » l’utilisation équitable ?</a:t>
            </a:r>
            <a:endParaRPr lang="fr-FR" dirty="0"/>
          </a:p>
        </p:txBody>
      </p:sp>
      <p:sp>
        <p:nvSpPr>
          <p:cNvPr id="3" name="Sous-titre 2"/>
          <p:cNvSpPr>
            <a:spLocks noGrp="1"/>
          </p:cNvSpPr>
          <p:nvPr>
            <p:ph type="subTitle" idx="1"/>
          </p:nvPr>
        </p:nvSpPr>
        <p:spPr>
          <a:xfrm>
            <a:off x="971600" y="3548608"/>
            <a:ext cx="6984776" cy="1752600"/>
          </a:xfrm>
        </p:spPr>
        <p:txBody>
          <a:bodyPr/>
          <a:lstStyle/>
          <a:p>
            <a:r>
              <a:rPr lang="fr-FR" dirty="0" smtClean="0"/>
              <a:t>Méthodologie « bibliothéconomique » pour </a:t>
            </a:r>
            <a:r>
              <a:rPr lang="fr-FR" dirty="0" smtClean="0"/>
              <a:t>répondre aux </a:t>
            </a:r>
            <a:r>
              <a:rPr lang="fr-FR" dirty="0" smtClean="0"/>
              <a:t>6 questions </a:t>
            </a:r>
            <a:r>
              <a:rPr lang="fr-FR" dirty="0" smtClean="0"/>
              <a:t>de </a:t>
            </a:r>
            <a:r>
              <a:rPr lang="fr-FR" dirty="0" smtClean="0"/>
              <a:t>l’utilisation équitable de CCH</a:t>
            </a:r>
            <a:endParaRPr lang="fr-FR" dirty="0"/>
          </a:p>
        </p:txBody>
      </p:sp>
      <p:sp>
        <p:nvSpPr>
          <p:cNvPr id="4" name="Rectangle 3"/>
          <p:cNvSpPr/>
          <p:nvPr/>
        </p:nvSpPr>
        <p:spPr bwMode="auto">
          <a:xfrm>
            <a:off x="251520" y="116632"/>
            <a:ext cx="2304256" cy="1728192"/>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4235674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92833"/>
            <a:ext cx="7772400" cy="1470025"/>
          </a:xfrm>
        </p:spPr>
        <p:txBody>
          <a:bodyPr/>
          <a:lstStyle/>
          <a:p>
            <a:r>
              <a:rPr lang="fr-FR" dirty="0" smtClean="0"/>
              <a:t>Comment « mesurer » l’utilisation équitable ?</a:t>
            </a:r>
            <a:endParaRPr lang="fr-FR" dirty="0"/>
          </a:p>
        </p:txBody>
      </p:sp>
      <p:sp>
        <p:nvSpPr>
          <p:cNvPr id="3" name="Sous-titre 2"/>
          <p:cNvSpPr>
            <a:spLocks noGrp="1"/>
          </p:cNvSpPr>
          <p:nvPr>
            <p:ph type="subTitle" idx="1"/>
          </p:nvPr>
        </p:nvSpPr>
        <p:spPr>
          <a:xfrm>
            <a:off x="971600" y="3548608"/>
            <a:ext cx="6984776" cy="1752600"/>
          </a:xfrm>
        </p:spPr>
        <p:txBody>
          <a:bodyPr/>
          <a:lstStyle/>
          <a:p>
            <a:r>
              <a:rPr lang="fr-FR" dirty="0" smtClean="0"/>
              <a:t>Développement de méthodologie bibliothéconomiques </a:t>
            </a:r>
            <a:r>
              <a:rPr lang="fr-FR" dirty="0" smtClean="0"/>
              <a:t>pour répondre aux </a:t>
            </a:r>
            <a:r>
              <a:rPr lang="fr-FR" dirty="0" smtClean="0"/>
              <a:t>6 questions </a:t>
            </a:r>
            <a:r>
              <a:rPr lang="fr-FR" dirty="0" smtClean="0"/>
              <a:t>de </a:t>
            </a:r>
            <a:r>
              <a:rPr lang="fr-FR" dirty="0" smtClean="0"/>
              <a:t>l’utilisation équitable de la </a:t>
            </a:r>
            <a:r>
              <a:rPr lang="fr-FR" dirty="0" smtClean="0"/>
              <a:t>Cour suprême du Canada</a:t>
            </a:r>
            <a:endParaRPr lang="fr-FR" dirty="0"/>
          </a:p>
        </p:txBody>
      </p:sp>
      <p:sp>
        <p:nvSpPr>
          <p:cNvPr id="4" name="Rectangle 3"/>
          <p:cNvSpPr/>
          <p:nvPr/>
        </p:nvSpPr>
        <p:spPr bwMode="auto">
          <a:xfrm>
            <a:off x="251520" y="116632"/>
            <a:ext cx="2304256" cy="1728192"/>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5" name="Rectangle 2"/>
          <p:cNvSpPr>
            <a:spLocks noChangeArrowheads="1"/>
          </p:cNvSpPr>
          <p:nvPr/>
        </p:nvSpPr>
        <p:spPr bwMode="auto">
          <a:xfrm>
            <a:off x="1547664" y="2636912"/>
            <a:ext cx="7200800" cy="273630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lang="fr-CA" sz="4400" dirty="0" smtClean="0">
                <a:solidFill>
                  <a:schemeClr val="bg1"/>
                </a:solidFill>
              </a:rPr>
              <a:t>Analyse de licences numériques</a:t>
            </a:r>
          </a:p>
          <a:p>
            <a:pPr algn="ctr"/>
            <a:r>
              <a:rPr lang="fr-CA" sz="4400" dirty="0" smtClean="0">
                <a:solidFill>
                  <a:schemeClr val="bg1"/>
                </a:solidFill>
              </a:rPr>
              <a:t>(droit d’accès + document)</a:t>
            </a:r>
          </a:p>
          <a:p>
            <a:pPr algn="ctr"/>
            <a:endParaRPr lang="fr-CA" sz="2800" dirty="0" smtClean="0">
              <a:solidFill>
                <a:schemeClr val="bg1"/>
              </a:solidFill>
            </a:endParaRPr>
          </a:p>
        </p:txBody>
      </p:sp>
    </p:spTree>
    <p:extLst>
      <p:ext uri="{BB962C8B-B14F-4D97-AF65-F5344CB8AC3E}">
        <p14:creationId xmlns:p14="http://schemas.microsoft.com/office/powerpoint/2010/main" val="1925138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$ 41 483 512</a:t>
            </a:r>
            <a:br>
              <a:rPr lang="en-US" dirty="0" smtClean="0"/>
            </a:br>
            <a:endParaRPr lang="en-US" dirty="0"/>
          </a:p>
        </p:txBody>
      </p:sp>
      <p:sp>
        <p:nvSpPr>
          <p:cNvPr id="4" name="Rectangle 3"/>
          <p:cNvSpPr/>
          <p:nvPr/>
        </p:nvSpPr>
        <p:spPr bwMode="auto">
          <a:xfrm>
            <a:off x="251520" y="116632"/>
            <a:ext cx="2304256" cy="1728192"/>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5" name="Sous-titr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716645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$ 41 483 512</a:t>
            </a:r>
            <a:br>
              <a:rPr lang="en-US" dirty="0" smtClean="0"/>
            </a:br>
            <a:r>
              <a:rPr lang="en-US" dirty="0" err="1" smtClean="0"/>
              <a:t>dépenses</a:t>
            </a:r>
            <a:r>
              <a:rPr lang="en-US" dirty="0" smtClean="0"/>
              <a:t> pour le </a:t>
            </a:r>
            <a:r>
              <a:rPr lang="en-US" dirty="0" err="1" smtClean="0"/>
              <a:t>numérique</a:t>
            </a:r>
            <a:endParaRPr lang="en-US" dirty="0"/>
          </a:p>
        </p:txBody>
      </p:sp>
      <p:sp>
        <p:nvSpPr>
          <p:cNvPr id="3" name="Sous-titre 2"/>
          <p:cNvSpPr>
            <a:spLocks noGrp="1"/>
          </p:cNvSpPr>
          <p:nvPr>
            <p:ph type="subTitle" idx="1"/>
          </p:nvPr>
        </p:nvSpPr>
        <p:spPr/>
        <p:txBody>
          <a:bodyPr/>
          <a:lstStyle/>
          <a:p>
            <a:r>
              <a:rPr lang="en-US" dirty="0"/>
              <a:t>( + </a:t>
            </a:r>
            <a:r>
              <a:rPr lang="en-US" dirty="0" smtClean="0"/>
              <a:t>$ 18 </a:t>
            </a:r>
            <a:r>
              <a:rPr lang="en-US" dirty="0"/>
              <a:t>331 </a:t>
            </a:r>
            <a:r>
              <a:rPr lang="en-US" dirty="0" smtClean="0"/>
              <a:t>126 pour le “</a:t>
            </a:r>
            <a:r>
              <a:rPr lang="en-US" dirty="0" err="1" smtClean="0"/>
              <a:t>papier</a:t>
            </a:r>
            <a:r>
              <a:rPr lang="en-US" dirty="0" smtClean="0"/>
              <a:t>”)</a:t>
            </a:r>
          </a:p>
          <a:p>
            <a:endParaRPr lang="en-US" sz="2000" dirty="0" smtClean="0"/>
          </a:p>
          <a:p>
            <a:r>
              <a:rPr lang="en-US" sz="2000" dirty="0" smtClean="0"/>
              <a:t>Source: CRÉPUQ</a:t>
            </a:r>
            <a:r>
              <a:rPr lang="en-US" sz="2000" dirty="0"/>
              <a:t>, </a:t>
            </a:r>
            <a:r>
              <a:rPr lang="en-US" sz="2000" dirty="0" err="1"/>
              <a:t>Statistiques</a:t>
            </a:r>
            <a:r>
              <a:rPr lang="en-US" sz="2000" dirty="0"/>
              <a:t> </a:t>
            </a:r>
            <a:r>
              <a:rPr lang="en-US" sz="2000" dirty="0" err="1"/>
              <a:t>générales</a:t>
            </a:r>
            <a:r>
              <a:rPr lang="en-US" sz="2000" dirty="0"/>
              <a:t> des </a:t>
            </a:r>
            <a:r>
              <a:rPr lang="en-US" sz="2000" dirty="0" err="1"/>
              <a:t>bibliothèques</a:t>
            </a:r>
            <a:r>
              <a:rPr lang="en-US" sz="2000" dirty="0"/>
              <a:t> </a:t>
            </a:r>
            <a:r>
              <a:rPr lang="en-US" sz="2000" dirty="0" err="1"/>
              <a:t>universitaires</a:t>
            </a:r>
            <a:r>
              <a:rPr lang="en-US" sz="2000" dirty="0"/>
              <a:t> </a:t>
            </a:r>
            <a:r>
              <a:rPr lang="en-US" sz="2000" dirty="0" err="1"/>
              <a:t>québécoises</a:t>
            </a:r>
            <a:r>
              <a:rPr lang="en-US" sz="2000" dirty="0"/>
              <a:t> 2009-2010</a:t>
            </a:r>
          </a:p>
        </p:txBody>
      </p:sp>
      <p:sp>
        <p:nvSpPr>
          <p:cNvPr id="4" name="Rectangle 3"/>
          <p:cNvSpPr/>
          <p:nvPr/>
        </p:nvSpPr>
        <p:spPr bwMode="auto">
          <a:xfrm>
            <a:off x="251520" y="116632"/>
            <a:ext cx="2304256" cy="1728192"/>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2371654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$ 41 483 512</a:t>
            </a:r>
            <a:br>
              <a:rPr lang="en-US" dirty="0" smtClean="0"/>
            </a:br>
            <a:r>
              <a:rPr lang="en-US" dirty="0" err="1" smtClean="0"/>
              <a:t>dépenses</a:t>
            </a:r>
            <a:r>
              <a:rPr lang="en-US" dirty="0" smtClean="0"/>
              <a:t> pour le </a:t>
            </a:r>
            <a:r>
              <a:rPr lang="en-US" dirty="0" err="1" smtClean="0"/>
              <a:t>numérique</a:t>
            </a:r>
            <a:endParaRPr lang="en-US" dirty="0"/>
          </a:p>
        </p:txBody>
      </p:sp>
      <p:sp>
        <p:nvSpPr>
          <p:cNvPr id="3" name="Sous-titre 2"/>
          <p:cNvSpPr>
            <a:spLocks noGrp="1"/>
          </p:cNvSpPr>
          <p:nvPr>
            <p:ph type="subTitle" idx="1"/>
          </p:nvPr>
        </p:nvSpPr>
        <p:spPr/>
        <p:txBody>
          <a:bodyPr/>
          <a:lstStyle/>
          <a:p>
            <a:r>
              <a:rPr lang="en-US" dirty="0"/>
              <a:t>( + </a:t>
            </a:r>
            <a:r>
              <a:rPr lang="en-US" dirty="0" smtClean="0"/>
              <a:t>$ 18 </a:t>
            </a:r>
            <a:r>
              <a:rPr lang="en-US" dirty="0"/>
              <a:t>331 </a:t>
            </a:r>
            <a:r>
              <a:rPr lang="en-US" dirty="0" smtClean="0"/>
              <a:t>126 pour le “</a:t>
            </a:r>
            <a:r>
              <a:rPr lang="en-US" dirty="0" err="1" smtClean="0"/>
              <a:t>papier</a:t>
            </a:r>
            <a:r>
              <a:rPr lang="en-US" dirty="0" smtClean="0"/>
              <a:t>”)</a:t>
            </a:r>
          </a:p>
          <a:p>
            <a:endParaRPr lang="en-US" sz="2000" dirty="0" smtClean="0"/>
          </a:p>
          <a:p>
            <a:r>
              <a:rPr lang="en-US" sz="2000" dirty="0" smtClean="0"/>
              <a:t>Source: CRÉPUQ</a:t>
            </a:r>
            <a:r>
              <a:rPr lang="en-US" sz="2000" dirty="0"/>
              <a:t>, </a:t>
            </a:r>
            <a:r>
              <a:rPr lang="en-US" sz="2000" dirty="0" err="1"/>
              <a:t>Statistiques</a:t>
            </a:r>
            <a:r>
              <a:rPr lang="en-US" sz="2000" dirty="0"/>
              <a:t> </a:t>
            </a:r>
            <a:r>
              <a:rPr lang="en-US" sz="2000" dirty="0" err="1"/>
              <a:t>générales</a:t>
            </a:r>
            <a:r>
              <a:rPr lang="en-US" sz="2000" dirty="0"/>
              <a:t> des </a:t>
            </a:r>
            <a:r>
              <a:rPr lang="en-US" sz="2000" dirty="0" err="1"/>
              <a:t>bibliothèques</a:t>
            </a:r>
            <a:r>
              <a:rPr lang="en-US" sz="2000" dirty="0"/>
              <a:t> </a:t>
            </a:r>
            <a:r>
              <a:rPr lang="en-US" sz="2000" dirty="0" err="1"/>
              <a:t>universitaires</a:t>
            </a:r>
            <a:r>
              <a:rPr lang="en-US" sz="2000" dirty="0"/>
              <a:t> </a:t>
            </a:r>
            <a:r>
              <a:rPr lang="en-US" sz="2000" dirty="0" err="1"/>
              <a:t>québécoises</a:t>
            </a:r>
            <a:r>
              <a:rPr lang="en-US" sz="2000" dirty="0"/>
              <a:t> 2009-2010</a:t>
            </a:r>
          </a:p>
        </p:txBody>
      </p:sp>
      <p:sp>
        <p:nvSpPr>
          <p:cNvPr id="4" name="Rectangle 3"/>
          <p:cNvSpPr/>
          <p:nvPr/>
        </p:nvSpPr>
        <p:spPr bwMode="auto">
          <a:xfrm>
            <a:off x="251520" y="116632"/>
            <a:ext cx="2304256" cy="1728192"/>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5" name="Rectangle 2"/>
          <p:cNvSpPr>
            <a:spLocks noChangeArrowheads="1"/>
          </p:cNvSpPr>
          <p:nvPr/>
        </p:nvSpPr>
        <p:spPr bwMode="auto">
          <a:xfrm>
            <a:off x="1547664" y="2636912"/>
            <a:ext cx="7200800" cy="273630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lang="fr-CA" sz="4400" dirty="0" smtClean="0">
                <a:solidFill>
                  <a:schemeClr val="bg1"/>
                </a:solidFill>
              </a:rPr>
              <a:t>Un modèle pour résoudre l’impasse de l’utilisation équitable ?</a:t>
            </a:r>
            <a:endParaRPr lang="fr-CA" sz="4400" dirty="0" smtClean="0">
              <a:solidFill>
                <a:schemeClr val="bg1"/>
              </a:solidFill>
            </a:endParaRPr>
          </a:p>
          <a:p>
            <a:pPr algn="ctr"/>
            <a:endParaRPr lang="fr-CA" sz="2800" dirty="0" smtClean="0">
              <a:solidFill>
                <a:schemeClr val="bg1"/>
              </a:solidFill>
            </a:endParaRPr>
          </a:p>
        </p:txBody>
      </p:sp>
    </p:spTree>
    <p:extLst>
      <p:ext uri="{BB962C8B-B14F-4D97-AF65-F5344CB8AC3E}">
        <p14:creationId xmlns:p14="http://schemas.microsoft.com/office/powerpoint/2010/main" val="2691903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1844824"/>
            <a:ext cx="3816424" cy="1143000"/>
          </a:xfrm>
        </p:spPr>
        <p:txBody>
          <a:bodyPr/>
          <a:lstStyle/>
          <a:p>
            <a:r>
              <a:rPr lang="fr-CA" dirty="0" smtClean="0"/>
              <a:t>Merci !</a:t>
            </a:r>
            <a:endParaRPr lang="en-US" dirty="0"/>
          </a:p>
        </p:txBody>
      </p:sp>
      <p:pic>
        <p:nvPicPr>
          <p:cNvPr id="1026" name="Picture 2" descr="https://lh5.googleusercontent.com/-gL8rWiLEsWA/T1KVGNOWjXI/AAAAAAAAAQs/XYrecBtHqgc/s640/chiotstraineau.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88640"/>
            <a:ext cx="4176464" cy="596637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txBox="1">
            <a:spLocks/>
          </p:cNvSpPr>
          <p:nvPr/>
        </p:nvSpPr>
        <p:spPr bwMode="auto">
          <a:xfrm>
            <a:off x="395536" y="6054080"/>
            <a:ext cx="3816424" cy="803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a:lstStyle>
          <a:p>
            <a:r>
              <a:rPr lang="fr-CA" sz="1600" dirty="0" smtClean="0"/>
              <a:t>Source: </a:t>
            </a:r>
            <a:r>
              <a:rPr lang="fr-CA" sz="1600" dirty="0" smtClean="0">
                <a:hlinkClick r:id="rId4"/>
              </a:rPr>
              <a:t>www.pourvoiriewaban-aki.com</a:t>
            </a:r>
            <a:r>
              <a:rPr lang="fr-CA" sz="1600" dirty="0" smtClean="0"/>
              <a:t> </a:t>
            </a:r>
          </a:p>
          <a:p>
            <a:r>
              <a:rPr lang="fr-CA" sz="1600" dirty="0" smtClean="0"/>
              <a:t>© Olivier Charbonneau 2012</a:t>
            </a:r>
            <a:endParaRPr lang="en-US" sz="1600" dirty="0"/>
          </a:p>
        </p:txBody>
      </p:sp>
      <p:sp>
        <p:nvSpPr>
          <p:cNvPr id="3" name="ZoneTexte 2"/>
          <p:cNvSpPr txBox="1"/>
          <p:nvPr/>
        </p:nvSpPr>
        <p:spPr>
          <a:xfrm>
            <a:off x="4644008" y="3463840"/>
            <a:ext cx="4200426" cy="1477328"/>
          </a:xfrm>
          <a:prstGeom prst="rect">
            <a:avLst/>
          </a:prstGeom>
          <a:noFill/>
        </p:spPr>
        <p:txBody>
          <a:bodyPr wrap="none" rtlCol="0">
            <a:spAutoFit/>
          </a:bodyPr>
          <a:lstStyle/>
          <a:p>
            <a:r>
              <a:rPr lang="fr-FR" dirty="0" smtClean="0"/>
              <a:t>Olivier Charbonneau</a:t>
            </a:r>
          </a:p>
          <a:p>
            <a:r>
              <a:rPr lang="fr-FR" dirty="0" smtClean="0"/>
              <a:t>Bibliothécaire, Université Concordia</a:t>
            </a:r>
          </a:p>
          <a:p>
            <a:r>
              <a:rPr lang="fr-FR" dirty="0" smtClean="0"/>
              <a:t>LLD (Candidat), </a:t>
            </a:r>
            <a:r>
              <a:rPr lang="fr-FR" dirty="0" err="1" smtClean="0"/>
              <a:t>Univeristé</a:t>
            </a:r>
            <a:r>
              <a:rPr lang="fr-FR" dirty="0" smtClean="0"/>
              <a:t> de Montréal</a:t>
            </a:r>
          </a:p>
          <a:p>
            <a:r>
              <a:rPr lang="fr-FR" dirty="0" smtClean="0">
                <a:hlinkClick r:id="rId5"/>
              </a:rPr>
              <a:t>www.culturelibre.ca</a:t>
            </a:r>
            <a:endParaRPr lang="fr-FR" dirty="0" smtClean="0"/>
          </a:p>
          <a:p>
            <a:r>
              <a:rPr lang="fr-FR" dirty="0" smtClean="0">
                <a:hlinkClick r:id="rId6"/>
              </a:rPr>
              <a:t>www.outfind.ca</a:t>
            </a:r>
            <a:r>
              <a:rPr lang="fr-FR" dirty="0" smtClean="0"/>
              <a:t> </a:t>
            </a:r>
            <a:endParaRPr lang="fr-FR" dirty="0"/>
          </a:p>
        </p:txBody>
      </p:sp>
    </p:spTree>
    <p:extLst>
      <p:ext uri="{BB962C8B-B14F-4D97-AF65-F5344CB8AC3E}">
        <p14:creationId xmlns:p14="http://schemas.microsoft.com/office/powerpoint/2010/main" val="109061917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hlinkClick r:id="rId2"/>
          </p:cNvPr>
          <p:cNvPicPr>
            <a:picLocks noChangeAspect="1"/>
          </p:cNvPicPr>
          <p:nvPr/>
        </p:nvPicPr>
        <p:blipFill>
          <a:blip r:embed="rId3"/>
          <a:stretch>
            <a:fillRect/>
          </a:stretch>
        </p:blipFill>
        <p:spPr>
          <a:xfrm>
            <a:off x="107504" y="188640"/>
            <a:ext cx="8934937" cy="5400600"/>
          </a:xfrm>
          <a:prstGeom prst="rect">
            <a:avLst/>
          </a:prstGeom>
        </p:spPr>
      </p:pic>
    </p:spTree>
    <p:extLst>
      <p:ext uri="{BB962C8B-B14F-4D97-AF65-F5344CB8AC3E}">
        <p14:creationId xmlns:p14="http://schemas.microsoft.com/office/powerpoint/2010/main" val="16702282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619672" y="609600"/>
            <a:ext cx="7143328" cy="1143000"/>
          </a:xfrm>
        </p:spPr>
        <p:txBody>
          <a:bodyPr/>
          <a:lstStyle/>
          <a:p>
            <a:pPr algn="l"/>
            <a:r>
              <a:rPr lang="fr-CA" dirty="0" smtClean="0"/>
              <a:t>Bibliographie</a:t>
            </a:r>
            <a:endParaRPr lang="en-US" dirty="0" smtClean="0"/>
          </a:p>
        </p:txBody>
      </p:sp>
      <p:sp>
        <p:nvSpPr>
          <p:cNvPr id="3" name="Content Placeholder 2"/>
          <p:cNvSpPr>
            <a:spLocks noGrp="1"/>
          </p:cNvSpPr>
          <p:nvPr>
            <p:ph idx="1"/>
          </p:nvPr>
        </p:nvSpPr>
        <p:spPr>
          <a:xfrm>
            <a:off x="467544" y="1700808"/>
            <a:ext cx="8424936" cy="5040560"/>
          </a:xfrm>
        </p:spPr>
        <p:txBody>
          <a:bodyPr/>
          <a:lstStyle/>
          <a:p>
            <a:pPr>
              <a:defRPr/>
            </a:pPr>
            <a:r>
              <a:rPr lang="en-US" sz="1400" i="1" kern="1800" dirty="0" smtClean="0">
                <a:cs typeface="Arial" pitchFamily="34" charset="0"/>
              </a:rPr>
              <a:t>CCH Canadian Ltd. v. Law Society of Upper Canada</a:t>
            </a:r>
            <a:r>
              <a:rPr lang="en-US" sz="1400" kern="1800" dirty="0" smtClean="0">
                <a:cs typeface="Arial" pitchFamily="34" charset="0"/>
              </a:rPr>
              <a:t>, 2004 SCC 13, [2004] 1 S.C.R. 339 </a:t>
            </a:r>
          </a:p>
          <a:p>
            <a:pPr lvl="1">
              <a:defRPr/>
            </a:pPr>
            <a:r>
              <a:rPr lang="fr-CA" sz="1000" kern="1800" dirty="0" smtClean="0">
                <a:cs typeface="Arial" pitchFamily="34" charset="0"/>
              </a:rPr>
              <a:t>Para 52-76 </a:t>
            </a:r>
            <a:r>
              <a:rPr lang="fr-CA" sz="1100" kern="1800" dirty="0" smtClean="0">
                <a:cs typeface="Arial" pitchFamily="34" charset="0"/>
                <a:hlinkClick r:id="rId2"/>
              </a:rPr>
              <a:t>http://www.canlii.org/en/ca/scc/doc/2004/2004scc13/2004scc13.html</a:t>
            </a:r>
            <a:r>
              <a:rPr lang="fr-CA" sz="1100" kern="1800" dirty="0" smtClean="0">
                <a:cs typeface="Arial" pitchFamily="34" charset="0"/>
              </a:rPr>
              <a:t> </a:t>
            </a:r>
          </a:p>
          <a:p>
            <a:pPr>
              <a:defRPr/>
            </a:pPr>
            <a:r>
              <a:rPr lang="fr-FR" sz="1400" dirty="0" err="1" smtClean="0"/>
              <a:t>Benyekhlef</a:t>
            </a:r>
            <a:r>
              <a:rPr lang="fr-FR" sz="1400" dirty="0" smtClean="0"/>
              <a:t>, 2008 , </a:t>
            </a:r>
            <a:r>
              <a:rPr lang="fr-FR" sz="1400" i="1" dirty="0" smtClean="0"/>
              <a:t>Une </a:t>
            </a:r>
            <a:r>
              <a:rPr lang="fr-FR" sz="1400" i="1" dirty="0"/>
              <a:t>possible histoire de la norme — Les normativités émergentes de la </a:t>
            </a:r>
            <a:r>
              <a:rPr lang="fr-FR" sz="1400" i="1" dirty="0" smtClean="0"/>
              <a:t>mondialisation</a:t>
            </a:r>
            <a:r>
              <a:rPr lang="fr-FR" sz="1400" dirty="0" smtClean="0"/>
              <a:t>, Thémis</a:t>
            </a:r>
            <a:endParaRPr lang="fr-FR" sz="1400" i="1" dirty="0" smtClean="0"/>
          </a:p>
          <a:p>
            <a:pPr lvl="1">
              <a:defRPr/>
            </a:pPr>
            <a:r>
              <a:rPr lang="fr-FR" sz="1000" dirty="0">
                <a:hlinkClick r:id="rId3"/>
              </a:rPr>
              <a:t>http://www.editionsthemis.com/livres/livre-4707-une-possible-histoire-de-la-norme-m-les-normativites-emergentes-de-la-</a:t>
            </a:r>
            <a:r>
              <a:rPr lang="fr-FR" sz="1000" dirty="0" smtClean="0">
                <a:hlinkClick r:id="rId3"/>
              </a:rPr>
              <a:t>mondialisation.html</a:t>
            </a:r>
            <a:r>
              <a:rPr lang="fr-FR" sz="1000" dirty="0" smtClean="0"/>
              <a:t> </a:t>
            </a:r>
            <a:endParaRPr lang="fr-CA" sz="1000" dirty="0" smtClean="0"/>
          </a:p>
          <a:p>
            <a:pPr>
              <a:defRPr/>
            </a:pPr>
            <a:r>
              <a:rPr lang="fr-CA" sz="1400" dirty="0" err="1" smtClean="0"/>
              <a:t>Drahos</a:t>
            </a:r>
            <a:r>
              <a:rPr lang="fr-CA" sz="1400" dirty="0" smtClean="0"/>
              <a:t>, 1996, A </a:t>
            </a:r>
            <a:r>
              <a:rPr lang="fr-CA" sz="1400" dirty="0" err="1" smtClean="0"/>
              <a:t>Philosophy</a:t>
            </a:r>
            <a:r>
              <a:rPr lang="fr-CA" sz="1400" dirty="0" smtClean="0"/>
              <a:t> of </a:t>
            </a:r>
            <a:r>
              <a:rPr lang="fr-CA" sz="1400" dirty="0" err="1" smtClean="0"/>
              <a:t>Intellectual</a:t>
            </a:r>
            <a:r>
              <a:rPr lang="fr-CA" sz="1400" dirty="0" smtClean="0"/>
              <a:t> </a:t>
            </a:r>
            <a:r>
              <a:rPr lang="fr-CA" sz="1400" dirty="0" err="1" smtClean="0"/>
              <a:t>Property</a:t>
            </a:r>
            <a:r>
              <a:rPr lang="fr-CA" sz="1400" dirty="0" smtClean="0"/>
              <a:t>, </a:t>
            </a:r>
            <a:r>
              <a:rPr lang="fr-CA" sz="1400" dirty="0" err="1" smtClean="0"/>
              <a:t>Ashgate</a:t>
            </a:r>
            <a:endParaRPr lang="fr-CA" sz="1400" dirty="0" smtClean="0"/>
          </a:p>
          <a:p>
            <a:pPr>
              <a:defRPr/>
            </a:pPr>
            <a:r>
              <a:rPr lang="fr-CA" sz="1400" dirty="0" err="1" smtClean="0"/>
              <a:t>Dworkin</a:t>
            </a:r>
            <a:r>
              <a:rPr lang="fr-CA" sz="1400" dirty="0" smtClean="0"/>
              <a:t>, 1985, « Le Positivisme » </a:t>
            </a:r>
            <a:r>
              <a:rPr lang="fr-CA" sz="1400" i="1" dirty="0" smtClean="0"/>
              <a:t>Droit et société</a:t>
            </a:r>
            <a:r>
              <a:rPr lang="fr-CA" sz="1400" dirty="0" smtClean="0"/>
              <a:t> (2)</a:t>
            </a:r>
          </a:p>
          <a:p>
            <a:pPr lvl="1">
              <a:defRPr/>
            </a:pPr>
            <a:r>
              <a:rPr lang="fr-CA" sz="1000" dirty="0">
                <a:hlinkClick r:id="rId4"/>
              </a:rPr>
              <a:t>http://www.reds.msh-paris.fr/publications/revue/html/ds001/ds001-06.</a:t>
            </a:r>
            <a:r>
              <a:rPr lang="fr-CA" sz="1000" dirty="0" smtClean="0">
                <a:hlinkClick r:id="rId4"/>
              </a:rPr>
              <a:t>htm</a:t>
            </a:r>
            <a:r>
              <a:rPr lang="fr-CA" sz="1000" dirty="0" smtClean="0"/>
              <a:t> </a:t>
            </a:r>
            <a:endParaRPr lang="fr-CA" sz="1000" dirty="0"/>
          </a:p>
          <a:p>
            <a:pPr>
              <a:defRPr/>
            </a:pPr>
            <a:r>
              <a:rPr lang="fr-FR" sz="1400" dirty="0" smtClean="0"/>
              <a:t>HART</a:t>
            </a:r>
            <a:r>
              <a:rPr lang="fr-FR" sz="1400" dirty="0"/>
              <a:t>, 1972, </a:t>
            </a:r>
            <a:r>
              <a:rPr lang="fr-FR" sz="1400" i="1" dirty="0"/>
              <a:t>The Concept of Law, 2</a:t>
            </a:r>
            <a:r>
              <a:rPr lang="fr-FR" sz="1400" i="1" baseline="30000" dirty="0"/>
              <a:t>e</a:t>
            </a:r>
            <a:r>
              <a:rPr lang="fr-FR" sz="1400" i="1" dirty="0"/>
              <a:t> éd., Oxford </a:t>
            </a:r>
            <a:r>
              <a:rPr lang="fr-FR" sz="1400" i="1" dirty="0" err="1"/>
              <a:t>University</a:t>
            </a:r>
            <a:r>
              <a:rPr lang="fr-FR" sz="1400" i="1" dirty="0"/>
              <a:t> </a:t>
            </a:r>
            <a:r>
              <a:rPr lang="fr-FR" sz="1400" i="1" dirty="0" err="1"/>
              <a:t>Press</a:t>
            </a:r>
            <a:r>
              <a:rPr lang="fr-FR" sz="1400" i="1" dirty="0"/>
              <a:t>, </a:t>
            </a:r>
            <a:r>
              <a:rPr lang="fr-FR" sz="1400" dirty="0"/>
              <a:t>p. </a:t>
            </a:r>
            <a:r>
              <a:rPr lang="fr-FR" sz="1400" dirty="0" smtClean="0"/>
              <a:t>81</a:t>
            </a:r>
            <a:endParaRPr lang="en-US" sz="1400" dirty="0" smtClean="0"/>
          </a:p>
          <a:p>
            <a:pPr>
              <a:defRPr/>
            </a:pPr>
            <a:r>
              <a:rPr lang="en-US" sz="1400" dirty="0" err="1" smtClean="0"/>
              <a:t>Loi</a:t>
            </a:r>
            <a:r>
              <a:rPr lang="en-US" sz="1400" dirty="0" smtClean="0"/>
              <a:t> </a:t>
            </a:r>
            <a:r>
              <a:rPr lang="en-US" sz="1400" dirty="0" err="1" smtClean="0"/>
              <a:t>sur</a:t>
            </a:r>
            <a:r>
              <a:rPr lang="en-US" sz="1400" dirty="0" smtClean="0"/>
              <a:t> le </a:t>
            </a:r>
            <a:r>
              <a:rPr lang="en-US" sz="1400" dirty="0" err="1" smtClean="0"/>
              <a:t>droit</a:t>
            </a:r>
            <a:r>
              <a:rPr lang="en-US" sz="1400" dirty="0" smtClean="0"/>
              <a:t> </a:t>
            </a:r>
            <a:r>
              <a:rPr lang="en-US" sz="1400" dirty="0" err="1" smtClean="0"/>
              <a:t>d’auteur</a:t>
            </a:r>
            <a:r>
              <a:rPr lang="en-US" sz="1400" dirty="0" smtClean="0"/>
              <a:t>, R.S.C. 1985, c. C-42</a:t>
            </a:r>
          </a:p>
          <a:p>
            <a:pPr lvl="1">
              <a:defRPr/>
            </a:pPr>
            <a:r>
              <a:rPr lang="fr-CA" sz="1100" dirty="0" smtClean="0"/>
              <a:t>Art. 3, 5, 6, 13, 14.1-14.2, 27-28.2, 29-32.2 </a:t>
            </a:r>
            <a:r>
              <a:rPr lang="en-US" sz="1100" kern="1800" dirty="0" smtClean="0">
                <a:cs typeface="Arial" pitchFamily="34" charset="0"/>
                <a:hlinkClick r:id="rId5"/>
              </a:rPr>
              <a:t>http://www.canlii.org/en/ca/laws/stat/rsc-1985-c-c-42/</a:t>
            </a:r>
            <a:r>
              <a:rPr lang="en-US" sz="1100" kern="1800" dirty="0" smtClean="0">
                <a:cs typeface="Arial" pitchFamily="34" charset="0"/>
              </a:rPr>
              <a:t> </a:t>
            </a:r>
          </a:p>
          <a:p>
            <a:pPr>
              <a:defRPr/>
            </a:pPr>
            <a:r>
              <a:rPr lang="fr-FR" sz="1400" dirty="0" err="1" smtClean="0"/>
              <a:t>Luhmann</a:t>
            </a:r>
            <a:r>
              <a:rPr lang="fr-FR" sz="1400" dirty="0" smtClean="0"/>
              <a:t>, 2004, Law as a social system, Oxford </a:t>
            </a:r>
            <a:r>
              <a:rPr lang="fr-FR" sz="1400" dirty="0" err="1" smtClean="0"/>
              <a:t>University</a:t>
            </a:r>
            <a:r>
              <a:rPr lang="fr-FR" sz="1400" dirty="0" smtClean="0"/>
              <a:t> </a:t>
            </a:r>
            <a:r>
              <a:rPr lang="fr-FR" sz="1400" dirty="0" err="1" smtClean="0"/>
              <a:t>Press</a:t>
            </a:r>
            <a:endParaRPr lang="fr-FR" sz="1400" dirty="0" smtClean="0"/>
          </a:p>
          <a:p>
            <a:pPr>
              <a:defRPr/>
            </a:pPr>
            <a:r>
              <a:rPr lang="en-US" sz="1400" kern="1800" dirty="0" err="1" smtClean="0">
                <a:cs typeface="Arial" pitchFamily="34" charset="0"/>
              </a:rPr>
              <a:t>Mackaay</a:t>
            </a:r>
            <a:r>
              <a:rPr lang="en-US" sz="1400" kern="1800" dirty="0" smtClean="0">
                <a:cs typeface="Arial" pitchFamily="34" charset="0"/>
              </a:rPr>
              <a:t> &amp; Rousseau, 2008, </a:t>
            </a:r>
            <a:r>
              <a:rPr lang="en-US" sz="1400" kern="1800" dirty="0" err="1" smtClean="0">
                <a:cs typeface="Arial" pitchFamily="34" charset="0"/>
              </a:rPr>
              <a:t>Analyse</a:t>
            </a:r>
            <a:r>
              <a:rPr lang="en-US" sz="1400" kern="1800" dirty="0" smtClean="0">
                <a:cs typeface="Arial" pitchFamily="34" charset="0"/>
              </a:rPr>
              <a:t> </a:t>
            </a:r>
            <a:r>
              <a:rPr lang="en-US" sz="1400" kern="1800" dirty="0" err="1" smtClean="0">
                <a:cs typeface="Arial" pitchFamily="34" charset="0"/>
              </a:rPr>
              <a:t>économique</a:t>
            </a:r>
            <a:r>
              <a:rPr lang="en-US" sz="1400" kern="1800" dirty="0" smtClean="0">
                <a:cs typeface="Arial" pitchFamily="34" charset="0"/>
              </a:rPr>
              <a:t> du </a:t>
            </a:r>
            <a:r>
              <a:rPr lang="en-US" sz="1400" kern="1800" dirty="0" err="1" smtClean="0">
                <a:cs typeface="Arial" pitchFamily="34" charset="0"/>
              </a:rPr>
              <a:t>droit</a:t>
            </a:r>
            <a:r>
              <a:rPr lang="en-US" sz="1400" kern="1800" dirty="0" smtClean="0">
                <a:cs typeface="Arial" pitchFamily="34" charset="0"/>
              </a:rPr>
              <a:t>, </a:t>
            </a:r>
            <a:r>
              <a:rPr lang="en-US" sz="1400" kern="1800" dirty="0" err="1" smtClean="0">
                <a:cs typeface="Arial" pitchFamily="34" charset="0"/>
              </a:rPr>
              <a:t>Thémis</a:t>
            </a:r>
            <a:endParaRPr lang="en-US" sz="1400" kern="1800" dirty="0" smtClean="0">
              <a:cs typeface="Arial" pitchFamily="34" charset="0"/>
            </a:endParaRPr>
          </a:p>
          <a:p>
            <a:pPr>
              <a:defRPr/>
            </a:pPr>
            <a:r>
              <a:rPr lang="en-US" sz="1400" kern="1800" dirty="0" smtClean="0">
                <a:cs typeface="Arial" pitchFamily="34" charset="0"/>
              </a:rPr>
              <a:t>Merges</a:t>
            </a:r>
            <a:r>
              <a:rPr lang="en-US" sz="1400" kern="1800" dirty="0">
                <a:cs typeface="Arial" pitchFamily="34" charset="0"/>
              </a:rPr>
              <a:t>, 2011, Justifying intellectual property, Harvard University </a:t>
            </a:r>
            <a:r>
              <a:rPr lang="en-US" sz="1400" kern="1800" dirty="0" smtClean="0">
                <a:cs typeface="Arial" pitchFamily="34" charset="0"/>
              </a:rPr>
              <a:t>Press</a:t>
            </a:r>
          </a:p>
          <a:p>
            <a:pPr lvl="1">
              <a:defRPr/>
            </a:pPr>
            <a:r>
              <a:rPr lang="en-US" sz="1000" kern="1800" dirty="0">
                <a:cs typeface="Arial" pitchFamily="34" charset="0"/>
                <a:hlinkClick r:id="rId6"/>
              </a:rPr>
              <a:t>http://clues.concordia.ca/record=b2765414~</a:t>
            </a:r>
            <a:r>
              <a:rPr lang="en-US" sz="1000" kern="1800" dirty="0" smtClean="0">
                <a:cs typeface="Arial" pitchFamily="34" charset="0"/>
                <a:hlinkClick r:id="rId6"/>
              </a:rPr>
              <a:t>S0</a:t>
            </a:r>
            <a:r>
              <a:rPr lang="en-US" sz="1000" kern="1800" dirty="0" smtClean="0">
                <a:cs typeface="Arial" pitchFamily="34" charset="0"/>
              </a:rPr>
              <a:t> </a:t>
            </a:r>
            <a:endParaRPr lang="en-US" sz="1000" kern="1800" dirty="0">
              <a:cs typeface="Arial" pitchFamily="34" charset="0"/>
            </a:endParaRPr>
          </a:p>
          <a:p>
            <a:pPr>
              <a:defRPr/>
            </a:pPr>
            <a:r>
              <a:rPr lang="en-US" sz="1400" kern="1800" dirty="0" smtClean="0">
                <a:cs typeface="Arial" pitchFamily="34" charset="0"/>
              </a:rPr>
              <a:t>Shapiro </a:t>
            </a:r>
            <a:r>
              <a:rPr lang="en-US" sz="1400" kern="1800" dirty="0">
                <a:cs typeface="Arial" pitchFamily="34" charset="0"/>
              </a:rPr>
              <a:t>&amp; Varian, 2004, The economics of information technology : an </a:t>
            </a:r>
            <a:r>
              <a:rPr lang="en-US" sz="1400" kern="1800" dirty="0" smtClean="0">
                <a:cs typeface="Arial" pitchFamily="34" charset="0"/>
              </a:rPr>
              <a:t>introduction, Cambridge UP</a:t>
            </a:r>
            <a:endParaRPr lang="en-US" sz="1400" kern="1800" dirty="0">
              <a:cs typeface="Arial" pitchFamily="34" charset="0"/>
            </a:endParaRPr>
          </a:p>
          <a:p>
            <a:pPr>
              <a:defRPr/>
            </a:pPr>
            <a:r>
              <a:rPr lang="en-US" sz="1400" kern="1800" dirty="0" err="1" smtClean="0">
                <a:cs typeface="Arial" pitchFamily="34" charset="0"/>
              </a:rPr>
              <a:t>Peignot</a:t>
            </a:r>
            <a:r>
              <a:rPr lang="en-US" sz="1400" kern="1800" dirty="0" smtClean="0">
                <a:cs typeface="Arial" pitchFamily="34" charset="0"/>
              </a:rPr>
              <a:t>, 1832, </a:t>
            </a:r>
            <a:r>
              <a:rPr lang="en-US" sz="1400" kern="1800" dirty="0" err="1" smtClean="0">
                <a:cs typeface="Arial" pitchFamily="34" charset="0"/>
              </a:rPr>
              <a:t>Essai</a:t>
            </a:r>
            <a:r>
              <a:rPr lang="en-US" sz="1400" kern="1800" dirty="0" smtClean="0">
                <a:cs typeface="Arial" pitchFamily="34" charset="0"/>
              </a:rPr>
              <a:t> </a:t>
            </a:r>
            <a:r>
              <a:rPr lang="en-US" sz="1400" kern="1800" dirty="0" err="1" smtClean="0">
                <a:cs typeface="Arial" pitchFamily="34" charset="0"/>
              </a:rPr>
              <a:t>historique</a:t>
            </a:r>
            <a:r>
              <a:rPr lang="en-US" sz="1400" kern="1800" dirty="0" smtClean="0">
                <a:cs typeface="Arial" pitchFamily="34" charset="0"/>
              </a:rPr>
              <a:t> </a:t>
            </a:r>
            <a:r>
              <a:rPr lang="en-US" sz="1400" kern="1800" dirty="0" err="1" smtClean="0">
                <a:cs typeface="Arial" pitchFamily="34" charset="0"/>
              </a:rPr>
              <a:t>sur</a:t>
            </a:r>
            <a:r>
              <a:rPr lang="en-US" sz="1400" kern="1800" dirty="0" smtClean="0">
                <a:cs typeface="Arial" pitchFamily="34" charset="0"/>
              </a:rPr>
              <a:t> la </a:t>
            </a:r>
            <a:r>
              <a:rPr lang="en-US" sz="1400" kern="1800" dirty="0" err="1" smtClean="0">
                <a:cs typeface="Arial" pitchFamily="34" charset="0"/>
              </a:rPr>
              <a:t>liberté</a:t>
            </a:r>
            <a:r>
              <a:rPr lang="en-US" sz="1400" kern="1800" dirty="0" smtClean="0">
                <a:cs typeface="Arial" pitchFamily="34" charset="0"/>
              </a:rPr>
              <a:t> de la </a:t>
            </a:r>
            <a:r>
              <a:rPr lang="en-US" sz="1400" kern="1800" dirty="0" err="1" smtClean="0">
                <a:cs typeface="Arial" pitchFamily="34" charset="0"/>
              </a:rPr>
              <a:t>presse</a:t>
            </a:r>
            <a:r>
              <a:rPr lang="en-US" sz="1400" kern="1800" dirty="0" smtClean="0">
                <a:cs typeface="Arial" pitchFamily="34" charset="0"/>
              </a:rPr>
              <a:t> (</a:t>
            </a:r>
            <a:r>
              <a:rPr lang="en-US" sz="1400" kern="1800" dirty="0" err="1" smtClean="0">
                <a:cs typeface="Arial" pitchFamily="34" charset="0"/>
              </a:rPr>
              <a:t>Gallica</a:t>
            </a:r>
            <a:r>
              <a:rPr lang="en-US" sz="1400" kern="1800" dirty="0" smtClean="0">
                <a:cs typeface="Arial" pitchFamily="34" charset="0"/>
              </a:rPr>
              <a:t>)</a:t>
            </a:r>
          </a:p>
          <a:p>
            <a:pPr lvl="1">
              <a:defRPr/>
            </a:pPr>
            <a:endParaRPr lang="en-US" sz="1000" kern="1800" dirty="0" smtClean="0">
              <a:cs typeface="Arial" pitchFamily="34" charset="0"/>
            </a:endParaRPr>
          </a:p>
        </p:txBody>
      </p:sp>
    </p:spTree>
    <p:extLst>
      <p:ext uri="{BB962C8B-B14F-4D97-AF65-F5344CB8AC3E}">
        <p14:creationId xmlns:p14="http://schemas.microsoft.com/office/powerpoint/2010/main" val="303585988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251520" y="228600"/>
            <a:ext cx="8496944" cy="176024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lang="fr-CA" sz="4400" dirty="0" smtClean="0">
                <a:solidFill>
                  <a:schemeClr val="bg1"/>
                </a:solidFill>
              </a:rPr>
              <a:t>AVIS</a:t>
            </a:r>
          </a:p>
          <a:p>
            <a:pPr algn="ctr"/>
            <a:endParaRPr lang="fr-CA" sz="4400" dirty="0">
              <a:solidFill>
                <a:schemeClr val="tx2"/>
              </a:solidFill>
            </a:endParaRPr>
          </a:p>
        </p:txBody>
      </p:sp>
      <p:sp>
        <p:nvSpPr>
          <p:cNvPr id="16387" name="Rectangle 13"/>
          <p:cNvSpPr>
            <a:spLocks noChangeArrowheads="1"/>
          </p:cNvSpPr>
          <p:nvPr/>
        </p:nvSpPr>
        <p:spPr bwMode="auto">
          <a:xfrm>
            <a:off x="228600" y="1571625"/>
            <a:ext cx="8670925" cy="498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r-CA" sz="800" dirty="0" smtClean="0"/>
              <a:t> Le juge Linden, de la Cour d’appel, a reconnu l’absence d’un critère établi permettant de dire qu’une utilisation est équitable ou non, mais il a énuméré des facteurs pouvant être pris en compte pour en décider.  S’inspirant de Hubbard, précité, ainsi que de la doctrine américaine de l’utilisation équitable, il a énuméré les facteurs suivants : (1) le but de l’utilisation; (2) la nature de l’utilisation; (3) l’ampleur de l’utilisation; (4) les solutions de rechange à l’utilisation; (5) la nature de l’œuvre; (6) l’effet de l’utilisation sur l’œuvre.  Bien que ces facteurs ne soient pas pertinents dans tous les cas, ils offrent un cadre d’analyse utile pour statuer sur le caractère équitable d’une utilisation dans des affaires </a:t>
            </a:r>
            <a:r>
              <a:rPr lang="fr-CA" sz="800" dirty="0" err="1" smtClean="0"/>
              <a:t>ultérieures.n</a:t>
            </a:r>
            <a:endParaRPr lang="fr-CA" sz="800" dirty="0" smtClean="0"/>
          </a:p>
          <a:p>
            <a:r>
              <a:rPr lang="fr-CA" sz="800" dirty="0" smtClean="0"/>
              <a:t>Au Canada, l’utilisation ne sera manifestement pas équitable si la fin poursuivie n’est pas de celles que prévoit la Loi sur le droit d’auteur, savoir la recherche, l’étude privée, la critique, le compte rendu ou la communication de nouvelles : voir les art. 29, 29.1 et 29.2 de la Loi sur le droit d’auteur.  Je le répète, il ne faut pas interpréter ces fins restrictivement, sinon les droits des utilisateurs pourraient être indûment restreints.  Cela dit, les tribunaux doivent s’efforcer d’évaluer objectivement le but ou le motif réel de l’utilisation de l’œuvre protégée.  Voir </a:t>
            </a:r>
            <a:r>
              <a:rPr lang="fr-CA" sz="800" dirty="0" err="1" smtClean="0"/>
              <a:t>McKeown</a:t>
            </a:r>
            <a:r>
              <a:rPr lang="fr-CA" sz="800" dirty="0" smtClean="0"/>
              <a:t>, op. </a:t>
            </a:r>
            <a:r>
              <a:rPr lang="fr-CA" sz="800" dirty="0" err="1" smtClean="0"/>
              <a:t>cit</a:t>
            </a:r>
            <a:r>
              <a:rPr lang="fr-CA" sz="800" dirty="0" smtClean="0"/>
              <a:t>., p. 23-6.  Voir également </a:t>
            </a:r>
            <a:r>
              <a:rPr lang="fr-CA" sz="800" dirty="0" err="1" smtClean="0"/>
              <a:t>Associated</a:t>
            </a:r>
            <a:r>
              <a:rPr lang="fr-CA" sz="800" dirty="0" smtClean="0"/>
              <a:t> </a:t>
            </a:r>
            <a:r>
              <a:rPr lang="fr-CA" sz="800" dirty="0" err="1" smtClean="0"/>
              <a:t>Newspapers</a:t>
            </a:r>
            <a:r>
              <a:rPr lang="fr-CA" sz="800" dirty="0" smtClean="0"/>
              <a:t> Group </a:t>
            </a:r>
            <a:r>
              <a:rPr lang="fr-CA" sz="800" dirty="0" err="1" smtClean="0"/>
              <a:t>plc</a:t>
            </a:r>
            <a:r>
              <a:rPr lang="fr-CA" sz="800" dirty="0" smtClean="0"/>
              <a:t> c. News Group </a:t>
            </a:r>
            <a:r>
              <a:rPr lang="fr-CA" sz="800" dirty="0" err="1" smtClean="0"/>
              <a:t>Newspapers</a:t>
            </a:r>
            <a:r>
              <a:rPr lang="fr-CA" sz="800" dirty="0" smtClean="0"/>
              <a:t> Ltd., [1986] R.P.C. 515 (Ch. D.).  De plus, comme la Cour d’appel l’a expliqué, certaines utilisations, même à l’une des fins énumérées, peuvent être plus ou moins équitables que d’autres; la recherche effectuée à des fins commerciales peut ne pas être aussi équitable que celle effectuée à des fins de bienfaisance.</a:t>
            </a:r>
          </a:p>
          <a:p>
            <a:r>
              <a:rPr lang="fr-CA" sz="800" dirty="0" smtClean="0"/>
              <a:t>Pour déterminer la nature d’une utilisation, le tribunal doit examiner la manière dont l’œuvre a été utilisée.  Lorsque de multiples copies sont diffusées largement, l’utilisation tend à être inéquitable.  Toutefois, lorsqu’une seule copie est utilisée à une fin légitime en particulier, on peut conclure plus aisément que l’utilisation était équitable.  Si la copie de l’œuvre est détruite après avoir été utilisée comme prévu, cela porte également à croire qu’il s’agissait d’une utilisation équitable. L’on peut également tenir compte de l’usage ou de la pratique dans un secteur d’activité donné pour décider si la nature de l’utilisation est équitable.  Par exemple, dans Sillitoe c. </a:t>
            </a:r>
            <a:r>
              <a:rPr lang="fr-CA" sz="800" dirty="0" err="1" smtClean="0"/>
              <a:t>McGraw</a:t>
            </a:r>
            <a:r>
              <a:rPr lang="fr-CA" sz="800" dirty="0" smtClean="0"/>
              <a:t>-Hill Book Co. (U.K.), [1983] F.S.R. 545 (Ch. D.), les importateurs et les distributeurs de « notes d’étude » comportant de larges extraits d’œuvres publiées ont soutenu que leur utilisation était équitable parce que la fin poursuivie était la critique.  Le tribunal a examiné les pratiques courantes en la matière dans les ouvrages de critique littéraire avant de conclure que les notes d’étude ne constituaient pas une utilisation équitable aux fins de critique.</a:t>
            </a:r>
          </a:p>
          <a:p>
            <a:r>
              <a:rPr lang="fr-CA" sz="800" dirty="0" smtClean="0"/>
              <a:t> Le juge Linden, de la Cour d’appel, a reconnu l’absence d’un critère établi permettant de dire qu’une utilisation est équitable ou non, mais il a énuméré des facteurs pouvant être pris en compte pour en décider.  S’inspirant de Hubbard, précité, ainsi que de la doctrine américaine de l’utilisation équitable, il a énuméré les facteurs suivants : (1) le but de l’utilisation; (2) la nature de l’utilisation; (3) l’ampleur de l’utilisation; (4) les solutions de rechange à l’utilisation; (5) la nature de l’œuvre; (6) l’effet de l’utilisation sur l’œuvre.  Bien que ces facteurs ne soient pas pertinents dans tous les cas, ils offrent un cadre d’analyse utile pour statuer sur le caractère équitable d’une utilisation dans des affaires ultérieures.</a:t>
            </a:r>
          </a:p>
          <a:p>
            <a:r>
              <a:rPr lang="fr-CA" sz="800" dirty="0" smtClean="0"/>
              <a:t>Au Canada, l’utilisation ne sera manifestement pas équitable si la fin poursuivie n’est pas de celles que prévoit la Loi sur le droit d’auteur, savoir la recherche, l’étude privée, la critique, le compte rendu ou la communication de nouvelles : voir les art. 29, 29.1 et 29.2 de la Loi sur le droit d’auteur.  Je le répète, il ne faut pas interpréter ces fins restrictivement, sinon les droits des utilisateurs pourraient être indûment restreints.  Cela dit, les tribunaux doivent s’efforcer d’évaluer objectivement le but ou le motif réel de l’utilisation de l’œuvre protégée.  Voir </a:t>
            </a:r>
            <a:r>
              <a:rPr lang="fr-CA" sz="800" dirty="0" err="1" smtClean="0"/>
              <a:t>McKeown</a:t>
            </a:r>
            <a:r>
              <a:rPr lang="fr-CA" sz="800" dirty="0" smtClean="0"/>
              <a:t>, op. </a:t>
            </a:r>
            <a:r>
              <a:rPr lang="fr-CA" sz="800" dirty="0" err="1" smtClean="0"/>
              <a:t>cit</a:t>
            </a:r>
            <a:r>
              <a:rPr lang="fr-CA" sz="800" dirty="0" smtClean="0"/>
              <a:t>., p. 23-6.  Voir également </a:t>
            </a:r>
            <a:r>
              <a:rPr lang="fr-CA" sz="800" dirty="0" err="1" smtClean="0"/>
              <a:t>Associated</a:t>
            </a:r>
            <a:r>
              <a:rPr lang="fr-CA" sz="800" dirty="0" smtClean="0"/>
              <a:t> </a:t>
            </a:r>
            <a:r>
              <a:rPr lang="fr-CA" sz="800" dirty="0" err="1" smtClean="0"/>
              <a:t>Newspapers</a:t>
            </a:r>
            <a:r>
              <a:rPr lang="fr-CA" sz="800" dirty="0" smtClean="0"/>
              <a:t> Group </a:t>
            </a:r>
            <a:r>
              <a:rPr lang="fr-CA" sz="800" dirty="0" err="1" smtClean="0"/>
              <a:t>plc</a:t>
            </a:r>
            <a:r>
              <a:rPr lang="fr-CA" sz="800" dirty="0" smtClean="0"/>
              <a:t> c. News Group </a:t>
            </a:r>
            <a:r>
              <a:rPr lang="fr-CA" sz="800" dirty="0" err="1" smtClean="0"/>
              <a:t>Newspapers</a:t>
            </a:r>
            <a:r>
              <a:rPr lang="fr-CA" sz="800" dirty="0" smtClean="0"/>
              <a:t> Ltd., [1986] R.P.C. 515 (Ch. D.).  De plus, comme la Cour d’appel l’a expliqué, certaines utilisations, même à l’une des fins énumérées, peuvent être plus ou moins équitables que d’autres; la recherche effectuée à des fins commerciales peut ne pas être aussi équitable que celle effectuée à des fins de bienfaisance.</a:t>
            </a:r>
          </a:p>
          <a:p>
            <a:r>
              <a:rPr lang="fr-CA" sz="800" dirty="0" smtClean="0"/>
              <a:t>Pour déterminer la nature d’une utilisation, le tribunal doit examiner la manière dont l’œuvre a été utilisée.  Lorsque de multiples copies sont diffusées largement, l’utilisation tend à être inéquitable.  Toutefois, lorsqu’une seule copie est utilisée à une fin légitime en particulier, on peut conclure plus aisément que l’utilisation était équitable.  Si la copie de l’œuvre est détruite après avoir été utilisée comme prévu, cela porte également à croire qu’il s’agissait d’une utilisation équitable. L’on peut également tenir compte de l’usage ou de la pratique dans un secteur d’activité donné pour décider si la nature de l’utilisation est équitable.  Par exemple, dans Sillitoe c. </a:t>
            </a:r>
            <a:r>
              <a:rPr lang="fr-CA" sz="800" dirty="0" err="1" smtClean="0"/>
              <a:t>McGraw</a:t>
            </a:r>
            <a:r>
              <a:rPr lang="fr-CA" sz="800" dirty="0" smtClean="0"/>
              <a:t>-Hill Book Co. (U.K.), [1983] F.S.R. 545 (Ch. D.), les importateurs et les distributeurs de « notes d’étude » comportant de larges extraits d’œuvres publiées ont soutenu que leur utilisation était équitable parce que la fin poursuivie était la critique.  Le tribunal a examiné les pratiques courantes en la matière dans les ouvrages de critique littéraire avant de conclure que les notes d’étude ne constituaient pas une utilisation équitable aux fins de critique</a:t>
            </a:r>
          </a:p>
          <a:p>
            <a:r>
              <a:rPr lang="fr-CA" sz="800" dirty="0" smtClean="0"/>
              <a:t>après avoir été utilisée comme prévu, cela porte également à croire qu’il s’agissait d’une utilisation équitable. L’on peut également tenir compte de l’usage ou de la pratique dans un secteur d’activité donné pour décider si la nature de l’utilisation est équitable.  Par exemple, dans Sillitoe c. </a:t>
            </a:r>
            <a:r>
              <a:rPr lang="fr-CA" sz="800" dirty="0" err="1" smtClean="0"/>
              <a:t>McGraw</a:t>
            </a:r>
            <a:r>
              <a:rPr lang="fr-CA" sz="800" dirty="0" smtClean="0"/>
              <a:t>-Hill Book Co. (U.K.), [1983] F.S.R. 545 (Ch. D.), les importateurs et les distributeurs de « notes d’étude » comportant de larges extraits d’œuvres publiées ont soutenu que leur utilisation était équitable parce que la fin poursuivie était la critique.  Le tribunal a examiné les pratiques courantes en la matière dans les ouvrages de critique littéraire avant de conclure que les notes d’étude ne constituaient pas une utilisation équitable aux fins de critique..</a:t>
            </a:r>
          </a:p>
          <a:p>
            <a:r>
              <a:rPr lang="fr-CA" sz="800" dirty="0" smtClean="0"/>
              <a:t> </a:t>
            </a:r>
            <a:endParaRPr lang="fr-CA" sz="800" dirty="0"/>
          </a:p>
        </p:txBody>
      </p:sp>
    </p:spTree>
    <p:extLst>
      <p:ext uri="{BB962C8B-B14F-4D97-AF65-F5344CB8AC3E}">
        <p14:creationId xmlns:p14="http://schemas.microsoft.com/office/powerpoint/2010/main" val="284002893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stretch>
            <a:fillRect/>
          </a:stretch>
        </p:blipFill>
        <p:spPr>
          <a:xfrm>
            <a:off x="6314256" y="1753096"/>
            <a:ext cx="2362200" cy="2540000"/>
          </a:xfrm>
          <a:prstGeom prst="rect">
            <a:avLst/>
          </a:prstGeom>
        </p:spPr>
      </p:pic>
      <p:sp>
        <p:nvSpPr>
          <p:cNvPr id="18434" name="Rectangle 2"/>
          <p:cNvSpPr>
            <a:spLocks noChangeArrowheads="1"/>
          </p:cNvSpPr>
          <p:nvPr/>
        </p:nvSpPr>
        <p:spPr bwMode="auto">
          <a:xfrm>
            <a:off x="251520" y="228600"/>
            <a:ext cx="8352928" cy="147220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lang="fr-CA" sz="4400" dirty="0">
                <a:solidFill>
                  <a:schemeClr val="bg1"/>
                </a:solidFill>
              </a:rPr>
              <a:t>Mise en </a:t>
            </a:r>
            <a:r>
              <a:rPr lang="fr-CA" sz="4400" dirty="0" smtClean="0">
                <a:solidFill>
                  <a:schemeClr val="bg1"/>
                </a:solidFill>
              </a:rPr>
              <a:t>garde</a:t>
            </a:r>
          </a:p>
          <a:p>
            <a:pPr algn="ctr"/>
            <a:endParaRPr lang="fr-CA" sz="4400" dirty="0">
              <a:solidFill>
                <a:schemeClr val="tx2"/>
              </a:solidFill>
            </a:endParaRPr>
          </a:p>
        </p:txBody>
      </p:sp>
      <p:sp>
        <p:nvSpPr>
          <p:cNvPr id="18435" name="Rectangle 3"/>
          <p:cNvSpPr>
            <a:spLocks noChangeArrowheads="1"/>
          </p:cNvSpPr>
          <p:nvPr/>
        </p:nvSpPr>
        <p:spPr bwMode="auto">
          <a:xfrm>
            <a:off x="457200" y="2152650"/>
            <a:ext cx="548640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FontTx/>
              <a:buChar char="•"/>
            </a:pPr>
            <a:r>
              <a:rPr lang="fr-CA" sz="2800" dirty="0"/>
              <a:t>Olivier est un bibliothécaire, PAS un </a:t>
            </a:r>
            <a:r>
              <a:rPr lang="fr-CA" sz="2800" dirty="0" smtClean="0"/>
              <a:t>avocat</a:t>
            </a:r>
          </a:p>
          <a:p>
            <a:pPr marL="342900" indent="-342900">
              <a:spcBef>
                <a:spcPct val="20000"/>
              </a:spcBef>
              <a:buFontTx/>
              <a:buChar char="•"/>
            </a:pPr>
            <a:r>
              <a:rPr lang="fr-CA" sz="2800" dirty="0" smtClean="0"/>
              <a:t>Cette présentation expose des théories, pas des faits</a:t>
            </a:r>
            <a:endParaRPr lang="fr-CA" sz="2800" dirty="0"/>
          </a:p>
          <a:p>
            <a:pPr marL="342900" indent="-342900">
              <a:spcBef>
                <a:spcPct val="20000"/>
              </a:spcBef>
              <a:buFontTx/>
              <a:buChar char="•"/>
            </a:pPr>
            <a:r>
              <a:rPr lang="fr-CA" sz="2800" dirty="0" smtClean="0"/>
              <a:t>Son approche étant pluraliste (et non positiviste), </a:t>
            </a:r>
            <a:r>
              <a:rPr lang="fr-CA" sz="2800" dirty="0"/>
              <a:t>les licences </a:t>
            </a:r>
            <a:r>
              <a:rPr lang="fr-CA" sz="2800" dirty="0" smtClean="0"/>
              <a:t>sont comprises dans le « système » du droit d’auteur</a:t>
            </a:r>
            <a:endParaRPr lang="fr-CA" sz="2800" dirty="0"/>
          </a:p>
        </p:txBody>
      </p:sp>
      <p:sp>
        <p:nvSpPr>
          <p:cNvPr id="18436" name="Text Box 4"/>
          <p:cNvSpPr txBox="1">
            <a:spLocks noChangeArrowheads="1"/>
          </p:cNvSpPr>
          <p:nvPr/>
        </p:nvSpPr>
        <p:spPr bwMode="auto">
          <a:xfrm>
            <a:off x="6705600" y="43434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endParaRPr lang="en-US">
              <a:latin typeface="Times New Roman" charset="0"/>
            </a:endParaRPr>
          </a:p>
        </p:txBody>
      </p:sp>
      <p:grpSp>
        <p:nvGrpSpPr>
          <p:cNvPr id="18440" name="Group 8"/>
          <p:cNvGrpSpPr>
            <a:grpSpLocks/>
          </p:cNvGrpSpPr>
          <p:nvPr/>
        </p:nvGrpSpPr>
        <p:grpSpPr bwMode="auto">
          <a:xfrm>
            <a:off x="5943600" y="1676400"/>
            <a:ext cx="2971800" cy="2971800"/>
            <a:chOff x="3744" y="1200"/>
            <a:chExt cx="1872" cy="1872"/>
          </a:xfrm>
        </p:grpSpPr>
        <p:sp>
          <p:nvSpPr>
            <p:cNvPr id="18441" name="Line 9"/>
            <p:cNvSpPr>
              <a:spLocks noChangeShapeType="1"/>
            </p:cNvSpPr>
            <p:nvPr/>
          </p:nvSpPr>
          <p:spPr bwMode="auto">
            <a:xfrm flipV="1">
              <a:off x="3984" y="1488"/>
              <a:ext cx="1392" cy="1296"/>
            </a:xfrm>
            <a:prstGeom prst="line">
              <a:avLst/>
            </a:prstGeom>
            <a:noFill/>
            <a:ln w="50800">
              <a:solidFill>
                <a:srgbClr val="FF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8442" name="Oval 10"/>
            <p:cNvSpPr>
              <a:spLocks noChangeArrowheads="1"/>
            </p:cNvSpPr>
            <p:nvPr/>
          </p:nvSpPr>
          <p:spPr bwMode="auto">
            <a:xfrm>
              <a:off x="3744" y="1200"/>
              <a:ext cx="1872" cy="1872"/>
            </a:xfrm>
            <a:prstGeom prst="ellipse">
              <a:avLst/>
            </a:prstGeom>
            <a:noFill/>
            <a:ln w="508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3" name="ZoneTexte 2"/>
          <p:cNvSpPr txBox="1"/>
          <p:nvPr/>
        </p:nvSpPr>
        <p:spPr>
          <a:xfrm>
            <a:off x="6616700" y="4254500"/>
            <a:ext cx="1771724" cy="923330"/>
          </a:xfrm>
          <a:prstGeom prst="rect">
            <a:avLst/>
          </a:prstGeom>
          <a:noFill/>
        </p:spPr>
        <p:txBody>
          <a:bodyPr wrap="square" rtlCol="0">
            <a:spAutoFit/>
          </a:bodyPr>
          <a:lstStyle/>
          <a:p>
            <a:r>
              <a:rPr lang="fr-FR" dirty="0" smtClean="0"/>
              <a:t>« </a:t>
            </a:r>
            <a:r>
              <a:rPr lang="fr-FR" dirty="0" err="1" smtClean="0"/>
              <a:t>Avocado</a:t>
            </a:r>
            <a:r>
              <a:rPr lang="fr-FR" dirty="0" smtClean="0"/>
              <a:t> »  de </a:t>
            </a:r>
            <a:r>
              <a:rPr lang="fr-FR" dirty="0" err="1" smtClean="0"/>
              <a:t>ingserban</a:t>
            </a:r>
            <a:r>
              <a:rPr lang="fr-FR" dirty="0" smtClean="0"/>
              <a:t> via </a:t>
            </a:r>
            <a:r>
              <a:rPr lang="fr-FR" dirty="0" err="1" smtClean="0"/>
              <a:t>flickr.com</a:t>
            </a:r>
            <a:endParaRPr lang="fr-FR" dirty="0"/>
          </a:p>
        </p:txBody>
      </p:sp>
    </p:spTree>
    <p:extLst>
      <p:ext uri="{BB962C8B-B14F-4D97-AF65-F5344CB8AC3E}">
        <p14:creationId xmlns:p14="http://schemas.microsoft.com/office/powerpoint/2010/main" val="255477650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Plan</a:t>
            </a:r>
            <a:endParaRPr lang="en-US" dirty="0"/>
          </a:p>
        </p:txBody>
      </p:sp>
      <p:sp>
        <p:nvSpPr>
          <p:cNvPr id="3" name="Sous-titre 2"/>
          <p:cNvSpPr>
            <a:spLocks noGrp="1"/>
          </p:cNvSpPr>
          <p:nvPr>
            <p:ph type="subTitle" idx="1"/>
          </p:nvPr>
        </p:nvSpPr>
        <p:spPr/>
        <p:txBody>
          <a:bodyPr/>
          <a:lstStyle/>
          <a:p>
            <a:pPr marL="514350" indent="-514350">
              <a:buAutoNum type="arabicParenBoth"/>
            </a:pPr>
            <a:r>
              <a:rPr lang="en-US" dirty="0" smtClean="0"/>
              <a:t>C-11 &amp; Exceptions pour </a:t>
            </a:r>
            <a:r>
              <a:rPr lang="en-US" dirty="0" err="1" smtClean="0"/>
              <a:t>bibliothèques</a:t>
            </a:r>
            <a:endParaRPr lang="en-US" dirty="0" smtClean="0"/>
          </a:p>
          <a:p>
            <a:pPr marL="514350" indent="-514350">
              <a:buAutoNum type="arabicParenBoth"/>
            </a:pPr>
            <a:r>
              <a:rPr lang="en-US" dirty="0" smtClean="0"/>
              <a:t>Perspectives</a:t>
            </a:r>
            <a:endParaRPr lang="en-US" dirty="0"/>
          </a:p>
        </p:txBody>
      </p:sp>
      <p:sp>
        <p:nvSpPr>
          <p:cNvPr id="4" name="Rectangle 3"/>
          <p:cNvSpPr/>
          <p:nvPr/>
        </p:nvSpPr>
        <p:spPr bwMode="auto">
          <a:xfrm>
            <a:off x="251520" y="116632"/>
            <a:ext cx="2304256" cy="1728192"/>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4190335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C-11 et les </a:t>
            </a:r>
            <a:r>
              <a:rPr lang="en-US" dirty="0" err="1" smtClean="0"/>
              <a:t>bibliothèques</a:t>
            </a:r>
            <a:r>
              <a:rPr lang="en-US" dirty="0" smtClean="0"/>
              <a:t> (1)</a:t>
            </a:r>
            <a:endParaRPr lang="en-US" dirty="0"/>
          </a:p>
        </p:txBody>
      </p:sp>
      <p:sp>
        <p:nvSpPr>
          <p:cNvPr id="3" name="Espace réservé du contenu 2"/>
          <p:cNvSpPr>
            <a:spLocks noGrp="1"/>
          </p:cNvSpPr>
          <p:nvPr>
            <p:ph sz="half" idx="1"/>
          </p:nvPr>
        </p:nvSpPr>
        <p:spPr/>
        <p:txBody>
          <a:bodyPr/>
          <a:lstStyle/>
          <a:p>
            <a:r>
              <a:rPr lang="en-US" dirty="0" smtClean="0"/>
              <a:t>Art 30.1 LDA</a:t>
            </a:r>
          </a:p>
          <a:p>
            <a:pPr lvl="1"/>
            <a:r>
              <a:rPr lang="en-US" dirty="0" err="1" smtClean="0"/>
              <a:t>Gestion</a:t>
            </a:r>
            <a:r>
              <a:rPr lang="en-US" dirty="0" smtClean="0"/>
              <a:t> et conservation de collections</a:t>
            </a:r>
          </a:p>
          <a:p>
            <a:pPr lvl="1"/>
            <a:r>
              <a:rPr lang="en-US" dirty="0" smtClean="0"/>
              <a:t>“reproduction </a:t>
            </a:r>
            <a:r>
              <a:rPr lang="en-US" dirty="0" err="1" smtClean="0"/>
              <a:t>sur</a:t>
            </a:r>
            <a:r>
              <a:rPr lang="en-US" dirty="0" smtClean="0"/>
              <a:t> un </a:t>
            </a:r>
            <a:r>
              <a:rPr lang="en-US" dirty="0" err="1" smtClean="0"/>
              <a:t>autre</a:t>
            </a:r>
            <a:r>
              <a:rPr lang="en-US" dirty="0" smtClean="0"/>
              <a:t> support”</a:t>
            </a:r>
          </a:p>
          <a:p>
            <a:pPr lvl="1"/>
            <a:endParaRPr lang="en-US" dirty="0"/>
          </a:p>
        </p:txBody>
      </p:sp>
      <p:sp>
        <p:nvSpPr>
          <p:cNvPr id="4" name="Espace réservé du contenu 3"/>
          <p:cNvSpPr>
            <a:spLocks noGrp="1"/>
          </p:cNvSpPr>
          <p:nvPr>
            <p:ph sz="half" idx="2"/>
          </p:nvPr>
        </p:nvSpPr>
        <p:spPr/>
        <p:txBody>
          <a:bodyPr/>
          <a:lstStyle/>
          <a:p>
            <a:r>
              <a:rPr lang="en-US" dirty="0" smtClean="0"/>
              <a:t>“Reproduction </a:t>
            </a:r>
            <a:r>
              <a:rPr lang="en-US" dirty="0" err="1"/>
              <a:t>sur</a:t>
            </a:r>
            <a:r>
              <a:rPr lang="en-US" dirty="0"/>
              <a:t> un </a:t>
            </a:r>
            <a:r>
              <a:rPr lang="en-US" dirty="0" err="1"/>
              <a:t>autre</a:t>
            </a:r>
            <a:r>
              <a:rPr lang="en-US" dirty="0"/>
              <a:t> support, </a:t>
            </a:r>
            <a:endParaRPr lang="en-US" dirty="0" smtClean="0"/>
          </a:p>
          <a:p>
            <a:r>
              <a:rPr lang="en-US" dirty="0" smtClean="0"/>
              <a:t>[…] support </a:t>
            </a:r>
            <a:r>
              <a:rPr lang="en-US" dirty="0"/>
              <a:t>original </a:t>
            </a:r>
            <a:r>
              <a:rPr lang="en-US" dirty="0" err="1"/>
              <a:t>est</a:t>
            </a:r>
            <a:r>
              <a:rPr lang="en-US" dirty="0"/>
              <a:t> </a:t>
            </a:r>
            <a:r>
              <a:rPr lang="en-US" dirty="0" err="1"/>
              <a:t>désuet</a:t>
            </a:r>
            <a:r>
              <a:rPr lang="en-US" dirty="0"/>
              <a:t> </a:t>
            </a:r>
            <a:r>
              <a:rPr lang="en-US" u="sng" dirty="0" err="1"/>
              <a:t>ou</a:t>
            </a:r>
            <a:r>
              <a:rPr lang="en-US" u="sng" dirty="0"/>
              <a:t> en </a:t>
            </a:r>
            <a:r>
              <a:rPr lang="en-US" u="sng" dirty="0" err="1"/>
              <a:t>voie</a:t>
            </a:r>
            <a:r>
              <a:rPr lang="en-US" u="sng" dirty="0"/>
              <a:t> de le </a:t>
            </a:r>
            <a:r>
              <a:rPr lang="en-US" u="sng" dirty="0" err="1"/>
              <a:t>devenir</a:t>
            </a:r>
            <a:r>
              <a:rPr lang="en-US" u="sng" dirty="0"/>
              <a:t> </a:t>
            </a:r>
            <a:r>
              <a:rPr lang="en-US" dirty="0" err="1"/>
              <a:t>ou</a:t>
            </a:r>
            <a:r>
              <a:rPr lang="en-US" dirty="0"/>
              <a:t> fait </a:t>
            </a:r>
            <a:r>
              <a:rPr lang="en-US" dirty="0" err="1"/>
              <a:t>appel</a:t>
            </a:r>
            <a:r>
              <a:rPr lang="en-US" dirty="0"/>
              <a:t> </a:t>
            </a:r>
            <a:r>
              <a:rPr lang="en-US" dirty="0" err="1"/>
              <a:t>à</a:t>
            </a:r>
            <a:r>
              <a:rPr lang="en-US" dirty="0"/>
              <a:t> </a:t>
            </a:r>
            <a:r>
              <a:rPr lang="en-US" dirty="0" err="1"/>
              <a:t>une</a:t>
            </a:r>
            <a:r>
              <a:rPr lang="en-US" dirty="0"/>
              <a:t> technique non </a:t>
            </a:r>
            <a:r>
              <a:rPr lang="en-US" dirty="0" err="1"/>
              <a:t>disponible</a:t>
            </a:r>
            <a:r>
              <a:rPr lang="en-US" dirty="0"/>
              <a:t> </a:t>
            </a:r>
            <a:r>
              <a:rPr lang="en-US" u="sng" dirty="0" err="1"/>
              <a:t>ou</a:t>
            </a:r>
            <a:r>
              <a:rPr lang="en-US" u="sng" dirty="0"/>
              <a:t> en </a:t>
            </a:r>
            <a:r>
              <a:rPr lang="en-US" u="sng" dirty="0" err="1"/>
              <a:t>voie</a:t>
            </a:r>
            <a:r>
              <a:rPr lang="en-US" u="sng" dirty="0"/>
              <a:t> de le </a:t>
            </a:r>
            <a:r>
              <a:rPr lang="en-US" u="sng" dirty="0" err="1" smtClean="0"/>
              <a:t>devenir</a:t>
            </a:r>
            <a:r>
              <a:rPr lang="en-US" dirty="0" smtClean="0"/>
              <a:t>”</a:t>
            </a:r>
            <a:endParaRPr lang="en-US" dirty="0"/>
          </a:p>
          <a:p>
            <a:endParaRPr lang="en-US" dirty="0" smtClean="0"/>
          </a:p>
        </p:txBody>
      </p:sp>
    </p:spTree>
    <p:extLst>
      <p:ext uri="{BB962C8B-B14F-4D97-AF65-F5344CB8AC3E}">
        <p14:creationId xmlns:p14="http://schemas.microsoft.com/office/powerpoint/2010/main" val="2738672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C-11 et les bibliothèques (2)</a:t>
            </a:r>
            <a:endParaRPr lang="fr-FR"/>
          </a:p>
        </p:txBody>
      </p:sp>
      <p:sp>
        <p:nvSpPr>
          <p:cNvPr id="3" name="Espace réservé du contenu 2"/>
          <p:cNvSpPr>
            <a:spLocks noGrp="1"/>
          </p:cNvSpPr>
          <p:nvPr>
            <p:ph sz="half" idx="1"/>
          </p:nvPr>
        </p:nvSpPr>
        <p:spPr>
          <a:xfrm>
            <a:off x="685800" y="1834480"/>
            <a:ext cx="3810000" cy="4114800"/>
          </a:xfrm>
        </p:spPr>
        <p:txBody>
          <a:bodyPr/>
          <a:lstStyle/>
          <a:p>
            <a:r>
              <a:rPr lang="fr-FR" smtClean="0"/>
              <a:t>Art. 30.2 LDA</a:t>
            </a:r>
          </a:p>
          <a:p>
            <a:pPr lvl="1"/>
            <a:r>
              <a:rPr lang="fr-FR" smtClean="0"/>
              <a:t>Faire pour autrui</a:t>
            </a:r>
          </a:p>
          <a:p>
            <a:pPr lvl="1"/>
            <a:r>
              <a:rPr lang="fr-FR" smtClean="0"/>
              <a:t>CCH</a:t>
            </a:r>
          </a:p>
          <a:p>
            <a:r>
              <a:rPr lang="fr-FR" smtClean="0"/>
              <a:t>“Pr</a:t>
            </a:r>
            <a:r>
              <a:rPr lang="fr-FR" smtClean="0"/>
              <a:t>êt entre bibliothèques” (PEB)</a:t>
            </a:r>
          </a:p>
          <a:p>
            <a:pPr lvl="1"/>
            <a:r>
              <a:rPr lang="fr-FR" smtClean="0"/>
              <a:t>Requête d’un usager pour accéder à un document d’une autre institution</a:t>
            </a:r>
          </a:p>
          <a:p>
            <a:pPr lvl="1"/>
            <a:r>
              <a:rPr lang="fr-FR" smtClean="0"/>
              <a:t>Un article par fax</a:t>
            </a:r>
          </a:p>
          <a:p>
            <a:pPr lvl="1"/>
            <a:r>
              <a:rPr lang="fr-FR" smtClean="0"/>
              <a:t>Un livre par la poste</a:t>
            </a:r>
            <a:endParaRPr lang="fr-FR"/>
          </a:p>
        </p:txBody>
      </p:sp>
      <p:sp>
        <p:nvSpPr>
          <p:cNvPr id="4" name="Espace réservé du contenu 3"/>
          <p:cNvSpPr>
            <a:spLocks noGrp="1"/>
          </p:cNvSpPr>
          <p:nvPr>
            <p:ph sz="half" idx="2"/>
          </p:nvPr>
        </p:nvSpPr>
        <p:spPr>
          <a:xfrm>
            <a:off x="4648200" y="1834480"/>
            <a:ext cx="3810000" cy="4114800"/>
          </a:xfrm>
        </p:spPr>
        <p:txBody>
          <a:bodyPr/>
          <a:lstStyle/>
          <a:p>
            <a:r>
              <a:rPr lang="fr-FR" dirty="0" smtClean="0"/>
              <a:t>C-11 permet l’envoi d’une copie numérique de PEB</a:t>
            </a:r>
          </a:p>
          <a:p>
            <a:pPr lvl="1"/>
            <a:r>
              <a:rPr lang="fr-FR" dirty="0" smtClean="0"/>
              <a:t>“des mesures en vue d’emp</a:t>
            </a:r>
            <a:r>
              <a:rPr lang="fr-FR" dirty="0" smtClean="0"/>
              <a:t>êcher” </a:t>
            </a:r>
          </a:p>
          <a:p>
            <a:pPr lvl="1"/>
            <a:r>
              <a:rPr lang="fr-FR" dirty="0" smtClean="0"/>
              <a:t>“sauf pour une seule impression”</a:t>
            </a:r>
          </a:p>
          <a:p>
            <a:pPr lvl="1"/>
            <a:r>
              <a:rPr lang="fr-FR" dirty="0" smtClean="0"/>
              <a:t>“pendant une période de plus de cinq jours”</a:t>
            </a:r>
            <a:endParaRPr lang="fr-FR" dirty="0"/>
          </a:p>
        </p:txBody>
      </p:sp>
    </p:spTree>
    <p:extLst>
      <p:ext uri="{BB962C8B-B14F-4D97-AF65-F5344CB8AC3E}">
        <p14:creationId xmlns:p14="http://schemas.microsoft.com/office/powerpoint/2010/main" val="3162107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C-11 et déficiences lecture</a:t>
            </a:r>
            <a:endParaRPr lang="fr-FR"/>
          </a:p>
        </p:txBody>
      </p:sp>
      <p:sp>
        <p:nvSpPr>
          <p:cNvPr id="3" name="Espace réservé du contenu 2"/>
          <p:cNvSpPr>
            <a:spLocks noGrp="1"/>
          </p:cNvSpPr>
          <p:nvPr>
            <p:ph idx="1"/>
          </p:nvPr>
        </p:nvSpPr>
        <p:spPr/>
        <p:txBody>
          <a:bodyPr/>
          <a:lstStyle/>
          <a:p>
            <a:r>
              <a:rPr lang="fr-FR" dirty="0" smtClean="0"/>
              <a:t>Exception pour l’envoi à l’étranger </a:t>
            </a:r>
          </a:p>
          <a:p>
            <a:pPr lvl="1"/>
            <a:r>
              <a:rPr lang="fr-FR" dirty="0" smtClean="0"/>
              <a:t>(adjonction de l’art. 32.01)</a:t>
            </a:r>
          </a:p>
          <a:p>
            <a:pPr lvl="1"/>
            <a:r>
              <a:rPr lang="fr-FR" dirty="0" smtClean="0"/>
              <a:t>Permettre le partage de formats alternatifs avec des agences d’autres pays </a:t>
            </a:r>
          </a:p>
          <a:p>
            <a:pPr lvl="1"/>
            <a:r>
              <a:rPr lang="fr-FR" dirty="0" smtClean="0"/>
              <a:t>Seulement si </a:t>
            </a:r>
          </a:p>
          <a:p>
            <a:pPr lvl="2"/>
            <a:r>
              <a:rPr lang="fr-FR" dirty="0" smtClean="0"/>
              <a:t>Sans but lucratif</a:t>
            </a:r>
          </a:p>
          <a:p>
            <a:pPr lvl="2"/>
            <a:r>
              <a:rPr lang="fr-FR" dirty="0" err="1" smtClean="0"/>
              <a:t>Oeuvre</a:t>
            </a:r>
            <a:r>
              <a:rPr lang="fr-FR" dirty="0" smtClean="0"/>
              <a:t> d’un citoyen Canadien;</a:t>
            </a:r>
          </a:p>
          <a:p>
            <a:pPr lvl="2"/>
            <a:r>
              <a:rPr lang="fr-FR" dirty="0" err="1" smtClean="0"/>
              <a:t>Oeuvre</a:t>
            </a:r>
            <a:r>
              <a:rPr lang="fr-FR" dirty="0" smtClean="0"/>
              <a:t> indisponible sur le marché dans format;</a:t>
            </a:r>
          </a:p>
          <a:p>
            <a:pPr lvl="2"/>
            <a:r>
              <a:rPr lang="fr-FR" dirty="0" smtClean="0"/>
              <a:t>Verse redevance règlementaire</a:t>
            </a:r>
          </a:p>
          <a:p>
            <a:pPr lvl="2"/>
            <a:endParaRPr lang="fr-FR" dirty="0" smtClean="0"/>
          </a:p>
        </p:txBody>
      </p:sp>
    </p:spTree>
    <p:extLst>
      <p:ext uri="{BB962C8B-B14F-4D97-AF65-F5344CB8AC3E}">
        <p14:creationId xmlns:p14="http://schemas.microsoft.com/office/powerpoint/2010/main" val="583922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00808"/>
            <a:ext cx="7772400" cy="1470025"/>
          </a:xfrm>
        </p:spPr>
        <p:txBody>
          <a:bodyPr/>
          <a:lstStyle/>
          <a:p>
            <a:r>
              <a:rPr lang="fr-CA" dirty="0" smtClean="0"/>
              <a:t>Le vrai enjeu : l’éducation</a:t>
            </a:r>
            <a:endParaRPr lang="fr-CA" dirty="0"/>
          </a:p>
        </p:txBody>
      </p:sp>
      <p:sp>
        <p:nvSpPr>
          <p:cNvPr id="3" name="Sous-titre 2"/>
          <p:cNvSpPr>
            <a:spLocks noGrp="1"/>
          </p:cNvSpPr>
          <p:nvPr>
            <p:ph type="subTitle" idx="1"/>
          </p:nvPr>
        </p:nvSpPr>
        <p:spPr>
          <a:xfrm>
            <a:off x="1371600" y="3456583"/>
            <a:ext cx="6400800" cy="1752600"/>
          </a:xfrm>
        </p:spPr>
        <p:txBody>
          <a:bodyPr/>
          <a:lstStyle/>
          <a:p>
            <a:r>
              <a:rPr lang="fr-CA" dirty="0" smtClean="0"/>
              <a:t>Les établissements d’enseignements comptent beaucoup sur les bibliothèques via l’art. 30.2 LDA</a:t>
            </a:r>
            <a:endParaRPr lang="fr-CA" dirty="0"/>
          </a:p>
        </p:txBody>
      </p:sp>
      <p:sp>
        <p:nvSpPr>
          <p:cNvPr id="4" name="Rectangle 3"/>
          <p:cNvSpPr/>
          <p:nvPr/>
        </p:nvSpPr>
        <p:spPr bwMode="auto">
          <a:xfrm>
            <a:off x="251520" y="116632"/>
            <a:ext cx="2304256" cy="1728192"/>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2942285648"/>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fr-CA"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fr-CA"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752</TotalTime>
  <Words>1815</Words>
  <Application>Microsoft Macintosh PowerPoint</Application>
  <PresentationFormat>Présentation à l'écran (4:3)</PresentationFormat>
  <Paragraphs>104</Paragraphs>
  <Slides>20</Slides>
  <Notes>3</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Blank Presentation</vt:lpstr>
      <vt:lpstr>C-11  Exceptions  aux bibliothèques</vt:lpstr>
      <vt:lpstr>Présentation PowerPoint</vt:lpstr>
      <vt:lpstr>Présentation PowerPoint</vt:lpstr>
      <vt:lpstr>Présentation PowerPoint</vt:lpstr>
      <vt:lpstr>Plan</vt:lpstr>
      <vt:lpstr>C-11 et les bibliothèques (1)</vt:lpstr>
      <vt:lpstr>C-11 et les bibliothèques (2)</vt:lpstr>
      <vt:lpstr>C-11 et déficiences lecture</vt:lpstr>
      <vt:lpstr>Le vrai enjeu : l’éducation</vt:lpstr>
      <vt:lpstr>Être bibliothécaire  au Québec…?</vt:lpstr>
      <vt:lpstr>(2) Perspectives</vt:lpstr>
      <vt:lpstr>Publication versus « mise à disposition »  </vt:lpstr>
      <vt:lpstr>Présentation PowerPoint</vt:lpstr>
      <vt:lpstr>Comment « mesurer » l’utilisation équitable ?</vt:lpstr>
      <vt:lpstr>Comment « mesurer » l’utilisation équitable ?</vt:lpstr>
      <vt:lpstr>$ 41 483 512 </vt:lpstr>
      <vt:lpstr>$ 41 483 512 dépenses pour le numérique</vt:lpstr>
      <vt:lpstr>$ 41 483 512 dépenses pour le numérique</vt:lpstr>
      <vt:lpstr>Merci !</vt:lpstr>
      <vt:lpstr>Bibliographie</vt:lpstr>
    </vt:vector>
  </TitlesOfParts>
  <Company>Concordia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issues in Social Media</dc:title>
  <dc:creator>Library User</dc:creator>
  <cp:lastModifiedBy>Olivier Charbonneau</cp:lastModifiedBy>
  <cp:revision>77</cp:revision>
  <dcterms:created xsi:type="dcterms:W3CDTF">2012-04-19T16:23:14Z</dcterms:created>
  <dcterms:modified xsi:type="dcterms:W3CDTF">2012-09-28T01:03:52Z</dcterms:modified>
</cp:coreProperties>
</file>