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0" r:id="rId4"/>
    <p:sldId id="261" r:id="rId5"/>
    <p:sldId id="263" r:id="rId6"/>
    <p:sldId id="265" r:id="rId7"/>
    <p:sldId id="266" r:id="rId8"/>
    <p:sldId id="267" r:id="rId9"/>
    <p:sldId id="268" r:id="rId10"/>
    <p:sldId id="271" r:id="rId11"/>
    <p:sldId id="272" r:id="rId12"/>
    <p:sldId id="273" r:id="rId13"/>
    <p:sldId id="276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 Narrow" pitchFamily="34" charset="0"/>
              </a:defRPr>
            </a:pPr>
            <a:r>
              <a:rPr lang="en-US" sz="2000" dirty="0">
                <a:latin typeface="Arial Narrow" pitchFamily="34" charset="0"/>
              </a:rPr>
              <a:t>Total Circulation and Reciprocal Borrowing </a:t>
            </a:r>
            <a:endParaRPr lang="en-US" sz="2000" dirty="0" smtClean="0">
              <a:latin typeface="Arial Narrow" pitchFamily="34" charset="0"/>
            </a:endParaRPr>
          </a:p>
          <a:p>
            <a:pPr>
              <a:defRPr sz="2000">
                <a:latin typeface="Arial Narrow" pitchFamily="34" charset="0"/>
              </a:defRPr>
            </a:pPr>
            <a:r>
              <a:rPr lang="en-US" sz="2000" dirty="0" smtClean="0">
                <a:latin typeface="Arial Narrow" pitchFamily="34" charset="0"/>
              </a:rPr>
              <a:t>(</a:t>
            </a:r>
            <a:r>
              <a:rPr lang="en-US" sz="2000" dirty="0">
                <a:latin typeface="Arial Narrow" pitchFamily="34" charset="0"/>
              </a:rPr>
              <a:t>2005-10) for CREPUQ</a:t>
            </a:r>
          </a:p>
        </c:rich>
      </c:tx>
      <c:layout>
        <c:manualLayout>
          <c:xMode val="edge"/>
          <c:yMode val="edge"/>
          <c:x val="0.10704351407763203"/>
          <c:y val="1.65346211532051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188585654285135"/>
          <c:y val="0.19565913813436461"/>
          <c:w val="0.38886682665923111"/>
          <c:h val="0.5506544682885736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Circulation Total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5512190</c:v>
                </c:pt>
                <c:pt idx="1">
                  <c:v>5156215</c:v>
                </c:pt>
                <c:pt idx="2">
                  <c:v>4701212</c:v>
                </c:pt>
                <c:pt idx="3">
                  <c:v>4562013</c:v>
                </c:pt>
                <c:pt idx="4">
                  <c:v>4394163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62277376"/>
        <c:axId val="161130176"/>
      </c:line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Recip Borrowing Total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121728</c:v>
                </c:pt>
                <c:pt idx="1">
                  <c:v>127440</c:v>
                </c:pt>
                <c:pt idx="2">
                  <c:v>107332</c:v>
                </c:pt>
                <c:pt idx="3">
                  <c:v>95415</c:v>
                </c:pt>
                <c:pt idx="4">
                  <c:v>88794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62278912"/>
        <c:axId val="161130752"/>
      </c:lineChart>
      <c:catAx>
        <c:axId val="162277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Arial Narrow" pitchFamily="34" charset="0"/>
                  </a:defRPr>
                </a:pPr>
                <a:r>
                  <a:rPr lang="en-US" sz="1400">
                    <a:latin typeface="Arial Narrow" pitchFamily="34" charset="0"/>
                  </a:rPr>
                  <a:t>Year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1130176"/>
        <c:crosses val="autoZero"/>
        <c:auto val="1"/>
        <c:lblAlgn val="ctr"/>
        <c:lblOffset val="100"/>
        <c:noMultiLvlLbl val="0"/>
      </c:catAx>
      <c:valAx>
        <c:axId val="1611301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>
                    <a:latin typeface="Arial Narrow" pitchFamily="34" charset="0"/>
                  </a:defRPr>
                </a:pPr>
                <a:r>
                  <a:rPr lang="en-US" sz="1400" dirty="0">
                    <a:latin typeface="Arial Narrow" pitchFamily="34" charset="0"/>
                  </a:rPr>
                  <a:t>Total Circulation (</a:t>
                </a:r>
                <a:r>
                  <a:rPr lang="en-US" sz="1400" dirty="0" smtClean="0">
                    <a:latin typeface="Arial Narrow" pitchFamily="34" charset="0"/>
                  </a:rPr>
                  <a:t>CREPUQ*)</a:t>
                </a:r>
                <a:endParaRPr lang="en-US" sz="1400" dirty="0">
                  <a:latin typeface="Arial Narrow" pitchFamily="34" charset="0"/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2277376"/>
        <c:crosses val="autoZero"/>
        <c:crossBetween val="between"/>
      </c:valAx>
      <c:valAx>
        <c:axId val="1611307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>
                    <a:latin typeface="Arial Narrow" pitchFamily="34" charset="0"/>
                  </a:defRPr>
                </a:pPr>
                <a:r>
                  <a:rPr lang="en-US" sz="1400">
                    <a:latin typeface="Arial Narrow" pitchFamily="34" charset="0"/>
                  </a:rPr>
                  <a:t>Total</a:t>
                </a:r>
                <a:r>
                  <a:rPr lang="en-US" sz="1400" baseline="0">
                    <a:latin typeface="Arial Narrow" pitchFamily="34" charset="0"/>
                  </a:rPr>
                  <a:t> Recip. Borrowing (CREPUQ*)</a:t>
                </a:r>
                <a:endParaRPr lang="en-US" sz="1400">
                  <a:latin typeface="Arial Narrow" pitchFamily="34" charset="0"/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62278912"/>
        <c:crosses val="max"/>
        <c:crossBetween val="between"/>
      </c:valAx>
      <c:catAx>
        <c:axId val="162278912"/>
        <c:scaling>
          <c:orientation val="minMax"/>
        </c:scaling>
        <c:delete val="1"/>
        <c:axPos val="b"/>
        <c:majorTickMark val="out"/>
        <c:minorTickMark val="none"/>
        <c:tickLblPos val="nextTo"/>
        <c:crossAx val="161130752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400">
              <a:latin typeface="Arial Narrow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>
                <a:latin typeface="Arial Narrow" pitchFamily="34" charset="0"/>
                <a:cs typeface="Arial" pitchFamily="34" charset="0"/>
              </a:rPr>
              <a:t>UQ Rimouski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og"/>
            <c:dispRSqr val="1"/>
            <c:dispEq val="0"/>
            <c:trendlineLbl>
              <c:layout>
                <c:manualLayout>
                  <c:x val="7.198743279766609E-2"/>
                  <c:y val="-0.54432039745031868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c:spPr>
            </c:trendlineLbl>
          </c:trendline>
          <c:xVal>
            <c:numRef>
              <c:f>Pairs!$F$162:$F$177</c:f>
              <c:numCache>
                <c:formatCode>0</c:formatCode>
                <c:ptCount val="16"/>
                <c:pt idx="0">
                  <c:v>430</c:v>
                </c:pt>
                <c:pt idx="1">
                  <c:v>1160</c:v>
                </c:pt>
                <c:pt idx="2">
                  <c:v>739</c:v>
                </c:pt>
                <c:pt idx="3">
                  <c:v>317</c:v>
                </c:pt>
                <c:pt idx="4">
                  <c:v>541</c:v>
                </c:pt>
                <c:pt idx="5">
                  <c:v>317</c:v>
                </c:pt>
                <c:pt idx="6">
                  <c:v>527</c:v>
                </c:pt>
                <c:pt idx="7">
                  <c:v>542</c:v>
                </c:pt>
                <c:pt idx="8">
                  <c:v>541</c:v>
                </c:pt>
                <c:pt idx="9">
                  <c:v>553</c:v>
                </c:pt>
                <c:pt idx="10">
                  <c:v>544</c:v>
                </c:pt>
                <c:pt idx="11">
                  <c:v>553</c:v>
                </c:pt>
                <c:pt idx="12">
                  <c:v>523</c:v>
                </c:pt>
                <c:pt idx="13">
                  <c:v>311</c:v>
                </c:pt>
                <c:pt idx="14">
                  <c:v>522</c:v>
                </c:pt>
                <c:pt idx="15">
                  <c:v>539</c:v>
                </c:pt>
              </c:numCache>
            </c:numRef>
          </c:xVal>
          <c:yVal>
            <c:numRef>
              <c:f>Pairs!$G$162:$G$177</c:f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xVal>
            <c:numRef>
              <c:f>Pairs!$F$162:$F$177</c:f>
              <c:numCache>
                <c:formatCode>0</c:formatCode>
                <c:ptCount val="16"/>
                <c:pt idx="0">
                  <c:v>430</c:v>
                </c:pt>
                <c:pt idx="1">
                  <c:v>1160</c:v>
                </c:pt>
                <c:pt idx="2">
                  <c:v>739</c:v>
                </c:pt>
                <c:pt idx="3">
                  <c:v>317</c:v>
                </c:pt>
                <c:pt idx="4">
                  <c:v>541</c:v>
                </c:pt>
                <c:pt idx="5">
                  <c:v>317</c:v>
                </c:pt>
                <c:pt idx="6">
                  <c:v>527</c:v>
                </c:pt>
                <c:pt idx="7">
                  <c:v>542</c:v>
                </c:pt>
                <c:pt idx="8">
                  <c:v>541</c:v>
                </c:pt>
                <c:pt idx="9">
                  <c:v>553</c:v>
                </c:pt>
                <c:pt idx="10">
                  <c:v>544</c:v>
                </c:pt>
                <c:pt idx="11">
                  <c:v>553</c:v>
                </c:pt>
                <c:pt idx="12">
                  <c:v>523</c:v>
                </c:pt>
                <c:pt idx="13">
                  <c:v>311</c:v>
                </c:pt>
                <c:pt idx="14">
                  <c:v>522</c:v>
                </c:pt>
                <c:pt idx="15">
                  <c:v>539</c:v>
                </c:pt>
              </c:numCache>
            </c:numRef>
          </c:xVal>
          <c:yVal>
            <c:numRef>
              <c:f>Pairs!$H$162:$H$177</c:f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trendline>
            <c:trendlineType val="log"/>
            <c:dispRSqr val="1"/>
            <c:dispEq val="0"/>
            <c:trendlineLbl>
              <c:numFmt formatCode="General" sourceLinked="0"/>
            </c:trendlineLbl>
          </c:trendline>
          <c:xVal>
            <c:numRef>
              <c:f>Pairs!$F$162:$F$177</c:f>
              <c:numCache>
                <c:formatCode>0</c:formatCode>
                <c:ptCount val="16"/>
                <c:pt idx="0">
                  <c:v>430</c:v>
                </c:pt>
                <c:pt idx="1">
                  <c:v>1160</c:v>
                </c:pt>
                <c:pt idx="2">
                  <c:v>739</c:v>
                </c:pt>
                <c:pt idx="3">
                  <c:v>317</c:v>
                </c:pt>
                <c:pt idx="4">
                  <c:v>541</c:v>
                </c:pt>
                <c:pt idx="5">
                  <c:v>317</c:v>
                </c:pt>
                <c:pt idx="6">
                  <c:v>527</c:v>
                </c:pt>
                <c:pt idx="7">
                  <c:v>542</c:v>
                </c:pt>
                <c:pt idx="8">
                  <c:v>541</c:v>
                </c:pt>
                <c:pt idx="9">
                  <c:v>553</c:v>
                </c:pt>
                <c:pt idx="10">
                  <c:v>544</c:v>
                </c:pt>
                <c:pt idx="11">
                  <c:v>553</c:v>
                </c:pt>
                <c:pt idx="12">
                  <c:v>523</c:v>
                </c:pt>
                <c:pt idx="13">
                  <c:v>311</c:v>
                </c:pt>
                <c:pt idx="14">
                  <c:v>522</c:v>
                </c:pt>
                <c:pt idx="15">
                  <c:v>539</c:v>
                </c:pt>
              </c:numCache>
            </c:numRef>
          </c:xVal>
          <c:yVal>
            <c:numRef>
              <c:f>Pairs!$I$162:$I$177</c:f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3"/>
              </a:solidFill>
            </c:spPr>
          </c:marker>
          <c:trendline>
            <c:trendlineType val="log"/>
            <c:dispRSqr val="1"/>
            <c:dispEq val="0"/>
            <c:trendlineLbl>
              <c:layout>
                <c:manualLayout>
                  <c:x val="9.7737629422088353E-3"/>
                  <c:y val="-0.29655932933756413"/>
                </c:manualLayout>
              </c:layout>
              <c:numFmt formatCode="General" sourceLinked="0"/>
            </c:trendlineLbl>
          </c:trendline>
          <c:xVal>
            <c:numRef>
              <c:f>Pairs!$F$162:$F$177</c:f>
              <c:numCache>
                <c:formatCode>0</c:formatCode>
                <c:ptCount val="16"/>
                <c:pt idx="0">
                  <c:v>430</c:v>
                </c:pt>
                <c:pt idx="1">
                  <c:v>1160</c:v>
                </c:pt>
                <c:pt idx="2">
                  <c:v>739</c:v>
                </c:pt>
                <c:pt idx="3">
                  <c:v>317</c:v>
                </c:pt>
                <c:pt idx="4">
                  <c:v>541</c:v>
                </c:pt>
                <c:pt idx="5">
                  <c:v>317</c:v>
                </c:pt>
                <c:pt idx="6">
                  <c:v>527</c:v>
                </c:pt>
                <c:pt idx="7">
                  <c:v>542</c:v>
                </c:pt>
                <c:pt idx="8">
                  <c:v>541</c:v>
                </c:pt>
                <c:pt idx="9">
                  <c:v>553</c:v>
                </c:pt>
                <c:pt idx="10">
                  <c:v>544</c:v>
                </c:pt>
                <c:pt idx="11">
                  <c:v>553</c:v>
                </c:pt>
                <c:pt idx="12">
                  <c:v>523</c:v>
                </c:pt>
                <c:pt idx="13">
                  <c:v>311</c:v>
                </c:pt>
                <c:pt idx="14">
                  <c:v>522</c:v>
                </c:pt>
                <c:pt idx="15">
                  <c:v>539</c:v>
                </c:pt>
              </c:numCache>
            </c:numRef>
          </c:xVal>
          <c:yVal>
            <c:numRef>
              <c:f>Pairs!$J$162:$J$177</c:f>
            </c:numRef>
          </c:yVal>
          <c:smooth val="0"/>
        </c:ser>
        <c:ser>
          <c:idx val="4"/>
          <c:order val="4"/>
          <c:spPr>
            <a:ln w="28575">
              <a:noFill/>
            </a:ln>
          </c:spPr>
          <c:xVal>
            <c:numRef>
              <c:f>Pairs!$F$162:$F$177</c:f>
              <c:numCache>
                <c:formatCode>0</c:formatCode>
                <c:ptCount val="16"/>
                <c:pt idx="0">
                  <c:v>430</c:v>
                </c:pt>
                <c:pt idx="1">
                  <c:v>1160</c:v>
                </c:pt>
                <c:pt idx="2">
                  <c:v>739</c:v>
                </c:pt>
                <c:pt idx="3">
                  <c:v>317</c:v>
                </c:pt>
                <c:pt idx="4">
                  <c:v>541</c:v>
                </c:pt>
                <c:pt idx="5">
                  <c:v>317</c:v>
                </c:pt>
                <c:pt idx="6">
                  <c:v>527</c:v>
                </c:pt>
                <c:pt idx="7">
                  <c:v>542</c:v>
                </c:pt>
                <c:pt idx="8">
                  <c:v>541</c:v>
                </c:pt>
                <c:pt idx="9">
                  <c:v>553</c:v>
                </c:pt>
                <c:pt idx="10">
                  <c:v>544</c:v>
                </c:pt>
                <c:pt idx="11">
                  <c:v>553</c:v>
                </c:pt>
                <c:pt idx="12">
                  <c:v>523</c:v>
                </c:pt>
                <c:pt idx="13">
                  <c:v>311</c:v>
                </c:pt>
                <c:pt idx="14">
                  <c:v>522</c:v>
                </c:pt>
                <c:pt idx="15">
                  <c:v>539</c:v>
                </c:pt>
              </c:numCache>
            </c:numRef>
          </c:xVal>
          <c:yVal>
            <c:numRef>
              <c:f>Pairs!$K$162:$K$177</c:f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trendline>
            <c:trendlineType val="log"/>
            <c:dispRSqr val="1"/>
            <c:dispEq val="0"/>
            <c:trendlineLbl>
              <c:layout>
                <c:manualLayout>
                  <c:x val="5.9509202453987733E-2"/>
                  <c:y val="-0.38844909311709169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trendlineLbl>
          </c:trendline>
          <c:xVal>
            <c:numRef>
              <c:f>Pairs!$F$162:$F$177</c:f>
              <c:numCache>
                <c:formatCode>0</c:formatCode>
                <c:ptCount val="16"/>
                <c:pt idx="0">
                  <c:v>430</c:v>
                </c:pt>
                <c:pt idx="1">
                  <c:v>1160</c:v>
                </c:pt>
                <c:pt idx="2">
                  <c:v>739</c:v>
                </c:pt>
                <c:pt idx="3">
                  <c:v>317</c:v>
                </c:pt>
                <c:pt idx="4">
                  <c:v>541</c:v>
                </c:pt>
                <c:pt idx="5">
                  <c:v>317</c:v>
                </c:pt>
                <c:pt idx="6">
                  <c:v>527</c:v>
                </c:pt>
                <c:pt idx="7">
                  <c:v>542</c:v>
                </c:pt>
                <c:pt idx="8">
                  <c:v>541</c:v>
                </c:pt>
                <c:pt idx="9">
                  <c:v>553</c:v>
                </c:pt>
                <c:pt idx="10">
                  <c:v>544</c:v>
                </c:pt>
                <c:pt idx="11">
                  <c:v>553</c:v>
                </c:pt>
                <c:pt idx="12">
                  <c:v>523</c:v>
                </c:pt>
                <c:pt idx="13">
                  <c:v>311</c:v>
                </c:pt>
                <c:pt idx="14">
                  <c:v>522</c:v>
                </c:pt>
                <c:pt idx="15">
                  <c:v>539</c:v>
                </c:pt>
              </c:numCache>
            </c:numRef>
          </c:xVal>
          <c:yVal>
            <c:numRef>
              <c:f>Pairs!$L$162:$L$177</c:f>
              <c:numCache>
                <c:formatCode>0</c:formatCode>
                <c:ptCount val="16"/>
                <c:pt idx="0">
                  <c:v>47</c:v>
                </c:pt>
                <c:pt idx="1">
                  <c:v>1.3333333333333333</c:v>
                </c:pt>
                <c:pt idx="2">
                  <c:v>0</c:v>
                </c:pt>
                <c:pt idx="3">
                  <c:v>25.666666666666668</c:v>
                </c:pt>
                <c:pt idx="4">
                  <c:v>6.4</c:v>
                </c:pt>
                <c:pt idx="5">
                  <c:v>0</c:v>
                </c:pt>
                <c:pt idx="6">
                  <c:v>0</c:v>
                </c:pt>
                <c:pt idx="7">
                  <c:v>0.4</c:v>
                </c:pt>
                <c:pt idx="8">
                  <c:v>12.6</c:v>
                </c:pt>
                <c:pt idx="9">
                  <c:v>48.4</c:v>
                </c:pt>
                <c:pt idx="10">
                  <c:v>7.6</c:v>
                </c:pt>
                <c:pt idx="11">
                  <c:v>0.6</c:v>
                </c:pt>
                <c:pt idx="12">
                  <c:v>8.5</c:v>
                </c:pt>
                <c:pt idx="13">
                  <c:v>425.2</c:v>
                </c:pt>
                <c:pt idx="14">
                  <c:v>8.8000000000000007</c:v>
                </c:pt>
                <c:pt idx="15">
                  <c:v>111.5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088064"/>
        <c:axId val="173129728"/>
      </c:scatterChart>
      <c:valAx>
        <c:axId val="173088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Distance (km)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73129728"/>
        <c:crosses val="autoZero"/>
        <c:crossBetween val="midCat"/>
      </c:valAx>
      <c:valAx>
        <c:axId val="173129728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Total</a:t>
                </a:r>
                <a:r>
                  <a:rPr lang="en-US" sz="1400" b="0" baseline="0"/>
                  <a:t> Lend + Borrow (Avg. 05-10)</a:t>
                </a:r>
                <a:endParaRPr lang="en-US" sz="1400" b="0"/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7308806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>
                <a:latin typeface="Arial Narrow" pitchFamily="34" charset="0"/>
                <a:cs typeface="Arial" pitchFamily="34" charset="0"/>
              </a:rPr>
              <a:t>UQ Outaouais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og"/>
            <c:dispRSqr val="1"/>
            <c:dispEq val="0"/>
            <c:trendlineLbl>
              <c:layout>
                <c:manualLayout>
                  <c:x val="7.198743279766609E-2"/>
                  <c:y val="-0.54432039745031868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c:spPr>
            </c:trendlineLbl>
          </c:trendline>
          <c:xVal>
            <c:numRef>
              <c:f>Pairs!$F$210:$F$225</c:f>
              <c:numCache>
                <c:formatCode>0</c:formatCode>
                <c:ptCount val="16"/>
                <c:pt idx="0">
                  <c:v>451</c:v>
                </c:pt>
                <c:pt idx="1">
                  <c:v>204</c:v>
                </c:pt>
                <c:pt idx="2">
                  <c:v>451</c:v>
                </c:pt>
                <c:pt idx="3">
                  <c:v>351</c:v>
                </c:pt>
                <c:pt idx="4">
                  <c:v>202</c:v>
                </c:pt>
                <c:pt idx="5">
                  <c:v>203</c:v>
                </c:pt>
                <c:pt idx="6">
                  <c:v>197</c:v>
                </c:pt>
                <c:pt idx="7">
                  <c:v>197</c:v>
                </c:pt>
                <c:pt idx="8">
                  <c:v>198</c:v>
                </c:pt>
                <c:pt idx="9">
                  <c:v>344</c:v>
                </c:pt>
                <c:pt idx="10">
                  <c:v>444</c:v>
                </c:pt>
                <c:pt idx="11">
                  <c:v>655</c:v>
                </c:pt>
                <c:pt idx="12">
                  <c:v>204</c:v>
                </c:pt>
                <c:pt idx="13">
                  <c:v>739</c:v>
                </c:pt>
                <c:pt idx="14">
                  <c:v>314</c:v>
                </c:pt>
                <c:pt idx="15">
                  <c:v>517</c:v>
                </c:pt>
              </c:numCache>
            </c:numRef>
          </c:xVal>
          <c:yVal>
            <c:numRef>
              <c:f>Pairs!$G$210:$G$225</c:f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xVal>
            <c:numRef>
              <c:f>Pairs!$F$210:$F$225</c:f>
              <c:numCache>
                <c:formatCode>0</c:formatCode>
                <c:ptCount val="16"/>
                <c:pt idx="0">
                  <c:v>451</c:v>
                </c:pt>
                <c:pt idx="1">
                  <c:v>204</c:v>
                </c:pt>
                <c:pt idx="2">
                  <c:v>451</c:v>
                </c:pt>
                <c:pt idx="3">
                  <c:v>351</c:v>
                </c:pt>
                <c:pt idx="4">
                  <c:v>202</c:v>
                </c:pt>
                <c:pt idx="5">
                  <c:v>203</c:v>
                </c:pt>
                <c:pt idx="6">
                  <c:v>197</c:v>
                </c:pt>
                <c:pt idx="7">
                  <c:v>197</c:v>
                </c:pt>
                <c:pt idx="8">
                  <c:v>198</c:v>
                </c:pt>
                <c:pt idx="9">
                  <c:v>344</c:v>
                </c:pt>
                <c:pt idx="10">
                  <c:v>444</c:v>
                </c:pt>
                <c:pt idx="11">
                  <c:v>655</c:v>
                </c:pt>
                <c:pt idx="12">
                  <c:v>204</c:v>
                </c:pt>
                <c:pt idx="13">
                  <c:v>739</c:v>
                </c:pt>
                <c:pt idx="14">
                  <c:v>314</c:v>
                </c:pt>
                <c:pt idx="15">
                  <c:v>517</c:v>
                </c:pt>
              </c:numCache>
            </c:numRef>
          </c:xVal>
          <c:yVal>
            <c:numRef>
              <c:f>Pairs!$H$210:$H$225</c:f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trendline>
            <c:trendlineType val="log"/>
            <c:dispRSqr val="1"/>
            <c:dispEq val="0"/>
            <c:trendlineLbl>
              <c:numFmt formatCode="General" sourceLinked="0"/>
            </c:trendlineLbl>
          </c:trendline>
          <c:xVal>
            <c:numRef>
              <c:f>Pairs!$F$210:$F$225</c:f>
              <c:numCache>
                <c:formatCode>0</c:formatCode>
                <c:ptCount val="16"/>
                <c:pt idx="0">
                  <c:v>451</c:v>
                </c:pt>
                <c:pt idx="1">
                  <c:v>204</c:v>
                </c:pt>
                <c:pt idx="2">
                  <c:v>451</c:v>
                </c:pt>
                <c:pt idx="3">
                  <c:v>351</c:v>
                </c:pt>
                <c:pt idx="4">
                  <c:v>202</c:v>
                </c:pt>
                <c:pt idx="5">
                  <c:v>203</c:v>
                </c:pt>
                <c:pt idx="6">
                  <c:v>197</c:v>
                </c:pt>
                <c:pt idx="7">
                  <c:v>197</c:v>
                </c:pt>
                <c:pt idx="8">
                  <c:v>198</c:v>
                </c:pt>
                <c:pt idx="9">
                  <c:v>344</c:v>
                </c:pt>
                <c:pt idx="10">
                  <c:v>444</c:v>
                </c:pt>
                <c:pt idx="11">
                  <c:v>655</c:v>
                </c:pt>
                <c:pt idx="12">
                  <c:v>204</c:v>
                </c:pt>
                <c:pt idx="13">
                  <c:v>739</c:v>
                </c:pt>
                <c:pt idx="14">
                  <c:v>314</c:v>
                </c:pt>
                <c:pt idx="15">
                  <c:v>517</c:v>
                </c:pt>
              </c:numCache>
            </c:numRef>
          </c:xVal>
          <c:yVal>
            <c:numRef>
              <c:f>Pairs!$I$210:$I$225</c:f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3"/>
              </a:solidFill>
            </c:spPr>
          </c:marker>
          <c:trendline>
            <c:trendlineType val="log"/>
            <c:dispRSqr val="1"/>
            <c:dispEq val="0"/>
            <c:trendlineLbl>
              <c:layout>
                <c:manualLayout>
                  <c:x val="9.7737629422088353E-3"/>
                  <c:y val="-0.29655932933756413"/>
                </c:manualLayout>
              </c:layout>
              <c:numFmt formatCode="General" sourceLinked="0"/>
            </c:trendlineLbl>
          </c:trendline>
          <c:xVal>
            <c:numRef>
              <c:f>Pairs!$F$210:$F$225</c:f>
              <c:numCache>
                <c:formatCode>0</c:formatCode>
                <c:ptCount val="16"/>
                <c:pt idx="0">
                  <c:v>451</c:v>
                </c:pt>
                <c:pt idx="1">
                  <c:v>204</c:v>
                </c:pt>
                <c:pt idx="2">
                  <c:v>451</c:v>
                </c:pt>
                <c:pt idx="3">
                  <c:v>351</c:v>
                </c:pt>
                <c:pt idx="4">
                  <c:v>202</c:v>
                </c:pt>
                <c:pt idx="5">
                  <c:v>203</c:v>
                </c:pt>
                <c:pt idx="6">
                  <c:v>197</c:v>
                </c:pt>
                <c:pt idx="7">
                  <c:v>197</c:v>
                </c:pt>
                <c:pt idx="8">
                  <c:v>198</c:v>
                </c:pt>
                <c:pt idx="9">
                  <c:v>344</c:v>
                </c:pt>
                <c:pt idx="10">
                  <c:v>444</c:v>
                </c:pt>
                <c:pt idx="11">
                  <c:v>655</c:v>
                </c:pt>
                <c:pt idx="12">
                  <c:v>204</c:v>
                </c:pt>
                <c:pt idx="13">
                  <c:v>739</c:v>
                </c:pt>
                <c:pt idx="14">
                  <c:v>314</c:v>
                </c:pt>
                <c:pt idx="15">
                  <c:v>517</c:v>
                </c:pt>
              </c:numCache>
            </c:numRef>
          </c:xVal>
          <c:yVal>
            <c:numRef>
              <c:f>Pairs!$J$210:$J$225</c:f>
            </c:numRef>
          </c:yVal>
          <c:smooth val="0"/>
        </c:ser>
        <c:ser>
          <c:idx val="4"/>
          <c:order val="4"/>
          <c:spPr>
            <a:ln w="28575">
              <a:noFill/>
            </a:ln>
          </c:spPr>
          <c:xVal>
            <c:numRef>
              <c:f>Pairs!$F$210:$F$225</c:f>
              <c:numCache>
                <c:formatCode>0</c:formatCode>
                <c:ptCount val="16"/>
                <c:pt idx="0">
                  <c:v>451</c:v>
                </c:pt>
                <c:pt idx="1">
                  <c:v>204</c:v>
                </c:pt>
                <c:pt idx="2">
                  <c:v>451</c:v>
                </c:pt>
                <c:pt idx="3">
                  <c:v>351</c:v>
                </c:pt>
                <c:pt idx="4">
                  <c:v>202</c:v>
                </c:pt>
                <c:pt idx="5">
                  <c:v>203</c:v>
                </c:pt>
                <c:pt idx="6">
                  <c:v>197</c:v>
                </c:pt>
                <c:pt idx="7">
                  <c:v>197</c:v>
                </c:pt>
                <c:pt idx="8">
                  <c:v>198</c:v>
                </c:pt>
                <c:pt idx="9">
                  <c:v>344</c:v>
                </c:pt>
                <c:pt idx="10">
                  <c:v>444</c:v>
                </c:pt>
                <c:pt idx="11">
                  <c:v>655</c:v>
                </c:pt>
                <c:pt idx="12">
                  <c:v>204</c:v>
                </c:pt>
                <c:pt idx="13">
                  <c:v>739</c:v>
                </c:pt>
                <c:pt idx="14">
                  <c:v>314</c:v>
                </c:pt>
                <c:pt idx="15">
                  <c:v>517</c:v>
                </c:pt>
              </c:numCache>
            </c:numRef>
          </c:xVal>
          <c:yVal>
            <c:numRef>
              <c:f>Pairs!$K$210:$K$225</c:f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trendline>
            <c:trendlineType val="log"/>
            <c:dispRSqr val="1"/>
            <c:dispEq val="0"/>
            <c:trendlineLbl>
              <c:layout>
                <c:manualLayout>
                  <c:x val="5.4420667207189743E-2"/>
                  <c:y val="-0.44844183979557828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trendlineLbl>
          </c:trendline>
          <c:xVal>
            <c:numRef>
              <c:f>Pairs!$F$210:$F$225</c:f>
              <c:numCache>
                <c:formatCode>0</c:formatCode>
                <c:ptCount val="16"/>
                <c:pt idx="0">
                  <c:v>451</c:v>
                </c:pt>
                <c:pt idx="1">
                  <c:v>204</c:v>
                </c:pt>
                <c:pt idx="2">
                  <c:v>451</c:v>
                </c:pt>
                <c:pt idx="3">
                  <c:v>351</c:v>
                </c:pt>
                <c:pt idx="4">
                  <c:v>202</c:v>
                </c:pt>
                <c:pt idx="5">
                  <c:v>203</c:v>
                </c:pt>
                <c:pt idx="6">
                  <c:v>197</c:v>
                </c:pt>
                <c:pt idx="7">
                  <c:v>197</c:v>
                </c:pt>
                <c:pt idx="8">
                  <c:v>198</c:v>
                </c:pt>
                <c:pt idx="9">
                  <c:v>344</c:v>
                </c:pt>
                <c:pt idx="10">
                  <c:v>444</c:v>
                </c:pt>
                <c:pt idx="11">
                  <c:v>655</c:v>
                </c:pt>
                <c:pt idx="12">
                  <c:v>204</c:v>
                </c:pt>
                <c:pt idx="13">
                  <c:v>739</c:v>
                </c:pt>
                <c:pt idx="14">
                  <c:v>314</c:v>
                </c:pt>
                <c:pt idx="15">
                  <c:v>517</c:v>
                </c:pt>
              </c:numCache>
            </c:numRef>
          </c:xVal>
          <c:yVal>
            <c:numRef>
              <c:f>Pairs!$L$210:$L$225</c:f>
              <c:numCache>
                <c:formatCode>0</c:formatCode>
                <c:ptCount val="16"/>
                <c:pt idx="0">
                  <c:v>176.5</c:v>
                </c:pt>
                <c:pt idx="1">
                  <c:v>49</c:v>
                </c:pt>
                <c:pt idx="2">
                  <c:v>1.6666666666666667</c:v>
                </c:pt>
                <c:pt idx="3">
                  <c:v>0</c:v>
                </c:pt>
                <c:pt idx="4">
                  <c:v>67.5</c:v>
                </c:pt>
                <c:pt idx="5">
                  <c:v>197.75</c:v>
                </c:pt>
                <c:pt idx="6">
                  <c:v>362.25</c:v>
                </c:pt>
                <c:pt idx="7">
                  <c:v>25.5</c:v>
                </c:pt>
                <c:pt idx="8">
                  <c:v>20.5</c:v>
                </c:pt>
                <c:pt idx="9">
                  <c:v>74.666666666666671</c:v>
                </c:pt>
                <c:pt idx="10">
                  <c:v>44</c:v>
                </c:pt>
                <c:pt idx="11">
                  <c:v>5</c:v>
                </c:pt>
                <c:pt idx="12">
                  <c:v>355.33333333333331</c:v>
                </c:pt>
                <c:pt idx="13">
                  <c:v>0</c:v>
                </c:pt>
                <c:pt idx="14">
                  <c:v>34</c:v>
                </c:pt>
                <c:pt idx="15">
                  <c:v>121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131456"/>
        <c:axId val="173132032"/>
      </c:scatterChart>
      <c:valAx>
        <c:axId val="173131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Distance (km)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73132032"/>
        <c:crosses val="autoZero"/>
        <c:crossBetween val="midCat"/>
      </c:valAx>
      <c:valAx>
        <c:axId val="173132032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Total</a:t>
                </a:r>
                <a:r>
                  <a:rPr lang="en-US" sz="1400" b="0" baseline="0"/>
                  <a:t> Lend + Borrow (Avg. 05-10)</a:t>
                </a:r>
                <a:endParaRPr lang="en-US" sz="1400" b="0"/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7313145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u="sng" dirty="0">
                <a:latin typeface="Arial Narrow" pitchFamily="34" charset="0"/>
              </a:rPr>
              <a:t>Montr</a:t>
            </a:r>
            <a:r>
              <a:rPr lang="en-US" sz="1600" u="sng" dirty="0">
                <a:latin typeface="Arial Narrow" pitchFamily="34" charset="0"/>
                <a:cs typeface="Times New Roman"/>
              </a:rPr>
              <a:t>é</a:t>
            </a:r>
            <a:r>
              <a:rPr lang="en-US" sz="1600" u="sng" dirty="0">
                <a:latin typeface="Arial Narrow" pitchFamily="34" charset="0"/>
              </a:rPr>
              <a:t>al</a:t>
            </a:r>
            <a:r>
              <a:rPr lang="en-US" sz="1600" dirty="0">
                <a:latin typeface="Arial Narrow" pitchFamily="34" charset="0"/>
              </a:rPr>
              <a:t> CREPUQ</a:t>
            </a:r>
            <a:r>
              <a:rPr lang="en-US" sz="1600" baseline="0" dirty="0">
                <a:latin typeface="Arial Narrow" pitchFamily="34" charset="0"/>
              </a:rPr>
              <a:t> Libraries' </a:t>
            </a:r>
            <a:r>
              <a:rPr lang="en-US" sz="1600" baseline="0" dirty="0" smtClean="0">
                <a:latin typeface="Arial Narrow" pitchFamily="34" charset="0"/>
              </a:rPr>
              <a:t>Resource Sharing </a:t>
            </a:r>
            <a:r>
              <a:rPr lang="en-US" sz="1600" baseline="0" dirty="0">
                <a:latin typeface="Arial Narrow" pitchFamily="34" charset="0"/>
              </a:rPr>
              <a:t>Activity </a:t>
            </a:r>
            <a:r>
              <a:rPr lang="en-US" sz="1600" baseline="0" dirty="0" smtClean="0">
                <a:latin typeface="Arial Narrow" pitchFamily="34" charset="0"/>
              </a:rPr>
              <a:t>2007-10</a:t>
            </a:r>
            <a:endParaRPr lang="en-US" sz="1600" baseline="0" dirty="0">
              <a:latin typeface="Arial Narrow" pitchFamily="34" charset="0"/>
            </a:endParaRPr>
          </a:p>
          <a:p>
            <a:pPr>
              <a:defRPr/>
            </a:pPr>
            <a:r>
              <a:rPr lang="en-US" sz="1600" baseline="0" dirty="0">
                <a:latin typeface="Arial Narrow" pitchFamily="34" charset="0"/>
              </a:rPr>
              <a:t>(Borrowing + Lending)</a:t>
            </a:r>
            <a:endParaRPr lang="en-US" sz="1600" dirty="0">
              <a:latin typeface="Arial Narrow" pitchFamily="34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9.9236268049575374E-2"/>
                  <c:y val="-0.241117983871773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PercentRecipofTotal!$E$37:$E$38</c:f>
              <c:strCache>
                <c:ptCount val="2"/>
                <c:pt idx="0">
                  <c:v>ILL </c:v>
                </c:pt>
                <c:pt idx="1">
                  <c:v>Recip. Borrowing </c:v>
                </c:pt>
              </c:strCache>
            </c:strRef>
          </c:cat>
          <c:val>
            <c:numRef>
              <c:f>PercentRecipofTotal!$F$37:$F$38</c:f>
              <c:numCache>
                <c:formatCode>General</c:formatCode>
                <c:ptCount val="2"/>
                <c:pt idx="0">
                  <c:v>14</c:v>
                </c:pt>
                <c:pt idx="1">
                  <c:v>86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600" u="sng" dirty="0">
                <a:latin typeface="Arial Narrow" pitchFamily="34" charset="0"/>
              </a:rPr>
              <a:t>Non-Montr</a:t>
            </a:r>
            <a:r>
              <a:rPr lang="en-US" sz="1600" u="sng" dirty="0">
                <a:latin typeface="Arial Narrow" pitchFamily="34" charset="0"/>
                <a:cs typeface="Times New Roman"/>
              </a:rPr>
              <a:t>é</a:t>
            </a:r>
            <a:r>
              <a:rPr lang="en-US" sz="1600" u="sng" dirty="0">
                <a:latin typeface="Arial Narrow" pitchFamily="34" charset="0"/>
              </a:rPr>
              <a:t>al</a:t>
            </a:r>
            <a:r>
              <a:rPr lang="en-US" sz="1600" dirty="0">
                <a:latin typeface="Arial Narrow" pitchFamily="34" charset="0"/>
              </a:rPr>
              <a:t> CREPUQ</a:t>
            </a:r>
            <a:r>
              <a:rPr lang="en-US" sz="1600" baseline="0" dirty="0">
                <a:latin typeface="Arial Narrow" pitchFamily="34" charset="0"/>
              </a:rPr>
              <a:t> Libraries' </a:t>
            </a:r>
            <a:r>
              <a:rPr lang="en-US" sz="1600" baseline="0" dirty="0" smtClean="0">
                <a:latin typeface="Arial Narrow" pitchFamily="34" charset="0"/>
              </a:rPr>
              <a:t>Resource Sharing Activity 2007-10 </a:t>
            </a:r>
            <a:endParaRPr lang="en-US" sz="1600" baseline="0" dirty="0">
              <a:latin typeface="Arial Narrow" pitchFamily="34" charset="0"/>
            </a:endParaRPr>
          </a:p>
          <a:p>
            <a:pPr>
              <a:defRPr sz="1200"/>
            </a:pPr>
            <a:r>
              <a:rPr lang="en-US" sz="1600" baseline="0" dirty="0">
                <a:latin typeface="Arial Narrow" pitchFamily="34" charset="0"/>
              </a:rPr>
              <a:t>(Borrowing + Lending)</a:t>
            </a:r>
            <a:endParaRPr lang="en-US" sz="1600" dirty="0">
              <a:latin typeface="Arial Narrow" pitchFamily="34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/>
                      <a:t>ILL 
64%</a:t>
                    </a:r>
                    <a:endParaRPr lang="en-US" sz="280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0315375586287515"/>
                  <c:y val="9.9949542643409994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Recip. Borrowing
36%</a:t>
                    </a:r>
                    <a:endParaRPr lang="en-US" sz="280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PercentRecipofTotal!$E$41:$E$42</c:f>
              <c:strCache>
                <c:ptCount val="2"/>
                <c:pt idx="0">
                  <c:v>ILL </c:v>
                </c:pt>
                <c:pt idx="1">
                  <c:v>Recip. Borrowing</c:v>
                </c:pt>
              </c:strCache>
            </c:strRef>
          </c:cat>
          <c:val>
            <c:numRef>
              <c:f>PercentRecipofTotal!$F$41:$F$42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Concordia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og"/>
            <c:dispRSqr val="1"/>
            <c:dispEq val="0"/>
            <c:trendlineLbl>
              <c:layout>
                <c:manualLayout>
                  <c:x val="7.198743279766609E-2"/>
                  <c:y val="-0.54432039745031868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c:spPr>
            </c:trendlineLbl>
          </c:trendline>
          <c:xVal>
            <c:numRef>
              <c:f>Pairs!$F$18:$F$33</c:f>
              <c:numCache>
                <c:formatCode>0</c:formatCode>
                <c:ptCount val="16"/>
                <c:pt idx="0">
                  <c:v>1.4</c:v>
                </c:pt>
                <c:pt idx="1">
                  <c:v>4.3</c:v>
                </c:pt>
                <c:pt idx="2">
                  <c:v>4.5</c:v>
                </c:pt>
                <c:pt idx="3">
                  <c:v>4.3</c:v>
                </c:pt>
                <c:pt idx="4">
                  <c:v>151</c:v>
                </c:pt>
                <c:pt idx="5">
                  <c:v>247</c:v>
                </c:pt>
                <c:pt idx="6">
                  <c:v>458</c:v>
                </c:pt>
                <c:pt idx="7">
                  <c:v>2.5</c:v>
                </c:pt>
                <c:pt idx="8">
                  <c:v>542</c:v>
                </c:pt>
                <c:pt idx="9">
                  <c:v>628</c:v>
                </c:pt>
                <c:pt idx="10">
                  <c:v>202</c:v>
                </c:pt>
                <c:pt idx="11">
                  <c:v>139</c:v>
                </c:pt>
                <c:pt idx="12">
                  <c:v>254</c:v>
                </c:pt>
                <c:pt idx="13">
                  <c:v>1.7</c:v>
                </c:pt>
                <c:pt idx="14">
                  <c:v>254</c:v>
                </c:pt>
                <c:pt idx="15">
                  <c:v>155</c:v>
                </c:pt>
              </c:numCache>
            </c:numRef>
          </c:xVal>
          <c:yVal>
            <c:numRef>
              <c:f>Pairs!$G$18:$G$33</c:f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xVal>
            <c:numRef>
              <c:f>Pairs!$F$18:$F$33</c:f>
              <c:numCache>
                <c:formatCode>0</c:formatCode>
                <c:ptCount val="16"/>
                <c:pt idx="0">
                  <c:v>1.4</c:v>
                </c:pt>
                <c:pt idx="1">
                  <c:v>4.3</c:v>
                </c:pt>
                <c:pt idx="2">
                  <c:v>4.5</c:v>
                </c:pt>
                <c:pt idx="3">
                  <c:v>4.3</c:v>
                </c:pt>
                <c:pt idx="4">
                  <c:v>151</c:v>
                </c:pt>
                <c:pt idx="5">
                  <c:v>247</c:v>
                </c:pt>
                <c:pt idx="6">
                  <c:v>458</c:v>
                </c:pt>
                <c:pt idx="7">
                  <c:v>2.5</c:v>
                </c:pt>
                <c:pt idx="8">
                  <c:v>542</c:v>
                </c:pt>
                <c:pt idx="9">
                  <c:v>628</c:v>
                </c:pt>
                <c:pt idx="10">
                  <c:v>202</c:v>
                </c:pt>
                <c:pt idx="11">
                  <c:v>139</c:v>
                </c:pt>
                <c:pt idx="12">
                  <c:v>254</c:v>
                </c:pt>
                <c:pt idx="13">
                  <c:v>1.7</c:v>
                </c:pt>
                <c:pt idx="14">
                  <c:v>254</c:v>
                </c:pt>
                <c:pt idx="15">
                  <c:v>155</c:v>
                </c:pt>
              </c:numCache>
            </c:numRef>
          </c:xVal>
          <c:yVal>
            <c:numRef>
              <c:f>Pairs!$H$18:$H$33</c:f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trendline>
            <c:trendlineType val="log"/>
            <c:dispRSqr val="1"/>
            <c:dispEq val="0"/>
            <c:trendlineLbl>
              <c:numFmt formatCode="General" sourceLinked="0"/>
            </c:trendlineLbl>
          </c:trendline>
          <c:xVal>
            <c:numRef>
              <c:f>Pairs!$F$18:$F$33</c:f>
              <c:numCache>
                <c:formatCode>0</c:formatCode>
                <c:ptCount val="16"/>
                <c:pt idx="0">
                  <c:v>1.4</c:v>
                </c:pt>
                <c:pt idx="1">
                  <c:v>4.3</c:v>
                </c:pt>
                <c:pt idx="2">
                  <c:v>4.5</c:v>
                </c:pt>
                <c:pt idx="3">
                  <c:v>4.3</c:v>
                </c:pt>
                <c:pt idx="4">
                  <c:v>151</c:v>
                </c:pt>
                <c:pt idx="5">
                  <c:v>247</c:v>
                </c:pt>
                <c:pt idx="6">
                  <c:v>458</c:v>
                </c:pt>
                <c:pt idx="7">
                  <c:v>2.5</c:v>
                </c:pt>
                <c:pt idx="8">
                  <c:v>542</c:v>
                </c:pt>
                <c:pt idx="9">
                  <c:v>628</c:v>
                </c:pt>
                <c:pt idx="10">
                  <c:v>202</c:v>
                </c:pt>
                <c:pt idx="11">
                  <c:v>139</c:v>
                </c:pt>
                <c:pt idx="12">
                  <c:v>254</c:v>
                </c:pt>
                <c:pt idx="13">
                  <c:v>1.7</c:v>
                </c:pt>
                <c:pt idx="14">
                  <c:v>254</c:v>
                </c:pt>
                <c:pt idx="15">
                  <c:v>155</c:v>
                </c:pt>
              </c:numCache>
            </c:numRef>
          </c:xVal>
          <c:yVal>
            <c:numRef>
              <c:f>Pairs!$I$18:$I$33</c:f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xVal>
            <c:numRef>
              <c:f>Pairs!$F$18:$F$33</c:f>
              <c:numCache>
                <c:formatCode>0</c:formatCode>
                <c:ptCount val="16"/>
                <c:pt idx="0">
                  <c:v>1.4</c:v>
                </c:pt>
                <c:pt idx="1">
                  <c:v>4.3</c:v>
                </c:pt>
                <c:pt idx="2">
                  <c:v>4.5</c:v>
                </c:pt>
                <c:pt idx="3">
                  <c:v>4.3</c:v>
                </c:pt>
                <c:pt idx="4">
                  <c:v>151</c:v>
                </c:pt>
                <c:pt idx="5">
                  <c:v>247</c:v>
                </c:pt>
                <c:pt idx="6">
                  <c:v>458</c:v>
                </c:pt>
                <c:pt idx="7">
                  <c:v>2.5</c:v>
                </c:pt>
                <c:pt idx="8">
                  <c:v>542</c:v>
                </c:pt>
                <c:pt idx="9">
                  <c:v>628</c:v>
                </c:pt>
                <c:pt idx="10">
                  <c:v>202</c:v>
                </c:pt>
                <c:pt idx="11">
                  <c:v>139</c:v>
                </c:pt>
                <c:pt idx="12">
                  <c:v>254</c:v>
                </c:pt>
                <c:pt idx="13">
                  <c:v>1.7</c:v>
                </c:pt>
                <c:pt idx="14">
                  <c:v>254</c:v>
                </c:pt>
                <c:pt idx="15">
                  <c:v>155</c:v>
                </c:pt>
              </c:numCache>
            </c:numRef>
          </c:xVal>
          <c:yVal>
            <c:numRef>
              <c:f>Pairs!$J$18:$J$33</c:f>
            </c:numRef>
          </c:yVal>
          <c:smooth val="0"/>
        </c:ser>
        <c:ser>
          <c:idx val="4"/>
          <c:order val="4"/>
          <c:spPr>
            <a:ln w="28575">
              <a:noFill/>
            </a:ln>
          </c:spPr>
          <c:xVal>
            <c:numRef>
              <c:f>Pairs!$F$18:$F$33</c:f>
              <c:numCache>
                <c:formatCode>0</c:formatCode>
                <c:ptCount val="16"/>
                <c:pt idx="0">
                  <c:v>1.4</c:v>
                </c:pt>
                <c:pt idx="1">
                  <c:v>4.3</c:v>
                </c:pt>
                <c:pt idx="2">
                  <c:v>4.5</c:v>
                </c:pt>
                <c:pt idx="3">
                  <c:v>4.3</c:v>
                </c:pt>
                <c:pt idx="4">
                  <c:v>151</c:v>
                </c:pt>
                <c:pt idx="5">
                  <c:v>247</c:v>
                </c:pt>
                <c:pt idx="6">
                  <c:v>458</c:v>
                </c:pt>
                <c:pt idx="7">
                  <c:v>2.5</c:v>
                </c:pt>
                <c:pt idx="8">
                  <c:v>542</c:v>
                </c:pt>
                <c:pt idx="9">
                  <c:v>628</c:v>
                </c:pt>
                <c:pt idx="10">
                  <c:v>202</c:v>
                </c:pt>
                <c:pt idx="11">
                  <c:v>139</c:v>
                </c:pt>
                <c:pt idx="12">
                  <c:v>254</c:v>
                </c:pt>
                <c:pt idx="13">
                  <c:v>1.7</c:v>
                </c:pt>
                <c:pt idx="14">
                  <c:v>254</c:v>
                </c:pt>
                <c:pt idx="15">
                  <c:v>155</c:v>
                </c:pt>
              </c:numCache>
            </c:numRef>
          </c:xVal>
          <c:yVal>
            <c:numRef>
              <c:f>Pairs!$K$18:$K$33</c:f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trendline>
            <c:trendlineType val="log"/>
            <c:dispRSqr val="1"/>
            <c:dispEq val="0"/>
            <c:trendlineLbl>
              <c:layout>
                <c:manualLayout>
                  <c:x val="4.4463809576713698E-2"/>
                  <c:y val="-0.33900170078951264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trendlineLbl>
          </c:trendline>
          <c:xVal>
            <c:numRef>
              <c:f>Pairs!$F$18:$F$33</c:f>
              <c:numCache>
                <c:formatCode>0</c:formatCode>
                <c:ptCount val="16"/>
                <c:pt idx="0">
                  <c:v>1.4</c:v>
                </c:pt>
                <c:pt idx="1">
                  <c:v>4.3</c:v>
                </c:pt>
                <c:pt idx="2">
                  <c:v>4.5</c:v>
                </c:pt>
                <c:pt idx="3">
                  <c:v>4.3</c:v>
                </c:pt>
                <c:pt idx="4">
                  <c:v>151</c:v>
                </c:pt>
                <c:pt idx="5">
                  <c:v>247</c:v>
                </c:pt>
                <c:pt idx="6">
                  <c:v>458</c:v>
                </c:pt>
                <c:pt idx="7">
                  <c:v>2.5</c:v>
                </c:pt>
                <c:pt idx="8">
                  <c:v>542</c:v>
                </c:pt>
                <c:pt idx="9">
                  <c:v>628</c:v>
                </c:pt>
                <c:pt idx="10">
                  <c:v>202</c:v>
                </c:pt>
                <c:pt idx="11">
                  <c:v>139</c:v>
                </c:pt>
                <c:pt idx="12">
                  <c:v>254</c:v>
                </c:pt>
                <c:pt idx="13">
                  <c:v>1.7</c:v>
                </c:pt>
                <c:pt idx="14">
                  <c:v>254</c:v>
                </c:pt>
                <c:pt idx="15">
                  <c:v>155</c:v>
                </c:pt>
              </c:numCache>
            </c:numRef>
          </c:xVal>
          <c:yVal>
            <c:numRef>
              <c:f>Pairs!$L$18:$L$33</c:f>
              <c:numCache>
                <c:formatCode>0</c:formatCode>
                <c:ptCount val="16"/>
                <c:pt idx="0">
                  <c:v>17455.599999999999</c:v>
                </c:pt>
                <c:pt idx="1">
                  <c:v>7688.2</c:v>
                </c:pt>
                <c:pt idx="2">
                  <c:v>476.8</c:v>
                </c:pt>
                <c:pt idx="3">
                  <c:v>971.8</c:v>
                </c:pt>
                <c:pt idx="4">
                  <c:v>722.75</c:v>
                </c:pt>
                <c:pt idx="5">
                  <c:v>322.60000000000002</c:v>
                </c:pt>
                <c:pt idx="6">
                  <c:v>2.6</c:v>
                </c:pt>
                <c:pt idx="7">
                  <c:v>4633.25</c:v>
                </c:pt>
                <c:pt idx="8">
                  <c:v>0.4</c:v>
                </c:pt>
                <c:pt idx="9">
                  <c:v>36.333333333333336</c:v>
                </c:pt>
                <c:pt idx="10">
                  <c:v>67.5</c:v>
                </c:pt>
                <c:pt idx="11">
                  <c:v>9</c:v>
                </c:pt>
                <c:pt idx="12">
                  <c:v>38.333333333333336</c:v>
                </c:pt>
                <c:pt idx="13">
                  <c:v>579.79999999999995</c:v>
                </c:pt>
                <c:pt idx="14">
                  <c:v>45.5</c:v>
                </c:pt>
                <c:pt idx="15">
                  <c:v>69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431552"/>
        <c:axId val="162432128"/>
      </c:scatterChart>
      <c:valAx>
        <c:axId val="162431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Distance (km)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62432128"/>
        <c:crosses val="autoZero"/>
        <c:crossBetween val="midCat"/>
      </c:valAx>
      <c:valAx>
        <c:axId val="162432128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Total</a:t>
                </a:r>
                <a:r>
                  <a:rPr lang="en-US" sz="1400" b="0" baseline="0"/>
                  <a:t> Lend + Borrow (Avg. 05-10)</a:t>
                </a:r>
                <a:endParaRPr lang="en-US" sz="1400" b="0"/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6243155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>
                <a:latin typeface="Arial Narrow" pitchFamily="34" charset="0"/>
                <a:cs typeface="Arial" pitchFamily="34" charset="0"/>
              </a:rPr>
              <a:t>Université de Montréal</a:t>
            </a:r>
          </a:p>
        </c:rich>
      </c:tx>
      <c:layout>
        <c:manualLayout>
          <c:xMode val="edge"/>
          <c:yMode val="edge"/>
          <c:x val="0.2829251241587814"/>
          <c:y val="2.7133737277054686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og"/>
            <c:dispRSqr val="1"/>
            <c:dispEq val="0"/>
            <c:trendlineLbl>
              <c:layout>
                <c:manualLayout>
                  <c:x val="7.198743279766609E-2"/>
                  <c:y val="-0.54432039745031868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c:spPr>
            </c:trendlineLbl>
          </c:trendline>
          <c:xVal>
            <c:numRef>
              <c:f>Pairs!$F$50:$F$65</c:f>
              <c:numCache>
                <c:formatCode>0</c:formatCode>
                <c:ptCount val="16"/>
                <c:pt idx="0">
                  <c:v>1.3</c:v>
                </c:pt>
                <c:pt idx="1">
                  <c:v>1</c:v>
                </c:pt>
                <c:pt idx="2">
                  <c:v>152</c:v>
                </c:pt>
                <c:pt idx="3">
                  <c:v>257</c:v>
                </c:pt>
                <c:pt idx="4">
                  <c:v>469</c:v>
                </c:pt>
                <c:pt idx="5">
                  <c:v>6.6</c:v>
                </c:pt>
                <c:pt idx="6">
                  <c:v>553</c:v>
                </c:pt>
                <c:pt idx="7">
                  <c:v>143</c:v>
                </c:pt>
                <c:pt idx="8">
                  <c:v>623</c:v>
                </c:pt>
                <c:pt idx="9">
                  <c:v>197</c:v>
                </c:pt>
                <c:pt idx="10">
                  <c:v>265</c:v>
                </c:pt>
                <c:pt idx="11">
                  <c:v>6.7</c:v>
                </c:pt>
                <c:pt idx="12">
                  <c:v>265</c:v>
                </c:pt>
                <c:pt idx="13">
                  <c:v>159</c:v>
                </c:pt>
                <c:pt idx="14">
                  <c:v>4.3</c:v>
                </c:pt>
                <c:pt idx="15">
                  <c:v>4.9000000000000004</c:v>
                </c:pt>
              </c:numCache>
            </c:numRef>
          </c:xVal>
          <c:yVal>
            <c:numRef>
              <c:f>Pairs!$G$50:$G$65</c:f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xVal>
            <c:numRef>
              <c:f>Pairs!$F$50:$F$65</c:f>
              <c:numCache>
                <c:formatCode>0</c:formatCode>
                <c:ptCount val="16"/>
                <c:pt idx="0">
                  <c:v>1.3</c:v>
                </c:pt>
                <c:pt idx="1">
                  <c:v>1</c:v>
                </c:pt>
                <c:pt idx="2">
                  <c:v>152</c:v>
                </c:pt>
                <c:pt idx="3">
                  <c:v>257</c:v>
                </c:pt>
                <c:pt idx="4">
                  <c:v>469</c:v>
                </c:pt>
                <c:pt idx="5">
                  <c:v>6.6</c:v>
                </c:pt>
                <c:pt idx="6">
                  <c:v>553</c:v>
                </c:pt>
                <c:pt idx="7">
                  <c:v>143</c:v>
                </c:pt>
                <c:pt idx="8">
                  <c:v>623</c:v>
                </c:pt>
                <c:pt idx="9">
                  <c:v>197</c:v>
                </c:pt>
                <c:pt idx="10">
                  <c:v>265</c:v>
                </c:pt>
                <c:pt idx="11">
                  <c:v>6.7</c:v>
                </c:pt>
                <c:pt idx="12">
                  <c:v>265</c:v>
                </c:pt>
                <c:pt idx="13">
                  <c:v>159</c:v>
                </c:pt>
                <c:pt idx="14">
                  <c:v>4.3</c:v>
                </c:pt>
                <c:pt idx="15">
                  <c:v>4.9000000000000004</c:v>
                </c:pt>
              </c:numCache>
            </c:numRef>
          </c:xVal>
          <c:yVal>
            <c:numRef>
              <c:f>Pairs!$H$50:$H$65</c:f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trendline>
            <c:trendlineType val="log"/>
            <c:dispRSqr val="1"/>
            <c:dispEq val="0"/>
            <c:trendlineLbl>
              <c:numFmt formatCode="General" sourceLinked="0"/>
            </c:trendlineLbl>
          </c:trendline>
          <c:xVal>
            <c:numRef>
              <c:f>Pairs!$F$50:$F$65</c:f>
              <c:numCache>
                <c:formatCode>0</c:formatCode>
                <c:ptCount val="16"/>
                <c:pt idx="0">
                  <c:v>1.3</c:v>
                </c:pt>
                <c:pt idx="1">
                  <c:v>1</c:v>
                </c:pt>
                <c:pt idx="2">
                  <c:v>152</c:v>
                </c:pt>
                <c:pt idx="3">
                  <c:v>257</c:v>
                </c:pt>
                <c:pt idx="4">
                  <c:v>469</c:v>
                </c:pt>
                <c:pt idx="5">
                  <c:v>6.6</c:v>
                </c:pt>
                <c:pt idx="6">
                  <c:v>553</c:v>
                </c:pt>
                <c:pt idx="7">
                  <c:v>143</c:v>
                </c:pt>
                <c:pt idx="8">
                  <c:v>623</c:v>
                </c:pt>
                <c:pt idx="9">
                  <c:v>197</c:v>
                </c:pt>
                <c:pt idx="10">
                  <c:v>265</c:v>
                </c:pt>
                <c:pt idx="11">
                  <c:v>6.7</c:v>
                </c:pt>
                <c:pt idx="12">
                  <c:v>265</c:v>
                </c:pt>
                <c:pt idx="13">
                  <c:v>159</c:v>
                </c:pt>
                <c:pt idx="14">
                  <c:v>4.3</c:v>
                </c:pt>
                <c:pt idx="15">
                  <c:v>4.9000000000000004</c:v>
                </c:pt>
              </c:numCache>
            </c:numRef>
          </c:xVal>
          <c:yVal>
            <c:numRef>
              <c:f>Pairs!$I$50:$I$65</c:f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xVal>
            <c:numRef>
              <c:f>Pairs!$F$50:$F$65</c:f>
              <c:numCache>
                <c:formatCode>0</c:formatCode>
                <c:ptCount val="16"/>
                <c:pt idx="0">
                  <c:v>1.3</c:v>
                </c:pt>
                <c:pt idx="1">
                  <c:v>1</c:v>
                </c:pt>
                <c:pt idx="2">
                  <c:v>152</c:v>
                </c:pt>
                <c:pt idx="3">
                  <c:v>257</c:v>
                </c:pt>
                <c:pt idx="4">
                  <c:v>469</c:v>
                </c:pt>
                <c:pt idx="5">
                  <c:v>6.6</c:v>
                </c:pt>
                <c:pt idx="6">
                  <c:v>553</c:v>
                </c:pt>
                <c:pt idx="7">
                  <c:v>143</c:v>
                </c:pt>
                <c:pt idx="8">
                  <c:v>623</c:v>
                </c:pt>
                <c:pt idx="9">
                  <c:v>197</c:v>
                </c:pt>
                <c:pt idx="10">
                  <c:v>265</c:v>
                </c:pt>
                <c:pt idx="11">
                  <c:v>6.7</c:v>
                </c:pt>
                <c:pt idx="12">
                  <c:v>265</c:v>
                </c:pt>
                <c:pt idx="13">
                  <c:v>159</c:v>
                </c:pt>
                <c:pt idx="14">
                  <c:v>4.3</c:v>
                </c:pt>
                <c:pt idx="15">
                  <c:v>4.9000000000000004</c:v>
                </c:pt>
              </c:numCache>
            </c:numRef>
          </c:xVal>
          <c:yVal>
            <c:numRef>
              <c:f>Pairs!$J$50:$J$65</c:f>
            </c:numRef>
          </c:yVal>
          <c:smooth val="0"/>
        </c:ser>
        <c:ser>
          <c:idx val="4"/>
          <c:order val="4"/>
          <c:spPr>
            <a:ln w="28575">
              <a:noFill/>
            </a:ln>
          </c:spPr>
          <c:xVal>
            <c:numRef>
              <c:f>Pairs!$F$50:$F$65</c:f>
              <c:numCache>
                <c:formatCode>0</c:formatCode>
                <c:ptCount val="16"/>
                <c:pt idx="0">
                  <c:v>1.3</c:v>
                </c:pt>
                <c:pt idx="1">
                  <c:v>1</c:v>
                </c:pt>
                <c:pt idx="2">
                  <c:v>152</c:v>
                </c:pt>
                <c:pt idx="3">
                  <c:v>257</c:v>
                </c:pt>
                <c:pt idx="4">
                  <c:v>469</c:v>
                </c:pt>
                <c:pt idx="5">
                  <c:v>6.6</c:v>
                </c:pt>
                <c:pt idx="6">
                  <c:v>553</c:v>
                </c:pt>
                <c:pt idx="7">
                  <c:v>143</c:v>
                </c:pt>
                <c:pt idx="8">
                  <c:v>623</c:v>
                </c:pt>
                <c:pt idx="9">
                  <c:v>197</c:v>
                </c:pt>
                <c:pt idx="10">
                  <c:v>265</c:v>
                </c:pt>
                <c:pt idx="11">
                  <c:v>6.7</c:v>
                </c:pt>
                <c:pt idx="12">
                  <c:v>265</c:v>
                </c:pt>
                <c:pt idx="13">
                  <c:v>159</c:v>
                </c:pt>
                <c:pt idx="14">
                  <c:v>4.3</c:v>
                </c:pt>
                <c:pt idx="15">
                  <c:v>4.9000000000000004</c:v>
                </c:pt>
              </c:numCache>
            </c:numRef>
          </c:xVal>
          <c:yVal>
            <c:numRef>
              <c:f>Pairs!$K$50:$K$65</c:f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trendline>
            <c:trendlineType val="log"/>
            <c:dispRSqr val="1"/>
            <c:dispEq val="0"/>
            <c:trendlineLbl>
              <c:layout>
                <c:manualLayout>
                  <c:x val="3.9149477480959052E-2"/>
                  <c:y val="-0.32874760057977825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trendlineLbl>
          </c:trendline>
          <c:xVal>
            <c:numRef>
              <c:f>Pairs!$F$50:$F$65</c:f>
              <c:numCache>
                <c:formatCode>0</c:formatCode>
                <c:ptCount val="16"/>
                <c:pt idx="0">
                  <c:v>1.3</c:v>
                </c:pt>
                <c:pt idx="1">
                  <c:v>1</c:v>
                </c:pt>
                <c:pt idx="2">
                  <c:v>152</c:v>
                </c:pt>
                <c:pt idx="3">
                  <c:v>257</c:v>
                </c:pt>
                <c:pt idx="4">
                  <c:v>469</c:v>
                </c:pt>
                <c:pt idx="5">
                  <c:v>6.6</c:v>
                </c:pt>
                <c:pt idx="6">
                  <c:v>553</c:v>
                </c:pt>
                <c:pt idx="7">
                  <c:v>143</c:v>
                </c:pt>
                <c:pt idx="8">
                  <c:v>623</c:v>
                </c:pt>
                <c:pt idx="9">
                  <c:v>197</c:v>
                </c:pt>
                <c:pt idx="10">
                  <c:v>265</c:v>
                </c:pt>
                <c:pt idx="11">
                  <c:v>6.7</c:v>
                </c:pt>
                <c:pt idx="12">
                  <c:v>265</c:v>
                </c:pt>
                <c:pt idx="13">
                  <c:v>159</c:v>
                </c:pt>
                <c:pt idx="14">
                  <c:v>4.3</c:v>
                </c:pt>
                <c:pt idx="15">
                  <c:v>4.9000000000000004</c:v>
                </c:pt>
              </c:numCache>
            </c:numRef>
          </c:xVal>
          <c:yVal>
            <c:numRef>
              <c:f>Pairs!$L$50:$L$65</c:f>
              <c:numCache>
                <c:formatCode>0</c:formatCode>
                <c:ptCount val="16"/>
                <c:pt idx="0">
                  <c:v>6737</c:v>
                </c:pt>
                <c:pt idx="1">
                  <c:v>5032.8</c:v>
                </c:pt>
                <c:pt idx="2">
                  <c:v>1844.75</c:v>
                </c:pt>
                <c:pt idx="3">
                  <c:v>2237.1999999999998</c:v>
                </c:pt>
                <c:pt idx="4">
                  <c:v>70.2</c:v>
                </c:pt>
                <c:pt idx="5">
                  <c:v>14927.75</c:v>
                </c:pt>
                <c:pt idx="6">
                  <c:v>48.4</c:v>
                </c:pt>
                <c:pt idx="7">
                  <c:v>541.33333333333337</c:v>
                </c:pt>
                <c:pt idx="8">
                  <c:v>19</c:v>
                </c:pt>
                <c:pt idx="9">
                  <c:v>362.25</c:v>
                </c:pt>
                <c:pt idx="10">
                  <c:v>364.33333333333331</c:v>
                </c:pt>
                <c:pt idx="11">
                  <c:v>203.8</c:v>
                </c:pt>
                <c:pt idx="12">
                  <c:v>417.25</c:v>
                </c:pt>
                <c:pt idx="13">
                  <c:v>30.8</c:v>
                </c:pt>
                <c:pt idx="14">
                  <c:v>9741.4</c:v>
                </c:pt>
                <c:pt idx="15">
                  <c:v>17208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433856"/>
        <c:axId val="162434432"/>
      </c:scatterChart>
      <c:valAx>
        <c:axId val="162433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Distance (km)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62434432"/>
        <c:crosses val="autoZero"/>
        <c:crossBetween val="midCat"/>
      </c:valAx>
      <c:valAx>
        <c:axId val="162434432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Total</a:t>
                </a:r>
                <a:r>
                  <a:rPr lang="en-US" sz="1400" b="0" baseline="0"/>
                  <a:t> Lend + Borrow (Avg. 05-10)</a:t>
                </a:r>
                <a:endParaRPr lang="en-US" sz="1400" b="0"/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6243385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McGill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og"/>
            <c:dispRSqr val="1"/>
            <c:dispEq val="0"/>
            <c:trendlineLbl>
              <c:layout>
                <c:manualLayout>
                  <c:x val="7.198743279766609E-2"/>
                  <c:y val="-0.54432039745031868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c:spPr>
            </c:trendlineLbl>
          </c:trendline>
          <c:xVal>
            <c:numRef>
              <c:f>Pairs!$F$34:$F$49</c:f>
              <c:numCache>
                <c:formatCode>0</c:formatCode>
                <c:ptCount val="16"/>
                <c:pt idx="0">
                  <c:v>4.9000000000000004</c:v>
                </c:pt>
                <c:pt idx="1">
                  <c:v>5.0999999999999996</c:v>
                </c:pt>
                <c:pt idx="2">
                  <c:v>4.9000000000000004</c:v>
                </c:pt>
                <c:pt idx="3">
                  <c:v>147</c:v>
                </c:pt>
                <c:pt idx="4">
                  <c:v>245</c:v>
                </c:pt>
                <c:pt idx="5">
                  <c:v>456</c:v>
                </c:pt>
                <c:pt idx="6">
                  <c:v>2</c:v>
                </c:pt>
                <c:pt idx="7">
                  <c:v>541</c:v>
                </c:pt>
                <c:pt idx="8">
                  <c:v>624</c:v>
                </c:pt>
                <c:pt idx="9">
                  <c:v>203</c:v>
                </c:pt>
                <c:pt idx="10">
                  <c:v>137</c:v>
                </c:pt>
                <c:pt idx="11">
                  <c:v>253</c:v>
                </c:pt>
                <c:pt idx="12">
                  <c:v>1.8</c:v>
                </c:pt>
                <c:pt idx="13">
                  <c:v>253</c:v>
                </c:pt>
                <c:pt idx="14">
                  <c:v>154</c:v>
                </c:pt>
                <c:pt idx="15">
                  <c:v>1.4</c:v>
                </c:pt>
              </c:numCache>
            </c:numRef>
          </c:xVal>
          <c:yVal>
            <c:numRef>
              <c:f>Pairs!$G$34:$G$49</c:f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xVal>
            <c:numRef>
              <c:f>Pairs!$F$34:$F$49</c:f>
              <c:numCache>
                <c:formatCode>0</c:formatCode>
                <c:ptCount val="16"/>
                <c:pt idx="0">
                  <c:v>4.9000000000000004</c:v>
                </c:pt>
                <c:pt idx="1">
                  <c:v>5.0999999999999996</c:v>
                </c:pt>
                <c:pt idx="2">
                  <c:v>4.9000000000000004</c:v>
                </c:pt>
                <c:pt idx="3">
                  <c:v>147</c:v>
                </c:pt>
                <c:pt idx="4">
                  <c:v>245</c:v>
                </c:pt>
                <c:pt idx="5">
                  <c:v>456</c:v>
                </c:pt>
                <c:pt idx="6">
                  <c:v>2</c:v>
                </c:pt>
                <c:pt idx="7">
                  <c:v>541</c:v>
                </c:pt>
                <c:pt idx="8">
                  <c:v>624</c:v>
                </c:pt>
                <c:pt idx="9">
                  <c:v>203</c:v>
                </c:pt>
                <c:pt idx="10">
                  <c:v>137</c:v>
                </c:pt>
                <c:pt idx="11">
                  <c:v>253</c:v>
                </c:pt>
                <c:pt idx="12">
                  <c:v>1.8</c:v>
                </c:pt>
                <c:pt idx="13">
                  <c:v>253</c:v>
                </c:pt>
                <c:pt idx="14">
                  <c:v>154</c:v>
                </c:pt>
                <c:pt idx="15">
                  <c:v>1.4</c:v>
                </c:pt>
              </c:numCache>
            </c:numRef>
          </c:xVal>
          <c:yVal>
            <c:numRef>
              <c:f>Pairs!$H$34:$H$49</c:f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trendline>
            <c:trendlineType val="log"/>
            <c:dispRSqr val="1"/>
            <c:dispEq val="0"/>
            <c:trendlineLbl>
              <c:numFmt formatCode="General" sourceLinked="0"/>
            </c:trendlineLbl>
          </c:trendline>
          <c:xVal>
            <c:numRef>
              <c:f>Pairs!$F$34:$F$49</c:f>
              <c:numCache>
                <c:formatCode>0</c:formatCode>
                <c:ptCount val="16"/>
                <c:pt idx="0">
                  <c:v>4.9000000000000004</c:v>
                </c:pt>
                <c:pt idx="1">
                  <c:v>5.0999999999999996</c:v>
                </c:pt>
                <c:pt idx="2">
                  <c:v>4.9000000000000004</c:v>
                </c:pt>
                <c:pt idx="3">
                  <c:v>147</c:v>
                </c:pt>
                <c:pt idx="4">
                  <c:v>245</c:v>
                </c:pt>
                <c:pt idx="5">
                  <c:v>456</c:v>
                </c:pt>
                <c:pt idx="6">
                  <c:v>2</c:v>
                </c:pt>
                <c:pt idx="7">
                  <c:v>541</c:v>
                </c:pt>
                <c:pt idx="8">
                  <c:v>624</c:v>
                </c:pt>
                <c:pt idx="9">
                  <c:v>203</c:v>
                </c:pt>
                <c:pt idx="10">
                  <c:v>137</c:v>
                </c:pt>
                <c:pt idx="11">
                  <c:v>253</c:v>
                </c:pt>
                <c:pt idx="12">
                  <c:v>1.8</c:v>
                </c:pt>
                <c:pt idx="13">
                  <c:v>253</c:v>
                </c:pt>
                <c:pt idx="14">
                  <c:v>154</c:v>
                </c:pt>
                <c:pt idx="15">
                  <c:v>1.4</c:v>
                </c:pt>
              </c:numCache>
            </c:numRef>
          </c:xVal>
          <c:yVal>
            <c:numRef>
              <c:f>Pairs!$I$34:$I$49</c:f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xVal>
            <c:numRef>
              <c:f>Pairs!$F$34:$F$49</c:f>
              <c:numCache>
                <c:formatCode>0</c:formatCode>
                <c:ptCount val="16"/>
                <c:pt idx="0">
                  <c:v>4.9000000000000004</c:v>
                </c:pt>
                <c:pt idx="1">
                  <c:v>5.0999999999999996</c:v>
                </c:pt>
                <c:pt idx="2">
                  <c:v>4.9000000000000004</c:v>
                </c:pt>
                <c:pt idx="3">
                  <c:v>147</c:v>
                </c:pt>
                <c:pt idx="4">
                  <c:v>245</c:v>
                </c:pt>
                <c:pt idx="5">
                  <c:v>456</c:v>
                </c:pt>
                <c:pt idx="6">
                  <c:v>2</c:v>
                </c:pt>
                <c:pt idx="7">
                  <c:v>541</c:v>
                </c:pt>
                <c:pt idx="8">
                  <c:v>624</c:v>
                </c:pt>
                <c:pt idx="9">
                  <c:v>203</c:v>
                </c:pt>
                <c:pt idx="10">
                  <c:v>137</c:v>
                </c:pt>
                <c:pt idx="11">
                  <c:v>253</c:v>
                </c:pt>
                <c:pt idx="12">
                  <c:v>1.8</c:v>
                </c:pt>
                <c:pt idx="13">
                  <c:v>253</c:v>
                </c:pt>
                <c:pt idx="14">
                  <c:v>154</c:v>
                </c:pt>
                <c:pt idx="15">
                  <c:v>1.4</c:v>
                </c:pt>
              </c:numCache>
            </c:numRef>
          </c:xVal>
          <c:yVal>
            <c:numRef>
              <c:f>Pairs!$J$34:$J$49</c:f>
            </c:numRef>
          </c:yVal>
          <c:smooth val="0"/>
        </c:ser>
        <c:ser>
          <c:idx val="4"/>
          <c:order val="4"/>
          <c:spPr>
            <a:ln w="28575">
              <a:noFill/>
            </a:ln>
          </c:spPr>
          <c:xVal>
            <c:numRef>
              <c:f>Pairs!$F$34:$F$49</c:f>
              <c:numCache>
                <c:formatCode>0</c:formatCode>
                <c:ptCount val="16"/>
                <c:pt idx="0">
                  <c:v>4.9000000000000004</c:v>
                </c:pt>
                <c:pt idx="1">
                  <c:v>5.0999999999999996</c:v>
                </c:pt>
                <c:pt idx="2">
                  <c:v>4.9000000000000004</c:v>
                </c:pt>
                <c:pt idx="3">
                  <c:v>147</c:v>
                </c:pt>
                <c:pt idx="4">
                  <c:v>245</c:v>
                </c:pt>
                <c:pt idx="5">
                  <c:v>456</c:v>
                </c:pt>
                <c:pt idx="6">
                  <c:v>2</c:v>
                </c:pt>
                <c:pt idx="7">
                  <c:v>541</c:v>
                </c:pt>
                <c:pt idx="8">
                  <c:v>624</c:v>
                </c:pt>
                <c:pt idx="9">
                  <c:v>203</c:v>
                </c:pt>
                <c:pt idx="10">
                  <c:v>137</c:v>
                </c:pt>
                <c:pt idx="11">
                  <c:v>253</c:v>
                </c:pt>
                <c:pt idx="12">
                  <c:v>1.8</c:v>
                </c:pt>
                <c:pt idx="13">
                  <c:v>253</c:v>
                </c:pt>
                <c:pt idx="14">
                  <c:v>154</c:v>
                </c:pt>
                <c:pt idx="15">
                  <c:v>1.4</c:v>
                </c:pt>
              </c:numCache>
            </c:numRef>
          </c:xVal>
          <c:yVal>
            <c:numRef>
              <c:f>Pairs!$K$34:$K$49</c:f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trendline>
            <c:trendlineType val="log"/>
            <c:dispRSqr val="1"/>
            <c:dispEq val="0"/>
            <c:trendlineLbl>
              <c:layout>
                <c:manualLayout>
                  <c:x val="3.9149477480959052E-2"/>
                  <c:y val="-0.32874760057977825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trendlineLbl>
          </c:trendline>
          <c:xVal>
            <c:numRef>
              <c:f>Pairs!$F$34:$F$49</c:f>
              <c:numCache>
                <c:formatCode>0</c:formatCode>
                <c:ptCount val="16"/>
                <c:pt idx="0">
                  <c:v>4.9000000000000004</c:v>
                </c:pt>
                <c:pt idx="1">
                  <c:v>5.0999999999999996</c:v>
                </c:pt>
                <c:pt idx="2">
                  <c:v>4.9000000000000004</c:v>
                </c:pt>
                <c:pt idx="3">
                  <c:v>147</c:v>
                </c:pt>
                <c:pt idx="4">
                  <c:v>245</c:v>
                </c:pt>
                <c:pt idx="5">
                  <c:v>456</c:v>
                </c:pt>
                <c:pt idx="6">
                  <c:v>2</c:v>
                </c:pt>
                <c:pt idx="7">
                  <c:v>541</c:v>
                </c:pt>
                <c:pt idx="8">
                  <c:v>624</c:v>
                </c:pt>
                <c:pt idx="9">
                  <c:v>203</c:v>
                </c:pt>
                <c:pt idx="10">
                  <c:v>137</c:v>
                </c:pt>
                <c:pt idx="11">
                  <c:v>253</c:v>
                </c:pt>
                <c:pt idx="12">
                  <c:v>1.8</c:v>
                </c:pt>
                <c:pt idx="13">
                  <c:v>253</c:v>
                </c:pt>
                <c:pt idx="14">
                  <c:v>154</c:v>
                </c:pt>
                <c:pt idx="15">
                  <c:v>1.4</c:v>
                </c:pt>
              </c:numCache>
            </c:numRef>
          </c:xVal>
          <c:yVal>
            <c:numRef>
              <c:f>Pairs!$L$34:$L$49</c:f>
              <c:numCache>
                <c:formatCode>0</c:formatCode>
                <c:ptCount val="16"/>
                <c:pt idx="0">
                  <c:v>17208</c:v>
                </c:pt>
                <c:pt idx="1">
                  <c:v>377.6</c:v>
                </c:pt>
                <c:pt idx="2">
                  <c:v>947.6</c:v>
                </c:pt>
                <c:pt idx="3">
                  <c:v>889</c:v>
                </c:pt>
                <c:pt idx="4">
                  <c:v>1075</c:v>
                </c:pt>
                <c:pt idx="5">
                  <c:v>9.6</c:v>
                </c:pt>
                <c:pt idx="6">
                  <c:v>9208.5</c:v>
                </c:pt>
                <c:pt idx="7">
                  <c:v>12.6</c:v>
                </c:pt>
                <c:pt idx="8">
                  <c:v>1</c:v>
                </c:pt>
                <c:pt idx="9">
                  <c:v>197.75</c:v>
                </c:pt>
                <c:pt idx="10">
                  <c:v>78.5</c:v>
                </c:pt>
                <c:pt idx="11">
                  <c:v>114.33333333333333</c:v>
                </c:pt>
                <c:pt idx="12">
                  <c:v>371.2</c:v>
                </c:pt>
                <c:pt idx="13">
                  <c:v>490.25</c:v>
                </c:pt>
                <c:pt idx="14">
                  <c:v>210.6</c:v>
                </c:pt>
                <c:pt idx="15">
                  <c:v>17455.599999999999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436160"/>
        <c:axId val="162436736"/>
      </c:scatterChart>
      <c:valAx>
        <c:axId val="162436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Distance (km)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62436736"/>
        <c:crosses val="autoZero"/>
        <c:crossBetween val="midCat"/>
      </c:valAx>
      <c:valAx>
        <c:axId val="162436736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Total</a:t>
                </a:r>
                <a:r>
                  <a:rPr lang="en-US" sz="1400" b="0" baseline="0"/>
                  <a:t> Lend + Borrow (Avg. 05-10)</a:t>
                </a:r>
                <a:endParaRPr lang="en-US" sz="1400" b="0"/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6243616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>
                <a:latin typeface="Arial Narrow" pitchFamily="34" charset="0"/>
                <a:cs typeface="Arial" pitchFamily="34" charset="0"/>
              </a:rPr>
              <a:t>UQAM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og"/>
            <c:dispRSqr val="1"/>
            <c:dispEq val="0"/>
            <c:trendlineLbl>
              <c:layout>
                <c:manualLayout>
                  <c:x val="7.198743279766609E-2"/>
                  <c:y val="-0.54432039745031868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c:spPr>
            </c:trendlineLbl>
          </c:trendline>
          <c:xVal>
            <c:numRef>
              <c:f>Pairs!$F$146:$F$161</c:f>
              <c:numCache>
                <c:formatCode>0</c:formatCode>
                <c:ptCount val="16"/>
                <c:pt idx="0">
                  <c:v>539</c:v>
                </c:pt>
                <c:pt idx="1">
                  <c:v>136</c:v>
                </c:pt>
                <c:pt idx="2">
                  <c:v>624</c:v>
                </c:pt>
                <c:pt idx="3">
                  <c:v>204</c:v>
                </c:pt>
                <c:pt idx="4">
                  <c:v>251</c:v>
                </c:pt>
                <c:pt idx="5">
                  <c:v>2.7</c:v>
                </c:pt>
                <c:pt idx="6">
                  <c:v>251</c:v>
                </c:pt>
                <c:pt idx="7">
                  <c:v>155</c:v>
                </c:pt>
                <c:pt idx="8">
                  <c:v>2.5</c:v>
                </c:pt>
                <c:pt idx="9">
                  <c:v>2</c:v>
                </c:pt>
                <c:pt idx="10">
                  <c:v>6.6</c:v>
                </c:pt>
                <c:pt idx="11">
                  <c:v>6.4</c:v>
                </c:pt>
                <c:pt idx="12">
                  <c:v>6.6</c:v>
                </c:pt>
                <c:pt idx="13">
                  <c:v>154</c:v>
                </c:pt>
                <c:pt idx="14">
                  <c:v>248</c:v>
                </c:pt>
                <c:pt idx="15">
                  <c:v>459</c:v>
                </c:pt>
              </c:numCache>
            </c:numRef>
          </c:xVal>
          <c:yVal>
            <c:numRef>
              <c:f>Pairs!$G$146:$G$161</c:f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xVal>
            <c:numRef>
              <c:f>Pairs!$F$146:$F$161</c:f>
              <c:numCache>
                <c:formatCode>0</c:formatCode>
                <c:ptCount val="16"/>
                <c:pt idx="0">
                  <c:v>539</c:v>
                </c:pt>
                <c:pt idx="1">
                  <c:v>136</c:v>
                </c:pt>
                <c:pt idx="2">
                  <c:v>624</c:v>
                </c:pt>
                <c:pt idx="3">
                  <c:v>204</c:v>
                </c:pt>
                <c:pt idx="4">
                  <c:v>251</c:v>
                </c:pt>
                <c:pt idx="5">
                  <c:v>2.7</c:v>
                </c:pt>
                <c:pt idx="6">
                  <c:v>251</c:v>
                </c:pt>
                <c:pt idx="7">
                  <c:v>155</c:v>
                </c:pt>
                <c:pt idx="8">
                  <c:v>2.5</c:v>
                </c:pt>
                <c:pt idx="9">
                  <c:v>2</c:v>
                </c:pt>
                <c:pt idx="10">
                  <c:v>6.6</c:v>
                </c:pt>
                <c:pt idx="11">
                  <c:v>6.4</c:v>
                </c:pt>
                <c:pt idx="12">
                  <c:v>6.6</c:v>
                </c:pt>
                <c:pt idx="13">
                  <c:v>154</c:v>
                </c:pt>
                <c:pt idx="14">
                  <c:v>248</c:v>
                </c:pt>
                <c:pt idx="15">
                  <c:v>459</c:v>
                </c:pt>
              </c:numCache>
            </c:numRef>
          </c:xVal>
          <c:yVal>
            <c:numRef>
              <c:f>Pairs!$H$146:$H$161</c:f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trendline>
            <c:trendlineType val="log"/>
            <c:dispRSqr val="1"/>
            <c:dispEq val="0"/>
            <c:trendlineLbl>
              <c:numFmt formatCode="General" sourceLinked="0"/>
            </c:trendlineLbl>
          </c:trendline>
          <c:xVal>
            <c:numRef>
              <c:f>Pairs!$F$146:$F$161</c:f>
              <c:numCache>
                <c:formatCode>0</c:formatCode>
                <c:ptCount val="16"/>
                <c:pt idx="0">
                  <c:v>539</c:v>
                </c:pt>
                <c:pt idx="1">
                  <c:v>136</c:v>
                </c:pt>
                <c:pt idx="2">
                  <c:v>624</c:v>
                </c:pt>
                <c:pt idx="3">
                  <c:v>204</c:v>
                </c:pt>
                <c:pt idx="4">
                  <c:v>251</c:v>
                </c:pt>
                <c:pt idx="5">
                  <c:v>2.7</c:v>
                </c:pt>
                <c:pt idx="6">
                  <c:v>251</c:v>
                </c:pt>
                <c:pt idx="7">
                  <c:v>155</c:v>
                </c:pt>
                <c:pt idx="8">
                  <c:v>2.5</c:v>
                </c:pt>
                <c:pt idx="9">
                  <c:v>2</c:v>
                </c:pt>
                <c:pt idx="10">
                  <c:v>6.6</c:v>
                </c:pt>
                <c:pt idx="11">
                  <c:v>6.4</c:v>
                </c:pt>
                <c:pt idx="12">
                  <c:v>6.6</c:v>
                </c:pt>
                <c:pt idx="13">
                  <c:v>154</c:v>
                </c:pt>
                <c:pt idx="14">
                  <c:v>248</c:v>
                </c:pt>
                <c:pt idx="15">
                  <c:v>459</c:v>
                </c:pt>
              </c:numCache>
            </c:numRef>
          </c:xVal>
          <c:yVal>
            <c:numRef>
              <c:f>Pairs!$I$146:$I$161</c:f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3"/>
              </a:solidFill>
            </c:spPr>
          </c:marker>
          <c:trendline>
            <c:trendlineType val="log"/>
            <c:dispRSqr val="1"/>
            <c:dispEq val="0"/>
            <c:trendlineLbl>
              <c:layout>
                <c:manualLayout>
                  <c:x val="9.7737629422088353E-3"/>
                  <c:y val="-0.29655932933756413"/>
                </c:manualLayout>
              </c:layout>
              <c:numFmt formatCode="General" sourceLinked="0"/>
            </c:trendlineLbl>
          </c:trendline>
          <c:xVal>
            <c:numRef>
              <c:f>Pairs!$F$146:$F$161</c:f>
              <c:numCache>
                <c:formatCode>0</c:formatCode>
                <c:ptCount val="16"/>
                <c:pt idx="0">
                  <c:v>539</c:v>
                </c:pt>
                <c:pt idx="1">
                  <c:v>136</c:v>
                </c:pt>
                <c:pt idx="2">
                  <c:v>624</c:v>
                </c:pt>
                <c:pt idx="3">
                  <c:v>204</c:v>
                </c:pt>
                <c:pt idx="4">
                  <c:v>251</c:v>
                </c:pt>
                <c:pt idx="5">
                  <c:v>2.7</c:v>
                </c:pt>
                <c:pt idx="6">
                  <c:v>251</c:v>
                </c:pt>
                <c:pt idx="7">
                  <c:v>155</c:v>
                </c:pt>
                <c:pt idx="8">
                  <c:v>2.5</c:v>
                </c:pt>
                <c:pt idx="9">
                  <c:v>2</c:v>
                </c:pt>
                <c:pt idx="10">
                  <c:v>6.6</c:v>
                </c:pt>
                <c:pt idx="11">
                  <c:v>6.4</c:v>
                </c:pt>
                <c:pt idx="12">
                  <c:v>6.6</c:v>
                </c:pt>
                <c:pt idx="13">
                  <c:v>154</c:v>
                </c:pt>
                <c:pt idx="14">
                  <c:v>248</c:v>
                </c:pt>
                <c:pt idx="15">
                  <c:v>459</c:v>
                </c:pt>
              </c:numCache>
            </c:numRef>
          </c:xVal>
          <c:yVal>
            <c:numRef>
              <c:f>Pairs!$J$146:$J$161</c:f>
            </c:numRef>
          </c:yVal>
          <c:smooth val="0"/>
        </c:ser>
        <c:ser>
          <c:idx val="4"/>
          <c:order val="4"/>
          <c:spPr>
            <a:ln w="28575">
              <a:noFill/>
            </a:ln>
          </c:spPr>
          <c:xVal>
            <c:numRef>
              <c:f>Pairs!$F$146:$F$161</c:f>
              <c:numCache>
                <c:formatCode>0</c:formatCode>
                <c:ptCount val="16"/>
                <c:pt idx="0">
                  <c:v>539</c:v>
                </c:pt>
                <c:pt idx="1">
                  <c:v>136</c:v>
                </c:pt>
                <c:pt idx="2">
                  <c:v>624</c:v>
                </c:pt>
                <c:pt idx="3">
                  <c:v>204</c:v>
                </c:pt>
                <c:pt idx="4">
                  <c:v>251</c:v>
                </c:pt>
                <c:pt idx="5">
                  <c:v>2.7</c:v>
                </c:pt>
                <c:pt idx="6">
                  <c:v>251</c:v>
                </c:pt>
                <c:pt idx="7">
                  <c:v>155</c:v>
                </c:pt>
                <c:pt idx="8">
                  <c:v>2.5</c:v>
                </c:pt>
                <c:pt idx="9">
                  <c:v>2</c:v>
                </c:pt>
                <c:pt idx="10">
                  <c:v>6.6</c:v>
                </c:pt>
                <c:pt idx="11">
                  <c:v>6.4</c:v>
                </c:pt>
                <c:pt idx="12">
                  <c:v>6.6</c:v>
                </c:pt>
                <c:pt idx="13">
                  <c:v>154</c:v>
                </c:pt>
                <c:pt idx="14">
                  <c:v>248</c:v>
                </c:pt>
                <c:pt idx="15">
                  <c:v>459</c:v>
                </c:pt>
              </c:numCache>
            </c:numRef>
          </c:xVal>
          <c:yVal>
            <c:numRef>
              <c:f>Pairs!$K$146:$K$161</c:f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trendline>
            <c:trendlineType val="log"/>
            <c:dispRSqr val="1"/>
            <c:dispEq val="0"/>
            <c:trendlineLbl>
              <c:layout>
                <c:manualLayout>
                  <c:x val="5.8948198959792676E-2"/>
                  <c:y val="-0.3685485956046539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trendlineLbl>
          </c:trendline>
          <c:xVal>
            <c:numRef>
              <c:f>Pairs!$F$146:$F$161</c:f>
              <c:numCache>
                <c:formatCode>0</c:formatCode>
                <c:ptCount val="16"/>
                <c:pt idx="0">
                  <c:v>539</c:v>
                </c:pt>
                <c:pt idx="1">
                  <c:v>136</c:v>
                </c:pt>
                <c:pt idx="2">
                  <c:v>624</c:v>
                </c:pt>
                <c:pt idx="3">
                  <c:v>204</c:v>
                </c:pt>
                <c:pt idx="4">
                  <c:v>251</c:v>
                </c:pt>
                <c:pt idx="5">
                  <c:v>2.7</c:v>
                </c:pt>
                <c:pt idx="6">
                  <c:v>251</c:v>
                </c:pt>
                <c:pt idx="7">
                  <c:v>155</c:v>
                </c:pt>
                <c:pt idx="8">
                  <c:v>2.5</c:v>
                </c:pt>
                <c:pt idx="9">
                  <c:v>2</c:v>
                </c:pt>
                <c:pt idx="10">
                  <c:v>6.6</c:v>
                </c:pt>
                <c:pt idx="11">
                  <c:v>6.4</c:v>
                </c:pt>
                <c:pt idx="12">
                  <c:v>6.6</c:v>
                </c:pt>
                <c:pt idx="13">
                  <c:v>154</c:v>
                </c:pt>
                <c:pt idx="14">
                  <c:v>248</c:v>
                </c:pt>
                <c:pt idx="15">
                  <c:v>459</c:v>
                </c:pt>
              </c:numCache>
            </c:numRef>
          </c:xVal>
          <c:yVal>
            <c:numRef>
              <c:f>Pairs!$L$146:$L$161</c:f>
              <c:numCache>
                <c:formatCode>0</c:formatCode>
                <c:ptCount val="16"/>
                <c:pt idx="0">
                  <c:v>111.5</c:v>
                </c:pt>
                <c:pt idx="1">
                  <c:v>848</c:v>
                </c:pt>
                <c:pt idx="2">
                  <c:v>151.66666666666666</c:v>
                </c:pt>
                <c:pt idx="3">
                  <c:v>355.33333333333331</c:v>
                </c:pt>
                <c:pt idx="4">
                  <c:v>425.5</c:v>
                </c:pt>
                <c:pt idx="5">
                  <c:v>383.5</c:v>
                </c:pt>
                <c:pt idx="6">
                  <c:v>330.66666666666669</c:v>
                </c:pt>
                <c:pt idx="7">
                  <c:v>129</c:v>
                </c:pt>
                <c:pt idx="8">
                  <c:v>4633.25</c:v>
                </c:pt>
                <c:pt idx="9">
                  <c:v>9208.5</c:v>
                </c:pt>
                <c:pt idx="10">
                  <c:v>14927.75</c:v>
                </c:pt>
                <c:pt idx="11">
                  <c:v>1728.75</c:v>
                </c:pt>
                <c:pt idx="12">
                  <c:v>341</c:v>
                </c:pt>
                <c:pt idx="13">
                  <c:v>928</c:v>
                </c:pt>
                <c:pt idx="14">
                  <c:v>883.2</c:v>
                </c:pt>
                <c:pt idx="15">
                  <c:v>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438464"/>
        <c:axId val="173080576"/>
      </c:scatterChart>
      <c:valAx>
        <c:axId val="162438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Distance (km)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73080576"/>
        <c:crosses val="autoZero"/>
        <c:crossBetween val="midCat"/>
      </c:valAx>
      <c:valAx>
        <c:axId val="173080576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Total</a:t>
                </a:r>
                <a:r>
                  <a:rPr lang="en-US" sz="1400" b="0" baseline="0"/>
                  <a:t> Lend + Borrow (Avg. 05-10)</a:t>
                </a:r>
                <a:endParaRPr lang="en-US" sz="1400" b="0"/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6243846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>
                <a:latin typeface="Arial Narrow" pitchFamily="34" charset="0"/>
                <a:cs typeface="Arial" pitchFamily="34" charset="0"/>
              </a:rPr>
              <a:t>Laval</a:t>
            </a:r>
          </a:p>
        </c:rich>
      </c:tx>
      <c:layout>
        <c:manualLayout>
          <c:xMode val="edge"/>
          <c:yMode val="edge"/>
          <c:x val="0.44007950363791776"/>
          <c:y val="2.6824062662700085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og"/>
            <c:dispRSqr val="1"/>
            <c:dispEq val="0"/>
            <c:trendlineLbl>
              <c:layout>
                <c:manualLayout>
                  <c:x val="7.198743279766609E-2"/>
                  <c:y val="-0.54432039745031868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c:spPr>
            </c:trendlineLbl>
          </c:trendline>
          <c:xVal>
            <c:numRef>
              <c:f>[CREPUQdatanoinscription.xlsx]Pairs!$F$114:$H$129</c:f>
              <c:numCache>
                <c:formatCode>0</c:formatCode>
                <c:ptCount val="16"/>
                <c:pt idx="0">
                  <c:v>211</c:v>
                </c:pt>
                <c:pt idx="1">
                  <c:v>248</c:v>
                </c:pt>
                <c:pt idx="2">
                  <c:v>311</c:v>
                </c:pt>
                <c:pt idx="3">
                  <c:v>127</c:v>
                </c:pt>
                <c:pt idx="4">
                  <c:v>861</c:v>
                </c:pt>
                <c:pt idx="5">
                  <c:v>444</c:v>
                </c:pt>
                <c:pt idx="6">
                  <c:v>6.8</c:v>
                </c:pt>
                <c:pt idx="7">
                  <c:v>247</c:v>
                </c:pt>
                <c:pt idx="8">
                  <c:v>7</c:v>
                </c:pt>
                <c:pt idx="9">
                  <c:v>231</c:v>
                </c:pt>
                <c:pt idx="10">
                  <c:v>247</c:v>
                </c:pt>
                <c:pt idx="11">
                  <c:v>245</c:v>
                </c:pt>
                <c:pt idx="12">
                  <c:v>257</c:v>
                </c:pt>
                <c:pt idx="13">
                  <c:v>249</c:v>
                </c:pt>
                <c:pt idx="14">
                  <c:v>257</c:v>
                </c:pt>
                <c:pt idx="15">
                  <c:v>228</c:v>
                </c:pt>
              </c:numCache>
            </c:numRef>
          </c:xVal>
          <c:yVal>
            <c:numRef>
              <c:f>Pairs!$I$114:$I$129</c:f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xVal>
            <c:numRef>
              <c:f>[CREPUQdatanoinscription.xlsx]Pairs!$F$114:$H$129</c:f>
              <c:numCache>
                <c:formatCode>0</c:formatCode>
                <c:ptCount val="16"/>
                <c:pt idx="0">
                  <c:v>211</c:v>
                </c:pt>
                <c:pt idx="1">
                  <c:v>248</c:v>
                </c:pt>
                <c:pt idx="2">
                  <c:v>311</c:v>
                </c:pt>
                <c:pt idx="3">
                  <c:v>127</c:v>
                </c:pt>
                <c:pt idx="4">
                  <c:v>861</c:v>
                </c:pt>
                <c:pt idx="5">
                  <c:v>444</c:v>
                </c:pt>
                <c:pt idx="6">
                  <c:v>6.8</c:v>
                </c:pt>
                <c:pt idx="7">
                  <c:v>247</c:v>
                </c:pt>
                <c:pt idx="8">
                  <c:v>7</c:v>
                </c:pt>
                <c:pt idx="9">
                  <c:v>231</c:v>
                </c:pt>
                <c:pt idx="10">
                  <c:v>247</c:v>
                </c:pt>
                <c:pt idx="11">
                  <c:v>245</c:v>
                </c:pt>
                <c:pt idx="12">
                  <c:v>257</c:v>
                </c:pt>
                <c:pt idx="13">
                  <c:v>249</c:v>
                </c:pt>
                <c:pt idx="14">
                  <c:v>257</c:v>
                </c:pt>
                <c:pt idx="15">
                  <c:v>228</c:v>
                </c:pt>
              </c:numCache>
            </c:numRef>
          </c:xVal>
          <c:yVal>
            <c:numRef>
              <c:f>Pairs!$J$114:$J$129</c:f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trendline>
            <c:trendlineType val="log"/>
            <c:dispRSqr val="1"/>
            <c:dispEq val="0"/>
            <c:trendlineLbl>
              <c:numFmt formatCode="General" sourceLinked="0"/>
            </c:trendlineLbl>
          </c:trendline>
          <c:xVal>
            <c:numRef>
              <c:f>[CREPUQdatanoinscription.xlsx]Pairs!$F$114:$H$129</c:f>
              <c:numCache>
                <c:formatCode>0</c:formatCode>
                <c:ptCount val="16"/>
                <c:pt idx="0">
                  <c:v>211</c:v>
                </c:pt>
                <c:pt idx="1">
                  <c:v>248</c:v>
                </c:pt>
                <c:pt idx="2">
                  <c:v>311</c:v>
                </c:pt>
                <c:pt idx="3">
                  <c:v>127</c:v>
                </c:pt>
                <c:pt idx="4">
                  <c:v>861</c:v>
                </c:pt>
                <c:pt idx="5">
                  <c:v>444</c:v>
                </c:pt>
                <c:pt idx="6">
                  <c:v>6.8</c:v>
                </c:pt>
                <c:pt idx="7">
                  <c:v>247</c:v>
                </c:pt>
                <c:pt idx="8">
                  <c:v>7</c:v>
                </c:pt>
                <c:pt idx="9">
                  <c:v>231</c:v>
                </c:pt>
                <c:pt idx="10">
                  <c:v>247</c:v>
                </c:pt>
                <c:pt idx="11">
                  <c:v>245</c:v>
                </c:pt>
                <c:pt idx="12">
                  <c:v>257</c:v>
                </c:pt>
                <c:pt idx="13">
                  <c:v>249</c:v>
                </c:pt>
                <c:pt idx="14">
                  <c:v>257</c:v>
                </c:pt>
                <c:pt idx="15">
                  <c:v>228</c:v>
                </c:pt>
              </c:numCache>
            </c:numRef>
          </c:xVal>
          <c:yVal>
            <c:numRef>
              <c:f>Pairs!$K$114:$K$129</c:f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trendline>
            <c:trendlineType val="log"/>
            <c:dispRSqr val="1"/>
            <c:dispEq val="0"/>
            <c:trendlineLbl>
              <c:layout>
                <c:manualLayout>
                  <c:x val="9.7737629422088353E-3"/>
                  <c:y val="-0.29655932933756413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trendlineLbl>
          </c:trendline>
          <c:xVal>
            <c:numRef>
              <c:f>[CREPUQdatanoinscription.xlsx]Pairs!$F$114:$H$129</c:f>
              <c:numCache>
                <c:formatCode>0</c:formatCode>
                <c:ptCount val="16"/>
                <c:pt idx="0">
                  <c:v>211</c:v>
                </c:pt>
                <c:pt idx="1">
                  <c:v>248</c:v>
                </c:pt>
                <c:pt idx="2">
                  <c:v>311</c:v>
                </c:pt>
                <c:pt idx="3">
                  <c:v>127</c:v>
                </c:pt>
                <c:pt idx="4">
                  <c:v>861</c:v>
                </c:pt>
                <c:pt idx="5">
                  <c:v>444</c:v>
                </c:pt>
                <c:pt idx="6">
                  <c:v>6.8</c:v>
                </c:pt>
                <c:pt idx="7">
                  <c:v>247</c:v>
                </c:pt>
                <c:pt idx="8">
                  <c:v>7</c:v>
                </c:pt>
                <c:pt idx="9">
                  <c:v>231</c:v>
                </c:pt>
                <c:pt idx="10">
                  <c:v>247</c:v>
                </c:pt>
                <c:pt idx="11">
                  <c:v>245</c:v>
                </c:pt>
                <c:pt idx="12">
                  <c:v>257</c:v>
                </c:pt>
                <c:pt idx="13">
                  <c:v>249</c:v>
                </c:pt>
                <c:pt idx="14">
                  <c:v>257</c:v>
                </c:pt>
                <c:pt idx="15">
                  <c:v>228</c:v>
                </c:pt>
              </c:numCache>
            </c:numRef>
          </c:xVal>
          <c:yVal>
            <c:numRef>
              <c:f>Pairs!$L$114:$L$129</c:f>
              <c:numCache>
                <c:formatCode>0</c:formatCode>
                <c:ptCount val="16"/>
                <c:pt idx="0">
                  <c:v>167.6</c:v>
                </c:pt>
                <c:pt idx="1">
                  <c:v>1104</c:v>
                </c:pt>
                <c:pt idx="2">
                  <c:v>425.2</c:v>
                </c:pt>
                <c:pt idx="3">
                  <c:v>661</c:v>
                </c:pt>
                <c:pt idx="4">
                  <c:v>39</c:v>
                </c:pt>
                <c:pt idx="5">
                  <c:v>44</c:v>
                </c:pt>
                <c:pt idx="6">
                  <c:v>153</c:v>
                </c:pt>
                <c:pt idx="7">
                  <c:v>59.6</c:v>
                </c:pt>
                <c:pt idx="8">
                  <c:v>179.25</c:v>
                </c:pt>
                <c:pt idx="9">
                  <c:v>103.6</c:v>
                </c:pt>
                <c:pt idx="10">
                  <c:v>322.60000000000002</c:v>
                </c:pt>
                <c:pt idx="11">
                  <c:v>1075</c:v>
                </c:pt>
                <c:pt idx="12">
                  <c:v>2237.1999999999998</c:v>
                </c:pt>
                <c:pt idx="13">
                  <c:v>72.400000000000006</c:v>
                </c:pt>
                <c:pt idx="14">
                  <c:v>36</c:v>
                </c:pt>
                <c:pt idx="15">
                  <c:v>578.25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475904"/>
        <c:axId val="173086912"/>
      </c:scatterChart>
      <c:valAx>
        <c:axId val="96475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Distance (km)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73086912"/>
        <c:crosses val="autoZero"/>
        <c:crossBetween val="midCat"/>
      </c:valAx>
      <c:valAx>
        <c:axId val="173086912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Total</a:t>
                </a:r>
                <a:r>
                  <a:rPr lang="en-US" sz="1400" b="0" baseline="0"/>
                  <a:t> Lend + Borrow (Avg. 05-10)</a:t>
                </a:r>
                <a:endParaRPr lang="en-US" sz="1400" b="0"/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9647590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>
                <a:latin typeface="Arial Narrow" pitchFamily="34" charset="0"/>
                <a:cs typeface="Arial" pitchFamily="34" charset="0"/>
              </a:rPr>
              <a:t>UQ Chicoutimi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og"/>
            <c:dispRSqr val="1"/>
            <c:dispEq val="0"/>
            <c:trendlineLbl>
              <c:layout>
                <c:manualLayout>
                  <c:x val="7.198743279766609E-2"/>
                  <c:y val="-0.54432039745031868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c:spPr>
            </c:trendlineLbl>
          </c:trendline>
          <c:xVal>
            <c:numRef>
              <c:f>Pairs!$F$130:$F$145</c:f>
              <c:numCache>
                <c:formatCode>0</c:formatCode>
                <c:ptCount val="16"/>
                <c:pt idx="0">
                  <c:v>459</c:v>
                </c:pt>
                <c:pt idx="1">
                  <c:v>522</c:v>
                </c:pt>
                <c:pt idx="2">
                  <c:v>333</c:v>
                </c:pt>
                <c:pt idx="3">
                  <c:v>588</c:v>
                </c:pt>
                <c:pt idx="4">
                  <c:v>655</c:v>
                </c:pt>
                <c:pt idx="5">
                  <c:v>206</c:v>
                </c:pt>
                <c:pt idx="6">
                  <c:v>458</c:v>
                </c:pt>
                <c:pt idx="7">
                  <c:v>206</c:v>
                </c:pt>
                <c:pt idx="8">
                  <c:v>443</c:v>
                </c:pt>
                <c:pt idx="9">
                  <c:v>458</c:v>
                </c:pt>
                <c:pt idx="10">
                  <c:v>456</c:v>
                </c:pt>
                <c:pt idx="11">
                  <c:v>469</c:v>
                </c:pt>
                <c:pt idx="12">
                  <c:v>260</c:v>
                </c:pt>
                <c:pt idx="13">
                  <c:v>469</c:v>
                </c:pt>
                <c:pt idx="14">
                  <c:v>439</c:v>
                </c:pt>
                <c:pt idx="15">
                  <c:v>211</c:v>
                </c:pt>
              </c:numCache>
            </c:numRef>
          </c:xVal>
          <c:yVal>
            <c:numRef>
              <c:f>Pairs!$G$130:$G$145</c:f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xVal>
            <c:numRef>
              <c:f>Pairs!$F$130:$F$145</c:f>
              <c:numCache>
                <c:formatCode>0</c:formatCode>
                <c:ptCount val="16"/>
                <c:pt idx="0">
                  <c:v>459</c:v>
                </c:pt>
                <c:pt idx="1">
                  <c:v>522</c:v>
                </c:pt>
                <c:pt idx="2">
                  <c:v>333</c:v>
                </c:pt>
                <c:pt idx="3">
                  <c:v>588</c:v>
                </c:pt>
                <c:pt idx="4">
                  <c:v>655</c:v>
                </c:pt>
                <c:pt idx="5">
                  <c:v>206</c:v>
                </c:pt>
                <c:pt idx="6">
                  <c:v>458</c:v>
                </c:pt>
                <c:pt idx="7">
                  <c:v>206</c:v>
                </c:pt>
                <c:pt idx="8">
                  <c:v>443</c:v>
                </c:pt>
                <c:pt idx="9">
                  <c:v>458</c:v>
                </c:pt>
                <c:pt idx="10">
                  <c:v>456</c:v>
                </c:pt>
                <c:pt idx="11">
                  <c:v>469</c:v>
                </c:pt>
                <c:pt idx="12">
                  <c:v>260</c:v>
                </c:pt>
                <c:pt idx="13">
                  <c:v>469</c:v>
                </c:pt>
                <c:pt idx="14">
                  <c:v>439</c:v>
                </c:pt>
                <c:pt idx="15">
                  <c:v>211</c:v>
                </c:pt>
              </c:numCache>
            </c:numRef>
          </c:xVal>
          <c:yVal>
            <c:numRef>
              <c:f>Pairs!$H$130:$H$145</c:f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trendline>
            <c:trendlineType val="log"/>
            <c:dispRSqr val="1"/>
            <c:dispEq val="0"/>
            <c:trendlineLbl>
              <c:numFmt formatCode="General" sourceLinked="0"/>
            </c:trendlineLbl>
          </c:trendline>
          <c:xVal>
            <c:numRef>
              <c:f>Pairs!$F$130:$F$145</c:f>
              <c:numCache>
                <c:formatCode>0</c:formatCode>
                <c:ptCount val="16"/>
                <c:pt idx="0">
                  <c:v>459</c:v>
                </c:pt>
                <c:pt idx="1">
                  <c:v>522</c:v>
                </c:pt>
                <c:pt idx="2">
                  <c:v>333</c:v>
                </c:pt>
                <c:pt idx="3">
                  <c:v>588</c:v>
                </c:pt>
                <c:pt idx="4">
                  <c:v>655</c:v>
                </c:pt>
                <c:pt idx="5">
                  <c:v>206</c:v>
                </c:pt>
                <c:pt idx="6">
                  <c:v>458</c:v>
                </c:pt>
                <c:pt idx="7">
                  <c:v>206</c:v>
                </c:pt>
                <c:pt idx="8">
                  <c:v>443</c:v>
                </c:pt>
                <c:pt idx="9">
                  <c:v>458</c:v>
                </c:pt>
                <c:pt idx="10">
                  <c:v>456</c:v>
                </c:pt>
                <c:pt idx="11">
                  <c:v>469</c:v>
                </c:pt>
                <c:pt idx="12">
                  <c:v>260</c:v>
                </c:pt>
                <c:pt idx="13">
                  <c:v>469</c:v>
                </c:pt>
                <c:pt idx="14">
                  <c:v>439</c:v>
                </c:pt>
                <c:pt idx="15">
                  <c:v>211</c:v>
                </c:pt>
              </c:numCache>
            </c:numRef>
          </c:xVal>
          <c:yVal>
            <c:numRef>
              <c:f>Pairs!$I$130:$I$145</c:f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3"/>
              </a:solidFill>
            </c:spPr>
          </c:marker>
          <c:trendline>
            <c:trendlineType val="log"/>
            <c:dispRSqr val="1"/>
            <c:dispEq val="0"/>
            <c:trendlineLbl>
              <c:layout>
                <c:manualLayout>
                  <c:x val="9.7737629422088353E-3"/>
                  <c:y val="-0.29655932933756413"/>
                </c:manualLayout>
              </c:layout>
              <c:numFmt formatCode="General" sourceLinked="0"/>
            </c:trendlineLbl>
          </c:trendline>
          <c:xVal>
            <c:numRef>
              <c:f>Pairs!$F$130:$F$145</c:f>
              <c:numCache>
                <c:formatCode>0</c:formatCode>
                <c:ptCount val="16"/>
                <c:pt idx="0">
                  <c:v>459</c:v>
                </c:pt>
                <c:pt idx="1">
                  <c:v>522</c:v>
                </c:pt>
                <c:pt idx="2">
                  <c:v>333</c:v>
                </c:pt>
                <c:pt idx="3">
                  <c:v>588</c:v>
                </c:pt>
                <c:pt idx="4">
                  <c:v>655</c:v>
                </c:pt>
                <c:pt idx="5">
                  <c:v>206</c:v>
                </c:pt>
                <c:pt idx="6">
                  <c:v>458</c:v>
                </c:pt>
                <c:pt idx="7">
                  <c:v>206</c:v>
                </c:pt>
                <c:pt idx="8">
                  <c:v>443</c:v>
                </c:pt>
                <c:pt idx="9">
                  <c:v>458</c:v>
                </c:pt>
                <c:pt idx="10">
                  <c:v>456</c:v>
                </c:pt>
                <c:pt idx="11">
                  <c:v>469</c:v>
                </c:pt>
                <c:pt idx="12">
                  <c:v>260</c:v>
                </c:pt>
                <c:pt idx="13">
                  <c:v>469</c:v>
                </c:pt>
                <c:pt idx="14">
                  <c:v>439</c:v>
                </c:pt>
                <c:pt idx="15">
                  <c:v>211</c:v>
                </c:pt>
              </c:numCache>
            </c:numRef>
          </c:xVal>
          <c:yVal>
            <c:numRef>
              <c:f>Pairs!$J$130:$J$145</c:f>
            </c:numRef>
          </c:yVal>
          <c:smooth val="0"/>
        </c:ser>
        <c:ser>
          <c:idx val="4"/>
          <c:order val="4"/>
          <c:spPr>
            <a:ln w="28575">
              <a:noFill/>
            </a:ln>
          </c:spPr>
          <c:xVal>
            <c:numRef>
              <c:f>Pairs!$F$130:$F$145</c:f>
              <c:numCache>
                <c:formatCode>0</c:formatCode>
                <c:ptCount val="16"/>
                <c:pt idx="0">
                  <c:v>459</c:v>
                </c:pt>
                <c:pt idx="1">
                  <c:v>522</c:v>
                </c:pt>
                <c:pt idx="2">
                  <c:v>333</c:v>
                </c:pt>
                <c:pt idx="3">
                  <c:v>588</c:v>
                </c:pt>
                <c:pt idx="4">
                  <c:v>655</c:v>
                </c:pt>
                <c:pt idx="5">
                  <c:v>206</c:v>
                </c:pt>
                <c:pt idx="6">
                  <c:v>458</c:v>
                </c:pt>
                <c:pt idx="7">
                  <c:v>206</c:v>
                </c:pt>
                <c:pt idx="8">
                  <c:v>443</c:v>
                </c:pt>
                <c:pt idx="9">
                  <c:v>458</c:v>
                </c:pt>
                <c:pt idx="10">
                  <c:v>456</c:v>
                </c:pt>
                <c:pt idx="11">
                  <c:v>469</c:v>
                </c:pt>
                <c:pt idx="12">
                  <c:v>260</c:v>
                </c:pt>
                <c:pt idx="13">
                  <c:v>469</c:v>
                </c:pt>
                <c:pt idx="14">
                  <c:v>439</c:v>
                </c:pt>
                <c:pt idx="15">
                  <c:v>211</c:v>
                </c:pt>
              </c:numCache>
            </c:numRef>
          </c:xVal>
          <c:yVal>
            <c:numRef>
              <c:f>Pairs!$K$130:$K$145</c:f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trendline>
            <c:trendlineType val="log"/>
            <c:dispRSqr val="1"/>
            <c:dispEq val="0"/>
            <c:trendlineLbl>
              <c:layout>
                <c:manualLayout>
                  <c:x val="4.2538074000847977E-2"/>
                  <c:y val="-0.37293615852762474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trendlineLbl>
          </c:trendline>
          <c:xVal>
            <c:numRef>
              <c:f>Pairs!$F$130:$F$145</c:f>
              <c:numCache>
                <c:formatCode>0</c:formatCode>
                <c:ptCount val="16"/>
                <c:pt idx="0">
                  <c:v>459</c:v>
                </c:pt>
                <c:pt idx="1">
                  <c:v>522</c:v>
                </c:pt>
                <c:pt idx="2">
                  <c:v>333</c:v>
                </c:pt>
                <c:pt idx="3">
                  <c:v>588</c:v>
                </c:pt>
                <c:pt idx="4">
                  <c:v>655</c:v>
                </c:pt>
                <c:pt idx="5">
                  <c:v>206</c:v>
                </c:pt>
                <c:pt idx="6">
                  <c:v>458</c:v>
                </c:pt>
                <c:pt idx="7">
                  <c:v>206</c:v>
                </c:pt>
                <c:pt idx="8">
                  <c:v>443</c:v>
                </c:pt>
                <c:pt idx="9">
                  <c:v>458</c:v>
                </c:pt>
                <c:pt idx="10">
                  <c:v>456</c:v>
                </c:pt>
                <c:pt idx="11">
                  <c:v>469</c:v>
                </c:pt>
                <c:pt idx="12">
                  <c:v>260</c:v>
                </c:pt>
                <c:pt idx="13">
                  <c:v>469</c:v>
                </c:pt>
                <c:pt idx="14">
                  <c:v>439</c:v>
                </c:pt>
                <c:pt idx="15">
                  <c:v>211</c:v>
                </c:pt>
              </c:numCache>
            </c:numRef>
          </c:xVal>
          <c:yVal>
            <c:numRef>
              <c:f>Pairs!$L$130:$L$145</c:f>
              <c:numCache>
                <c:formatCode>0</c:formatCode>
                <c:ptCount val="16"/>
                <c:pt idx="0">
                  <c:v>97.5</c:v>
                </c:pt>
                <c:pt idx="1">
                  <c:v>8.8000000000000007</c:v>
                </c:pt>
                <c:pt idx="2">
                  <c:v>25.666666666666668</c:v>
                </c:pt>
                <c:pt idx="3">
                  <c:v>0</c:v>
                </c:pt>
                <c:pt idx="4">
                  <c:v>5</c:v>
                </c:pt>
                <c:pt idx="5">
                  <c:v>4.666666666666667</c:v>
                </c:pt>
                <c:pt idx="6">
                  <c:v>0.4</c:v>
                </c:pt>
                <c:pt idx="7">
                  <c:v>0.75</c:v>
                </c:pt>
                <c:pt idx="8">
                  <c:v>0.6</c:v>
                </c:pt>
                <c:pt idx="9">
                  <c:v>2.6</c:v>
                </c:pt>
                <c:pt idx="10">
                  <c:v>9.6</c:v>
                </c:pt>
                <c:pt idx="11">
                  <c:v>70.2</c:v>
                </c:pt>
                <c:pt idx="12">
                  <c:v>0</c:v>
                </c:pt>
                <c:pt idx="13">
                  <c:v>0</c:v>
                </c:pt>
                <c:pt idx="14">
                  <c:v>38</c:v>
                </c:pt>
                <c:pt idx="15">
                  <c:v>167.6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084608"/>
        <c:axId val="173085184"/>
      </c:scatterChart>
      <c:valAx>
        <c:axId val="173084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Distance (km)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73085184"/>
        <c:crosses val="autoZero"/>
        <c:crossBetween val="midCat"/>
      </c:valAx>
      <c:valAx>
        <c:axId val="173085184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Total</a:t>
                </a:r>
                <a:r>
                  <a:rPr lang="en-US" sz="1400" b="0" baseline="0"/>
                  <a:t> Lend + Borrow (Avg. 05-10)</a:t>
                </a:r>
                <a:endParaRPr lang="en-US" sz="1400" b="0"/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7308460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0.12848</cdr:x>
      <cdr:y>0.92293</cdr:y>
    </cdr:from>
    <cdr:to>
      <cdr:x>0.9389</cdr:x>
      <cdr:y>0.98327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1039" y="3678989"/>
          <a:ext cx="4295775" cy="240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Arial Narrow" pitchFamily="34" charset="0"/>
            </a:rPr>
            <a:t>*Some institutions are </a:t>
          </a:r>
          <a:r>
            <a:rPr lang="en-US" sz="1200" dirty="0">
              <a:latin typeface="Arial Narrow" pitchFamily="34" charset="0"/>
            </a:rPr>
            <a:t>missing</a:t>
          </a:r>
          <a:r>
            <a:rPr lang="en-US" sz="1100" dirty="0">
              <a:latin typeface="Arial Narrow" pitchFamily="34" charset="0"/>
            </a:rPr>
            <a:t> data for </a:t>
          </a:r>
          <a:r>
            <a:rPr lang="en-US" sz="1100" dirty="0" smtClean="0">
              <a:latin typeface="Arial Narrow" pitchFamily="34" charset="0"/>
            </a:rPr>
            <a:t>certain </a:t>
          </a:r>
          <a:r>
            <a:rPr lang="en-US" sz="1100" dirty="0">
              <a:latin typeface="Arial Narrow" pitchFamily="34" charset="0"/>
            </a:rPr>
            <a:t>years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02C31-3FEA-450B-9651-809FADC39D2B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8FD78-E1C2-43F3-99C6-1F80D60B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70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69062-AEC2-47F3-8C2F-86712E81E814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B8587-4766-494E-B8F7-8ACA91FA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8587-4766-494E-B8F7-8ACA91FA39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55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8587-4766-494E-B8F7-8ACA91FA39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16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8587-4766-494E-B8F7-8ACA91FA39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88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8587-4766-494E-B8F7-8ACA91FA39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11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8587-4766-494E-B8F7-8ACA91FA39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4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8587-4766-494E-B8F7-8ACA91FA39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87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8587-4766-494E-B8F7-8ACA91FA39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2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8587-4766-494E-B8F7-8ACA91FA39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68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8587-4766-494E-B8F7-8ACA91FA39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76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8587-4766-494E-B8F7-8ACA91FA39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86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8587-4766-494E-B8F7-8ACA91FA39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96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8587-4766-494E-B8F7-8ACA91FA39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83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8587-4766-494E-B8F7-8ACA91FA39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1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8587-4766-494E-B8F7-8ACA91FA39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32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8587-4766-494E-B8F7-8ACA91FA39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8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6066DF-7EEC-4679-B671-3A7FA4456EDF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16C187-B844-4DF8-A3D6-2B4A2B6BD4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66DF-7EEC-4679-B671-3A7FA4456EDF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C187-B844-4DF8-A3D6-2B4A2B6BD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66DF-7EEC-4679-B671-3A7FA4456EDF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516C187-B844-4DF8-A3D6-2B4A2B6BD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66DF-7EEC-4679-B671-3A7FA4456EDF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C187-B844-4DF8-A3D6-2B4A2B6BD4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6066DF-7EEC-4679-B671-3A7FA4456EDF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516C187-B844-4DF8-A3D6-2B4A2B6BD49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66DF-7EEC-4679-B671-3A7FA4456EDF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C187-B844-4DF8-A3D6-2B4A2B6BD4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66DF-7EEC-4679-B671-3A7FA4456EDF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C187-B844-4DF8-A3D6-2B4A2B6BD4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66DF-7EEC-4679-B671-3A7FA4456EDF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C187-B844-4DF8-A3D6-2B4A2B6BD4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66DF-7EEC-4679-B671-3A7FA4456EDF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C187-B844-4DF8-A3D6-2B4A2B6BD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66DF-7EEC-4679-B671-3A7FA4456EDF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16C187-B844-4DF8-A3D6-2B4A2B6BD49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66DF-7EEC-4679-B671-3A7FA4456EDF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C187-B844-4DF8-A3D6-2B4A2B6BD4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B6066DF-7EEC-4679-B671-3A7FA4456EDF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516C187-B844-4DF8-A3D6-2B4A2B6BD4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576" y="1304764"/>
            <a:ext cx="5184775" cy="1673225"/>
          </a:xfrm>
        </p:spPr>
        <p:txBody>
          <a:bodyPr/>
          <a:lstStyle/>
          <a:p>
            <a:pPr algn="l"/>
            <a:r>
              <a:rPr lang="en-CA" sz="4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An Analysis of Direct Reciprocal Borrowing Among </a:t>
            </a:r>
            <a:r>
              <a:rPr lang="en-CA" sz="40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CR</a:t>
            </a:r>
            <a:r>
              <a:rPr lang="en-CA" sz="4000" b="1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Calibri"/>
              </a:rPr>
              <a:t>e</a:t>
            </a:r>
            <a:r>
              <a:rPr lang="en-CA" sz="40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PUQ</a:t>
            </a:r>
            <a:r>
              <a:rPr lang="en-CA" sz="4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Libraries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half" idx="4294967295"/>
          </p:nvPr>
        </p:nvSpPr>
        <p:spPr>
          <a:xfrm>
            <a:off x="899592" y="3886200"/>
            <a:ext cx="4752975" cy="2971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Joanna </a:t>
            </a:r>
            <a:r>
              <a:rPr lang="en-CA" sz="20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Duy</a:t>
            </a: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, Associate Librarian, </a:t>
            </a:r>
          </a:p>
          <a:p>
            <a:pPr marL="45720" indent="0">
              <a:buNone/>
            </a:pP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Concordia University Libraries</a:t>
            </a:r>
          </a:p>
          <a:p>
            <a:endParaRPr lang="en-CA" sz="2000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45720" indent="0">
              <a:buNone/>
            </a:pP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Vincent </a:t>
            </a:r>
            <a:r>
              <a:rPr lang="en-CA" sz="20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Larivi</a:t>
            </a:r>
            <a:r>
              <a:rPr lang="en-CA" sz="20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Calibri"/>
              </a:rPr>
              <a:t>è</a:t>
            </a:r>
            <a:r>
              <a:rPr lang="en-CA" sz="20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re</a:t>
            </a: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, </a:t>
            </a:r>
            <a:r>
              <a:rPr lang="en-CA" sz="20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Professeur</a:t>
            </a: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CA" sz="20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Adjoint</a:t>
            </a: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, </a:t>
            </a: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Calibri"/>
              </a:rPr>
              <a:t>É</a:t>
            </a: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BSI, </a:t>
            </a:r>
            <a:r>
              <a:rPr lang="en-CA" sz="20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Universit</a:t>
            </a:r>
            <a:r>
              <a:rPr lang="en-CA" sz="20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Times New Roman"/>
              </a:rPr>
              <a:t>é</a:t>
            </a: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de Montr</a:t>
            </a: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Times New Roman"/>
              </a:rPr>
              <a:t>é</a:t>
            </a: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al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endParaRPr lang="en-CA" dirty="0" smtClean="0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908720"/>
            <a:ext cx="2664296" cy="792088"/>
          </a:xfrm>
          <a:prstGeom prst="rect">
            <a:avLst/>
          </a:prstGeom>
        </p:spPr>
      </p:pic>
      <p:pic>
        <p:nvPicPr>
          <p:cNvPr id="6" name="Picture 2" descr="C:\Users\lariviev\Dropbox\Conférences Midi\EBSI_logo_50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16832"/>
            <a:ext cx="172819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8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60167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+mj-lt"/>
              </a:rPr>
              <a:t>Non-Montr</a:t>
            </a:r>
            <a:r>
              <a:rPr lang="en-CA" sz="2400" dirty="0" smtClean="0">
                <a:latin typeface="+mj-lt"/>
                <a:cs typeface="Times New Roman"/>
              </a:rPr>
              <a:t>é</a:t>
            </a:r>
            <a:r>
              <a:rPr lang="en-CA" sz="2400" dirty="0" smtClean="0">
                <a:latin typeface="+mj-lt"/>
              </a:rPr>
              <a:t>al Universities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66506510"/>
              </p:ext>
            </p:extLst>
          </p:nvPr>
        </p:nvGraphicFramePr>
        <p:xfrm>
          <a:off x="683568" y="836711"/>
          <a:ext cx="3528392" cy="284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43128567"/>
              </p:ext>
            </p:extLst>
          </p:nvPr>
        </p:nvGraphicFramePr>
        <p:xfrm>
          <a:off x="5004048" y="952665"/>
          <a:ext cx="3528392" cy="279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2954505"/>
              </p:ext>
            </p:extLst>
          </p:nvPr>
        </p:nvGraphicFramePr>
        <p:xfrm>
          <a:off x="755576" y="3717032"/>
          <a:ext cx="3456384" cy="2840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86302881"/>
              </p:ext>
            </p:extLst>
          </p:nvPr>
        </p:nvGraphicFramePr>
        <p:xfrm>
          <a:off x="5004048" y="3789040"/>
          <a:ext cx="338437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519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 network analysis (SNA)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2069969"/>
          </a:xfrm>
        </p:spPr>
        <p:txBody>
          <a:bodyPr>
            <a:normAutofit/>
          </a:bodyPr>
          <a:lstStyle/>
          <a:p>
            <a:r>
              <a:rPr lang="en-CA" dirty="0" smtClean="0"/>
              <a:t>Networks are “a general yet powerful means of representing patterns of connections or interactions between the parts of a system”</a:t>
            </a:r>
            <a:r>
              <a:rPr lang="en-CA" baseline="30000" dirty="0" smtClean="0"/>
              <a:t>1</a:t>
            </a:r>
          </a:p>
          <a:p>
            <a:endParaRPr lang="en-CA" baseline="30000" dirty="0"/>
          </a:p>
          <a:p>
            <a:endParaRPr lang="en-CA" baseline="30000" dirty="0" smtClean="0"/>
          </a:p>
          <a:p>
            <a:r>
              <a:rPr lang="en-CA" dirty="0" smtClean="0"/>
              <a:t>“the opportunities for social network analysis research in library specific contexts remain outstanding”</a:t>
            </a:r>
            <a:r>
              <a:rPr lang="en-CA" baseline="30000" dirty="0" smtClean="0"/>
              <a:t>2</a:t>
            </a:r>
          </a:p>
          <a:p>
            <a:endParaRPr lang="en-CA" baseline="30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9552" y="537321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tx2"/>
                </a:solidFill>
              </a:rPr>
              <a:t>1. Newman, M.E.J. (2010). </a:t>
            </a:r>
            <a:r>
              <a:rPr lang="en-CA" i="1" dirty="0" smtClean="0">
                <a:solidFill>
                  <a:schemeClr val="tx2"/>
                </a:solidFill>
              </a:rPr>
              <a:t>Networks: an introduction</a:t>
            </a:r>
            <a:r>
              <a:rPr lang="en-CA" dirty="0" smtClean="0">
                <a:solidFill>
                  <a:schemeClr val="tx2"/>
                </a:solidFill>
              </a:rPr>
              <a:t>. Toronto: Oxford University Press. </a:t>
            </a:r>
          </a:p>
          <a:p>
            <a:r>
              <a:rPr lang="en-CA" dirty="0" smtClean="0">
                <a:solidFill>
                  <a:schemeClr val="tx2"/>
                </a:solidFill>
              </a:rPr>
              <a:t> 2. </a:t>
            </a:r>
            <a:r>
              <a:rPr lang="en-CA" dirty="0">
                <a:solidFill>
                  <a:schemeClr val="tx2"/>
                </a:solidFill>
                <a:latin typeface="Arial Narrow" pitchFamily="34" charset="0"/>
              </a:rPr>
              <a:t>Schultz-Jones, Barbara. (2009). Examining information behavior through social networks. </a:t>
            </a:r>
            <a:r>
              <a:rPr lang="en-CA" i="1" dirty="0">
                <a:solidFill>
                  <a:schemeClr val="tx2"/>
                </a:solidFill>
                <a:latin typeface="Arial Narrow" pitchFamily="34" charset="0"/>
              </a:rPr>
              <a:t>Journal of Documentation </a:t>
            </a:r>
            <a:r>
              <a:rPr lang="en-CA" dirty="0">
                <a:solidFill>
                  <a:schemeClr val="tx2"/>
                </a:solidFill>
                <a:latin typeface="Arial Narrow" pitchFamily="34" charset="0"/>
              </a:rPr>
              <a:t>65, 592-631.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1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548680"/>
            <a:ext cx="8586742" cy="57350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47664" y="18864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Network Diagram: CREPUQ Direct Reciprocal Borrowing 2005-2010</a:t>
            </a:r>
            <a:endParaRPr lang="en-US" b="1" dirty="0"/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6732240" y="3789040"/>
            <a:ext cx="174625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CA" sz="1100" dirty="0">
                <a:solidFill>
                  <a:srgbClr val="000000"/>
                </a:solidFill>
                <a:effectLst/>
                <a:latin typeface="Arial Narrow"/>
                <a:ea typeface="Calibri"/>
                <a:cs typeface="Arial Narrow"/>
              </a:rPr>
              <a:t>INRS</a:t>
            </a:r>
            <a:endParaRPr lang="en-US" sz="1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84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Conclusions/relevance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Different resource sharing patterns </a:t>
            </a:r>
            <a:r>
              <a:rPr lang="en-CA" dirty="0" smtClean="0">
                <a:latin typeface="+mj-lt"/>
              </a:rPr>
              <a:t>between Montr</a:t>
            </a:r>
            <a:r>
              <a:rPr lang="en-CA" dirty="0" smtClean="0">
                <a:latin typeface="+mj-lt"/>
                <a:cs typeface="Calibri"/>
              </a:rPr>
              <a:t>é</a:t>
            </a:r>
            <a:r>
              <a:rPr lang="en-CA" dirty="0" smtClean="0">
                <a:latin typeface="+mj-lt"/>
              </a:rPr>
              <a:t>al and non-Montr</a:t>
            </a:r>
            <a:r>
              <a:rPr lang="en-CA" dirty="0" smtClean="0">
                <a:latin typeface="+mj-lt"/>
                <a:cs typeface="Calibri"/>
              </a:rPr>
              <a:t>é</a:t>
            </a:r>
            <a:r>
              <a:rPr lang="en-CA" dirty="0" smtClean="0">
                <a:latin typeface="+mj-lt"/>
              </a:rPr>
              <a:t>al </a:t>
            </a:r>
            <a:r>
              <a:rPr lang="en-CA" dirty="0" smtClean="0"/>
              <a:t>libraries; effect of distance, collection size, FTE</a:t>
            </a:r>
          </a:p>
          <a:p>
            <a:endParaRPr lang="en-CA" dirty="0" smtClean="0"/>
          </a:p>
          <a:p>
            <a:r>
              <a:rPr lang="en-CA" dirty="0" smtClean="0"/>
              <a:t>Resource sharing of physical materials may play an important role as questions of storage space escalate (e.g. consortia-wide storage of physical materials?)</a:t>
            </a:r>
          </a:p>
          <a:p>
            <a:endParaRPr lang="en-CA" dirty="0" smtClean="0"/>
          </a:p>
          <a:p>
            <a:r>
              <a:rPr lang="en-CA" dirty="0" smtClean="0"/>
              <a:t>Studying resource sharing patterns will allow us to better understand and plan for the use of these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CREPUQ</a:t>
            </a:r>
          </a:p>
          <a:p>
            <a:endParaRPr lang="en-US" dirty="0" smtClean="0"/>
          </a:p>
          <a:p>
            <a:r>
              <a:rPr lang="en-US" dirty="0" smtClean="0"/>
              <a:t>Concordia University Libraries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81260" cy="1054394"/>
          </a:xfrm>
        </p:spPr>
        <p:txBody>
          <a:bodyPr/>
          <a:lstStyle/>
          <a:p>
            <a:r>
              <a:rPr lang="en-CA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en-CA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CA" dirty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en-CA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CA" dirty="0" smtClean="0"/>
              <a:t>Acknowledgements</a:t>
            </a:r>
            <a:r>
              <a:rPr lang="en-CA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en-CA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CA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en-CA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CA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en-CA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2708918"/>
            <a:ext cx="321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Questions? 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Arial Narrow" pitchFamily="34" charset="0"/>
              </a:rPr>
              <a:t>Spectrum of Resource Sharing: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67794"/>
            <a:ext cx="6552728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4293096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Arial Narrow" pitchFamily="34" charset="0"/>
              </a:rPr>
              <a:t>Interlibrary Loan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latin typeface="Arial Narrow" pitchFamily="34" charset="0"/>
              </a:rPr>
              <a:t>ILL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latin typeface="Arial Narrow" pitchFamily="34" charset="0"/>
              </a:rPr>
              <a:t>ILL staff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4293095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 smtClean="0">
                <a:latin typeface="Arial Narrow" pitchFamily="34" charset="0"/>
              </a:rPr>
              <a:t>Consortial</a:t>
            </a:r>
            <a:r>
              <a:rPr lang="en-CA" b="1" dirty="0" smtClean="0">
                <a:latin typeface="Arial Narrow" pitchFamily="34" charset="0"/>
              </a:rPr>
              <a:t> Shared catalogue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latin typeface="Arial Narrow" pitchFamily="34" charset="0"/>
              </a:rPr>
              <a:t>circulation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>
                <a:latin typeface="Arial Narrow" pitchFamily="34" charset="0"/>
              </a:rPr>
              <a:t>c</a:t>
            </a:r>
            <a:r>
              <a:rPr lang="en-CA" dirty="0" smtClean="0">
                <a:latin typeface="Arial Narrow" pitchFamily="34" charset="0"/>
              </a:rPr>
              <a:t>irculation staff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4292917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Arial Narrow" pitchFamily="34" charset="0"/>
              </a:rPr>
              <a:t>Direct Reciprocal Borrowing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9184" y="23581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Arial Narrow" pitchFamily="34" charset="0"/>
              </a:rPr>
              <a:t>Higher cost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7586" y="23581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Arial Narrow" pitchFamily="34" charset="0"/>
              </a:rPr>
              <a:t>Lower cost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4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How much </a:t>
            </a:r>
            <a:r>
              <a:rPr lang="en-CA" dirty="0" smtClean="0"/>
              <a:t>resource sharing activity is there within CREPUQ (ILL and direct reciprocal borrowing)? What </a:t>
            </a:r>
            <a:r>
              <a:rPr lang="en-CA" dirty="0"/>
              <a:t>is the ratio of ILL to direct reciprocal borrowing?</a:t>
            </a:r>
          </a:p>
          <a:p>
            <a:endParaRPr lang="en-CA" dirty="0"/>
          </a:p>
          <a:p>
            <a:r>
              <a:rPr lang="en-CA" dirty="0"/>
              <a:t>Is the amount of </a:t>
            </a:r>
            <a:r>
              <a:rPr lang="en-CA" dirty="0" smtClean="0"/>
              <a:t>direct reciprocal borrowing activity </a:t>
            </a:r>
            <a:r>
              <a:rPr lang="en-CA" dirty="0"/>
              <a:t>related to the size of the library’s collection, student size, or physical distance from other libraries</a:t>
            </a:r>
            <a:r>
              <a:rPr lang="en-CA" dirty="0" smtClean="0"/>
              <a:t>?</a:t>
            </a:r>
          </a:p>
          <a:p>
            <a:endParaRPr lang="en-CA" dirty="0"/>
          </a:p>
          <a:p>
            <a:r>
              <a:rPr lang="en-CA" dirty="0"/>
              <a:t>W</a:t>
            </a:r>
            <a:r>
              <a:rPr lang="en-CA" dirty="0" smtClean="0"/>
              <a:t>hat can social network analysis tell us about direct reciprocal borrowing within CREPUQ?</a:t>
            </a:r>
            <a:endParaRPr lang="en-CA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Research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1800" dirty="0" smtClean="0">
                <a:latin typeface="+mj-lt"/>
              </a:rPr>
              <a:t>Direct Reciprocal Borrowing</a:t>
            </a:r>
          </a:p>
          <a:p>
            <a:r>
              <a:rPr lang="en-CA" sz="1800" dirty="0" smtClean="0">
                <a:latin typeface="+mj-lt"/>
              </a:rPr>
              <a:t>Total Circulation</a:t>
            </a:r>
          </a:p>
          <a:p>
            <a:r>
              <a:rPr lang="en-CA" sz="1800" dirty="0" smtClean="0"/>
              <a:t>FTE students</a:t>
            </a:r>
            <a:endParaRPr lang="en-CA" sz="1800" dirty="0"/>
          </a:p>
          <a:p>
            <a:r>
              <a:rPr lang="en-CA" sz="1800" dirty="0" smtClean="0"/>
              <a:t>Collection size (physical)</a:t>
            </a:r>
          </a:p>
          <a:p>
            <a:endParaRPr lang="en-CA" sz="1800" dirty="0" smtClean="0"/>
          </a:p>
          <a:p>
            <a:endParaRPr lang="en-CA" sz="1800" dirty="0"/>
          </a:p>
          <a:p>
            <a:r>
              <a:rPr lang="en-CA" sz="1800" dirty="0" smtClean="0">
                <a:latin typeface="+mj-lt"/>
              </a:rPr>
              <a:t>CREPUQ ILL –COLOMBO </a:t>
            </a:r>
            <a:r>
              <a:rPr lang="en-CA" sz="1800" i="1" dirty="0" err="1" smtClean="0">
                <a:latin typeface="+mj-lt"/>
              </a:rPr>
              <a:t>Statistiques</a:t>
            </a:r>
            <a:r>
              <a:rPr lang="en-CA" sz="1800" i="1" dirty="0" smtClean="0">
                <a:latin typeface="+mj-lt"/>
              </a:rPr>
              <a:t> </a:t>
            </a:r>
            <a:r>
              <a:rPr lang="en-CA" sz="1800" i="1" dirty="0" err="1" smtClean="0">
                <a:latin typeface="+mj-lt"/>
              </a:rPr>
              <a:t>Annuelles</a:t>
            </a:r>
            <a:r>
              <a:rPr lang="en-CA" sz="1800" i="1" dirty="0" smtClean="0">
                <a:latin typeface="+mj-lt"/>
              </a:rPr>
              <a:t> (2007-10)</a:t>
            </a:r>
          </a:p>
          <a:p>
            <a:endParaRPr lang="en-CA" sz="1800" dirty="0" smtClean="0">
              <a:latin typeface="+mj-lt"/>
            </a:endParaRPr>
          </a:p>
          <a:p>
            <a:endParaRPr lang="en-CA" sz="1800" dirty="0" smtClean="0">
              <a:latin typeface="+mj-lt"/>
            </a:endParaRPr>
          </a:p>
          <a:p>
            <a:r>
              <a:rPr lang="en-CA" sz="1800" dirty="0" smtClean="0">
                <a:latin typeface="+mj-lt"/>
              </a:rPr>
              <a:t>Distances between institutions – Google Maps</a:t>
            </a:r>
          </a:p>
          <a:p>
            <a:endParaRPr lang="en-CA" sz="1800" dirty="0" smtClean="0">
              <a:latin typeface="+mj-lt"/>
            </a:endParaRPr>
          </a:p>
          <a:p>
            <a:endParaRPr lang="en-CA" sz="1800" dirty="0" smtClean="0">
              <a:latin typeface="+mj-lt"/>
            </a:endParaRPr>
          </a:p>
          <a:p>
            <a:r>
              <a:rPr lang="en-CA" sz="1800" dirty="0" smtClean="0">
                <a:latin typeface="+mj-lt"/>
              </a:rPr>
              <a:t>Analysis: Excel, SPSS, </a:t>
            </a:r>
            <a:r>
              <a:rPr lang="en-CA" sz="1800" dirty="0" err="1" smtClean="0">
                <a:latin typeface="+mj-lt"/>
              </a:rPr>
              <a:t>UCInet</a:t>
            </a:r>
            <a:r>
              <a:rPr lang="en-CA" sz="1800" dirty="0" smtClean="0">
                <a:latin typeface="+mj-lt"/>
              </a:rPr>
              <a:t> and </a:t>
            </a:r>
            <a:r>
              <a:rPr lang="en-CA" sz="1800" dirty="0" err="1" smtClean="0">
                <a:latin typeface="+mj-lt"/>
              </a:rPr>
              <a:t>NetDraw</a:t>
            </a:r>
            <a:endParaRPr lang="en-CA" sz="1800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methods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3851920" y="1700808"/>
            <a:ext cx="576064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27984" y="1718391"/>
            <a:ext cx="432048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i="1" dirty="0">
                <a:solidFill>
                  <a:schemeClr val="tx2"/>
                </a:solidFill>
              </a:rPr>
              <a:t>CREPUQs </a:t>
            </a:r>
            <a:r>
              <a:rPr lang="en-CA" sz="1700" i="1" dirty="0" err="1">
                <a:solidFill>
                  <a:schemeClr val="tx2"/>
                </a:solidFill>
              </a:rPr>
              <a:t>Statistiques</a:t>
            </a:r>
            <a:r>
              <a:rPr lang="en-CA" sz="1700" i="1" dirty="0">
                <a:solidFill>
                  <a:schemeClr val="tx2"/>
                </a:solidFill>
              </a:rPr>
              <a:t> </a:t>
            </a:r>
            <a:r>
              <a:rPr lang="en-CA" sz="1700" i="1" dirty="0" err="1">
                <a:solidFill>
                  <a:schemeClr val="tx2"/>
                </a:solidFill>
              </a:rPr>
              <a:t>g</a:t>
            </a:r>
            <a:r>
              <a:rPr lang="en-CA" sz="1700" i="1" dirty="0" err="1">
                <a:solidFill>
                  <a:schemeClr val="tx2"/>
                </a:solidFill>
                <a:cs typeface="Calibri"/>
              </a:rPr>
              <a:t>é</a:t>
            </a:r>
            <a:r>
              <a:rPr lang="en-CA" sz="1700" i="1" dirty="0" err="1">
                <a:solidFill>
                  <a:schemeClr val="tx2"/>
                </a:solidFill>
              </a:rPr>
              <a:t>n</a:t>
            </a:r>
            <a:r>
              <a:rPr lang="en-CA" sz="1700" i="1" dirty="0" err="1">
                <a:solidFill>
                  <a:schemeClr val="tx2"/>
                </a:solidFill>
                <a:cs typeface="Times New Roman"/>
              </a:rPr>
              <a:t>é</a:t>
            </a:r>
            <a:r>
              <a:rPr lang="en-CA" sz="1700" i="1" dirty="0" err="1">
                <a:solidFill>
                  <a:schemeClr val="tx2"/>
                </a:solidFill>
              </a:rPr>
              <a:t>rales</a:t>
            </a:r>
            <a:r>
              <a:rPr lang="en-CA" sz="1700" i="1" dirty="0">
                <a:solidFill>
                  <a:schemeClr val="tx2"/>
                </a:solidFill>
              </a:rPr>
              <a:t> des </a:t>
            </a:r>
            <a:r>
              <a:rPr lang="en-CA" sz="1700" i="1" dirty="0" err="1">
                <a:solidFill>
                  <a:schemeClr val="tx2"/>
                </a:solidFill>
              </a:rPr>
              <a:t>biblioth</a:t>
            </a:r>
            <a:r>
              <a:rPr lang="en-CA" sz="1700" i="1" dirty="0" err="1">
                <a:solidFill>
                  <a:schemeClr val="tx2"/>
                </a:solidFill>
                <a:cs typeface="Calibri"/>
              </a:rPr>
              <a:t>è</a:t>
            </a:r>
            <a:r>
              <a:rPr lang="en-CA" sz="1700" i="1" dirty="0" err="1">
                <a:solidFill>
                  <a:schemeClr val="tx2"/>
                </a:solidFill>
              </a:rPr>
              <a:t>ques</a:t>
            </a:r>
            <a:r>
              <a:rPr lang="en-CA" sz="1700" i="1" dirty="0">
                <a:solidFill>
                  <a:schemeClr val="tx2"/>
                </a:solidFill>
              </a:rPr>
              <a:t> </a:t>
            </a:r>
            <a:r>
              <a:rPr lang="en-CA" sz="1700" i="1" dirty="0" err="1">
                <a:solidFill>
                  <a:schemeClr val="tx2"/>
                </a:solidFill>
              </a:rPr>
              <a:t>universitaires</a:t>
            </a:r>
            <a:r>
              <a:rPr lang="en-CA" sz="1700" i="1" dirty="0">
                <a:solidFill>
                  <a:schemeClr val="tx2"/>
                </a:solidFill>
              </a:rPr>
              <a:t> </a:t>
            </a:r>
            <a:r>
              <a:rPr lang="en-CA" sz="1700" i="1" dirty="0" err="1">
                <a:solidFill>
                  <a:schemeClr val="tx2"/>
                </a:solidFill>
              </a:rPr>
              <a:t>qu</a:t>
            </a:r>
            <a:r>
              <a:rPr lang="en-CA" sz="1700" i="1" dirty="0" err="1">
                <a:solidFill>
                  <a:schemeClr val="tx2"/>
                </a:solidFill>
                <a:cs typeface="Calibri"/>
              </a:rPr>
              <a:t>é</a:t>
            </a:r>
            <a:r>
              <a:rPr lang="en-CA" sz="1700" i="1" dirty="0" err="1">
                <a:solidFill>
                  <a:schemeClr val="tx2"/>
                </a:solidFill>
              </a:rPr>
              <a:t>becoises</a:t>
            </a:r>
            <a:r>
              <a:rPr lang="en-CA" sz="1700" i="1" dirty="0">
                <a:solidFill>
                  <a:schemeClr val="tx2"/>
                </a:solidFill>
              </a:rPr>
              <a:t> </a:t>
            </a:r>
            <a:r>
              <a:rPr lang="en-CA" sz="1700" i="1" dirty="0" smtClean="0">
                <a:solidFill>
                  <a:schemeClr val="tx2"/>
                </a:solidFill>
              </a:rPr>
              <a:t>(2005-10); </a:t>
            </a:r>
          </a:p>
          <a:p>
            <a:r>
              <a:rPr lang="en-CA" sz="1700" dirty="0" smtClean="0">
                <a:solidFill>
                  <a:schemeClr val="tx2"/>
                </a:solidFill>
              </a:rPr>
              <a:t>Tables 24, 20, 4, 14</a:t>
            </a:r>
            <a:endParaRPr lang="en-US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Results: general observations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847714"/>
              </p:ext>
            </p:extLst>
          </p:nvPr>
        </p:nvGraphicFramePr>
        <p:xfrm>
          <a:off x="1547664" y="1700808"/>
          <a:ext cx="705678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92080" y="537321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dirty="0"/>
              <a:t>Montréal </a:t>
            </a:r>
            <a:r>
              <a:rPr lang="en-CA" dirty="0" smtClean="0"/>
              <a:t>institutions account </a:t>
            </a:r>
            <a:r>
              <a:rPr lang="en-CA" dirty="0"/>
              <a:t>for </a:t>
            </a:r>
            <a:r>
              <a:rPr lang="en-CA" dirty="0" smtClean="0"/>
              <a:t>91% </a:t>
            </a:r>
            <a:r>
              <a:rPr lang="en-CA" dirty="0"/>
              <a:t>of the traffic in reciprocal borrowing, 67% of the traffic for total circulation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Resource sharing breakdown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462323"/>
              </p:ext>
            </p:extLst>
          </p:nvPr>
        </p:nvGraphicFramePr>
        <p:xfrm>
          <a:off x="0" y="1700808"/>
          <a:ext cx="527112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31538416"/>
              </p:ext>
            </p:extLst>
          </p:nvPr>
        </p:nvGraphicFramePr>
        <p:xfrm>
          <a:off x="4236195" y="1700808"/>
          <a:ext cx="48965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5805264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i="1" dirty="0" smtClean="0">
                <a:latin typeface="Arial Narrow" pitchFamily="34" charset="0"/>
              </a:rPr>
              <a:t>TELUQ and INRS were not included in either category due to their multi-campus/online nature</a:t>
            </a:r>
            <a:endParaRPr lang="en-US" sz="1600" i="1" dirty="0"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3778604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Significant cost savings</a:t>
            </a:r>
          </a:p>
          <a:p>
            <a:r>
              <a:rPr lang="en-CA" dirty="0" smtClean="0"/>
              <a:t>Example: Concordia users borrowed on average (05-10) 15,361 items from other CREPUQ libraries through direct reciprocal </a:t>
            </a:r>
            <a:r>
              <a:rPr lang="en-CA" dirty="0" smtClean="0"/>
              <a:t>borrowing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8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Significant positive correlations were observed between total items borrowed and loaned through direct reciprocal borrowing and:</a:t>
            </a:r>
          </a:p>
          <a:p>
            <a:pPr lvl="1"/>
            <a:endParaRPr lang="en-CA" dirty="0"/>
          </a:p>
          <a:p>
            <a:pPr lvl="1"/>
            <a:r>
              <a:rPr lang="en-CA" dirty="0" smtClean="0"/>
              <a:t>Number of FTE students 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Library’s collection size (physical materials)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correlations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0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total amount of borrowing and lending done between CREPUQ institutions between 2005-10 was averaged and plotted in relation to the distance in kilometers between the two institutions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Effect of distance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2708920"/>
            <a:ext cx="36290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5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53240641"/>
              </p:ext>
            </p:extLst>
          </p:nvPr>
        </p:nvGraphicFramePr>
        <p:xfrm>
          <a:off x="611560" y="740884"/>
          <a:ext cx="3456384" cy="2864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61490806"/>
              </p:ext>
            </p:extLst>
          </p:nvPr>
        </p:nvGraphicFramePr>
        <p:xfrm>
          <a:off x="4932040" y="836712"/>
          <a:ext cx="338437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55725323"/>
              </p:ext>
            </p:extLst>
          </p:nvPr>
        </p:nvGraphicFramePr>
        <p:xfrm>
          <a:off x="755576" y="3573016"/>
          <a:ext cx="310515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89940957"/>
              </p:ext>
            </p:extLst>
          </p:nvPr>
        </p:nvGraphicFramePr>
        <p:xfrm>
          <a:off x="5004048" y="3573016"/>
          <a:ext cx="3384376" cy="2912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71800" y="279219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+mj-lt"/>
              </a:rPr>
              <a:t>Montr</a:t>
            </a:r>
            <a:r>
              <a:rPr lang="en-CA" sz="2400" dirty="0" smtClean="0">
                <a:latin typeface="+mj-lt"/>
                <a:cs typeface="Times New Roman"/>
              </a:rPr>
              <a:t>é</a:t>
            </a:r>
            <a:r>
              <a:rPr lang="en-CA" sz="2400" dirty="0" smtClean="0">
                <a:latin typeface="+mj-lt"/>
              </a:rPr>
              <a:t>al Universities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716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5440</TotalTime>
  <Words>668</Words>
  <Application>Microsoft Office PowerPoint</Application>
  <PresentationFormat>On-screen Show (4:3)</PresentationFormat>
  <Paragraphs>130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Grid</vt:lpstr>
      <vt:lpstr>An Analysis of Direct Reciprocal Borrowing Among CRePUQ Libraries</vt:lpstr>
      <vt:lpstr>Introduction</vt:lpstr>
      <vt:lpstr>Research questions</vt:lpstr>
      <vt:lpstr>methods</vt:lpstr>
      <vt:lpstr>Results: general observations</vt:lpstr>
      <vt:lpstr>Resource sharing breakdown</vt:lpstr>
      <vt:lpstr>correlations</vt:lpstr>
      <vt:lpstr>Effect of distance</vt:lpstr>
      <vt:lpstr>PowerPoint Presentation</vt:lpstr>
      <vt:lpstr>PowerPoint Presentation</vt:lpstr>
      <vt:lpstr>Social network analysis (SNA)</vt:lpstr>
      <vt:lpstr>PowerPoint Presentation</vt:lpstr>
      <vt:lpstr>Conclusions/relevance</vt:lpstr>
      <vt:lpstr>  Acknowledgements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Analysis of Direct Reciprocal Borrowing Among CRÉPUQ Libraries</dc:title>
  <dc:creator>temp</dc:creator>
  <cp:lastModifiedBy>temp</cp:lastModifiedBy>
  <cp:revision>116</cp:revision>
  <cp:lastPrinted>2012-04-26T18:24:47Z</cp:lastPrinted>
  <dcterms:created xsi:type="dcterms:W3CDTF">2012-04-17T20:21:34Z</dcterms:created>
  <dcterms:modified xsi:type="dcterms:W3CDTF">2012-04-27T10:25:05Z</dcterms:modified>
</cp:coreProperties>
</file>