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89613" cy="32907288"/>
  <p:notesSz cx="6858000" cy="9144000"/>
  <p:defaultTextStyle>
    <a:defPPr>
      <a:defRPr lang="en-US"/>
    </a:defPPr>
    <a:lvl1pPr algn="l" defTabSz="2246313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2246313" indent="-1789113" algn="l" defTabSz="2246313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4494213" indent="-3579813" algn="l" defTabSz="2246313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6742113" indent="-5370513" algn="l" defTabSz="2246313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8990013" indent="-7161213" algn="l" defTabSz="2246313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88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88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88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88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10319" userDrawn="1">
          <p15:clr>
            <a:srgbClr val="A4A3A4"/>
          </p15:clr>
        </p15:guide>
        <p15:guide id="2" pos="13824">
          <p15:clr>
            <a:srgbClr val="A4A3A4"/>
          </p15:clr>
        </p15:guide>
        <p15:guide id="3" pos="138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88" autoAdjust="0"/>
  </p:normalViewPr>
  <p:slideViewPr>
    <p:cSldViewPr snapToObjects="1">
      <p:cViewPr>
        <p:scale>
          <a:sx n="50" d="100"/>
          <a:sy n="50" d="100"/>
        </p:scale>
        <p:origin x="3522" y="4584"/>
      </p:cViewPr>
      <p:guideLst>
        <p:guide orient="horz" pos="10319"/>
        <p:guide pos="13824"/>
        <p:guide pos="138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3A4321-1241-4E47-A31E-1EC763C9271D}" type="doc">
      <dgm:prSet loTypeId="urn:microsoft.com/office/officeart/2009/layout/ReverseList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81D1EB6-C040-4B74-8F9B-D67E17BC8B44}">
      <dgm:prSet phldrT="[Text]" custT="1"/>
      <dgm:spPr/>
      <dgm:t>
        <a:bodyPr/>
        <a:lstStyle/>
        <a:p>
          <a:r>
            <a:rPr lang="fr-FR" sz="2400" dirty="0" smtClean="0"/>
            <a:t>Plus vous participez au processus du budget participatif,   plus vous en </a:t>
          </a:r>
          <a:r>
            <a:rPr lang="fr-FR" sz="2400" dirty="0" smtClean="0"/>
            <a:t>apprenez </a:t>
          </a:r>
          <a:r>
            <a:rPr lang="fr-FR" sz="2400" dirty="0" smtClean="0"/>
            <a:t>sur la </a:t>
          </a:r>
          <a:r>
            <a:rPr lang="fr-FR" sz="2400" dirty="0" smtClean="0"/>
            <a:t>citoyenneté.</a:t>
          </a:r>
          <a:endParaRPr lang="pt-BR" sz="2400" dirty="0"/>
        </a:p>
      </dgm:t>
    </dgm:pt>
    <dgm:pt modelId="{E171DC0E-AE2B-4072-B040-D3566B46E6F9}" type="parTrans" cxnId="{A83DA565-FF92-4A34-A174-C17D246E266E}">
      <dgm:prSet/>
      <dgm:spPr/>
      <dgm:t>
        <a:bodyPr/>
        <a:lstStyle/>
        <a:p>
          <a:endParaRPr lang="pt-BR"/>
        </a:p>
      </dgm:t>
    </dgm:pt>
    <dgm:pt modelId="{E5463852-947E-4913-AE03-4C7CC2C6CF2E}" type="sibTrans" cxnId="{A83DA565-FF92-4A34-A174-C17D246E266E}">
      <dgm:prSet/>
      <dgm:spPr/>
      <dgm:t>
        <a:bodyPr/>
        <a:lstStyle/>
        <a:p>
          <a:endParaRPr lang="pt-BR"/>
        </a:p>
      </dgm:t>
    </dgm:pt>
    <dgm:pt modelId="{595B204E-D4DC-4103-89BA-BC15A7AF88EB}">
      <dgm:prSet phldrT="[Text]" custT="1"/>
      <dgm:spPr/>
      <dgm:t>
        <a:bodyPr/>
        <a:lstStyle/>
        <a:p>
          <a:r>
            <a:rPr lang="fr-FR" sz="2400" dirty="0" smtClean="0"/>
            <a:t>Plus vous apprenez à participer, plus vous participez à la </a:t>
          </a:r>
          <a:r>
            <a:rPr lang="fr-FR" sz="2400" dirty="0" smtClean="0"/>
            <a:t>démocratie.</a:t>
          </a:r>
          <a:endParaRPr lang="pt-BR" sz="2400" dirty="0"/>
        </a:p>
      </dgm:t>
    </dgm:pt>
    <dgm:pt modelId="{EC9B7CCB-35A4-4F10-AA4E-CFE815711E4D}" type="parTrans" cxnId="{1263CE1B-FA36-40F6-BEBB-FF78677AF00E}">
      <dgm:prSet/>
      <dgm:spPr/>
      <dgm:t>
        <a:bodyPr/>
        <a:lstStyle/>
        <a:p>
          <a:endParaRPr lang="pt-BR"/>
        </a:p>
      </dgm:t>
    </dgm:pt>
    <dgm:pt modelId="{AB709454-7215-42E4-BF12-C75CD27E0A76}" type="sibTrans" cxnId="{1263CE1B-FA36-40F6-BEBB-FF78677AF00E}">
      <dgm:prSet/>
      <dgm:spPr/>
      <dgm:t>
        <a:bodyPr/>
        <a:lstStyle/>
        <a:p>
          <a:endParaRPr lang="pt-BR"/>
        </a:p>
      </dgm:t>
    </dgm:pt>
    <dgm:pt modelId="{138B4E12-2147-4D48-9689-C9A8625B59AE}">
      <dgm:prSet/>
      <dgm:spPr/>
      <dgm:t>
        <a:bodyPr/>
        <a:lstStyle/>
        <a:p>
          <a:endParaRPr lang="en-CA"/>
        </a:p>
      </dgm:t>
    </dgm:pt>
    <dgm:pt modelId="{0D89FF04-048B-4EA8-B3EC-3A5B42A5AE18}" type="parTrans" cxnId="{1781FDA1-1ABA-442F-AD10-C45422CD3FD2}">
      <dgm:prSet/>
      <dgm:spPr/>
      <dgm:t>
        <a:bodyPr/>
        <a:lstStyle/>
        <a:p>
          <a:endParaRPr lang="pt-BR"/>
        </a:p>
      </dgm:t>
    </dgm:pt>
    <dgm:pt modelId="{33B483F2-AF05-4696-8039-3A12CE906970}" type="sibTrans" cxnId="{1781FDA1-1ABA-442F-AD10-C45422CD3FD2}">
      <dgm:prSet/>
      <dgm:spPr/>
      <dgm:t>
        <a:bodyPr/>
        <a:lstStyle/>
        <a:p>
          <a:endParaRPr lang="pt-BR"/>
        </a:p>
      </dgm:t>
    </dgm:pt>
    <dgm:pt modelId="{8DF04E0B-8999-4736-AB12-963A5D350B80}">
      <dgm:prSet/>
      <dgm:spPr/>
      <dgm:t>
        <a:bodyPr/>
        <a:lstStyle/>
        <a:p>
          <a:endParaRPr lang="pt-BR"/>
        </a:p>
      </dgm:t>
    </dgm:pt>
    <dgm:pt modelId="{A7BD943A-E82F-4071-90AF-30CF9D694C22}" type="parTrans" cxnId="{20D42121-EDD5-4B28-B18A-DE2D83BCDC70}">
      <dgm:prSet/>
      <dgm:spPr/>
      <dgm:t>
        <a:bodyPr/>
        <a:lstStyle/>
        <a:p>
          <a:endParaRPr lang="pt-BR"/>
        </a:p>
      </dgm:t>
    </dgm:pt>
    <dgm:pt modelId="{366FD6D2-1B5F-4D2A-AF99-00A3AA222B38}" type="sibTrans" cxnId="{20D42121-EDD5-4B28-B18A-DE2D83BCDC70}">
      <dgm:prSet/>
      <dgm:spPr/>
      <dgm:t>
        <a:bodyPr/>
        <a:lstStyle/>
        <a:p>
          <a:endParaRPr lang="pt-BR"/>
        </a:p>
      </dgm:t>
    </dgm:pt>
    <dgm:pt modelId="{C2939BAF-1D17-4B01-930C-600841AF0F4C}">
      <dgm:prSet/>
      <dgm:spPr/>
      <dgm:t>
        <a:bodyPr/>
        <a:lstStyle/>
        <a:p>
          <a:endParaRPr lang="en-CA"/>
        </a:p>
      </dgm:t>
    </dgm:pt>
    <dgm:pt modelId="{2BB57AA7-A443-4032-A99E-F8414095F2CE}" type="parTrans" cxnId="{FEB47523-A374-46B1-BE63-19C62489DC2C}">
      <dgm:prSet/>
      <dgm:spPr/>
      <dgm:t>
        <a:bodyPr/>
        <a:lstStyle/>
        <a:p>
          <a:endParaRPr lang="pt-BR"/>
        </a:p>
      </dgm:t>
    </dgm:pt>
    <dgm:pt modelId="{918FE186-2D6C-4ACD-9063-D3EA3B8984A2}" type="sibTrans" cxnId="{FEB47523-A374-46B1-BE63-19C62489DC2C}">
      <dgm:prSet/>
      <dgm:spPr/>
      <dgm:t>
        <a:bodyPr/>
        <a:lstStyle/>
        <a:p>
          <a:endParaRPr lang="pt-BR"/>
        </a:p>
      </dgm:t>
    </dgm:pt>
    <dgm:pt modelId="{1E57A521-0708-4883-AE5E-93226EFE166E}">
      <dgm:prSet/>
      <dgm:spPr/>
      <dgm:t>
        <a:bodyPr/>
        <a:lstStyle/>
        <a:p>
          <a:endParaRPr lang="pt-BR"/>
        </a:p>
      </dgm:t>
    </dgm:pt>
    <dgm:pt modelId="{9490C874-2781-4550-91F2-04FE9C8E1A8B}" type="parTrans" cxnId="{52CD65CF-8380-4B69-B156-9B44E2C715E3}">
      <dgm:prSet/>
      <dgm:spPr/>
      <dgm:t>
        <a:bodyPr/>
        <a:lstStyle/>
        <a:p>
          <a:endParaRPr lang="pt-BR"/>
        </a:p>
      </dgm:t>
    </dgm:pt>
    <dgm:pt modelId="{ED2D04E6-07E7-431E-9587-1190299C6BD8}" type="sibTrans" cxnId="{52CD65CF-8380-4B69-B156-9B44E2C715E3}">
      <dgm:prSet/>
      <dgm:spPr/>
      <dgm:t>
        <a:bodyPr/>
        <a:lstStyle/>
        <a:p>
          <a:endParaRPr lang="pt-BR"/>
        </a:p>
      </dgm:t>
    </dgm:pt>
    <dgm:pt modelId="{F13CAF9F-2694-4380-9328-EB4750D0FAE9}">
      <dgm:prSet/>
      <dgm:spPr/>
      <dgm:t>
        <a:bodyPr/>
        <a:lstStyle/>
        <a:p>
          <a:endParaRPr lang="en-CA"/>
        </a:p>
      </dgm:t>
    </dgm:pt>
    <dgm:pt modelId="{5CBCEAFA-9459-4801-830E-C7F4800FABFD}" type="parTrans" cxnId="{B0A20D42-A7F0-4D13-81DE-6C38519ACBCD}">
      <dgm:prSet/>
      <dgm:spPr/>
      <dgm:t>
        <a:bodyPr/>
        <a:lstStyle/>
        <a:p>
          <a:endParaRPr lang="pt-BR"/>
        </a:p>
      </dgm:t>
    </dgm:pt>
    <dgm:pt modelId="{0C4F708D-72A0-46A2-BC5B-24C59388C201}" type="sibTrans" cxnId="{B0A20D42-A7F0-4D13-81DE-6C38519ACBCD}">
      <dgm:prSet/>
      <dgm:spPr/>
      <dgm:t>
        <a:bodyPr/>
        <a:lstStyle/>
        <a:p>
          <a:endParaRPr lang="pt-BR"/>
        </a:p>
      </dgm:t>
    </dgm:pt>
    <dgm:pt modelId="{10FC48A6-5926-4393-B22B-9F17C4EE9607}">
      <dgm:prSet/>
      <dgm:spPr/>
      <dgm:t>
        <a:bodyPr/>
        <a:lstStyle/>
        <a:p>
          <a:endParaRPr lang="pt-BR"/>
        </a:p>
      </dgm:t>
    </dgm:pt>
    <dgm:pt modelId="{D9F63919-DA65-41B4-9541-F39DBAF81D7D}" type="parTrans" cxnId="{637FFF69-5B69-49CA-B7E8-9D1922A4CDC2}">
      <dgm:prSet/>
      <dgm:spPr/>
      <dgm:t>
        <a:bodyPr/>
        <a:lstStyle/>
        <a:p>
          <a:endParaRPr lang="pt-BR"/>
        </a:p>
      </dgm:t>
    </dgm:pt>
    <dgm:pt modelId="{D534CDBF-3500-413A-92B6-55D306C77E53}" type="sibTrans" cxnId="{637FFF69-5B69-49CA-B7E8-9D1922A4CDC2}">
      <dgm:prSet/>
      <dgm:spPr/>
      <dgm:t>
        <a:bodyPr/>
        <a:lstStyle/>
        <a:p>
          <a:endParaRPr lang="pt-BR"/>
        </a:p>
      </dgm:t>
    </dgm:pt>
    <dgm:pt modelId="{22CCAC9F-D898-4F81-839B-FDF89EAEBE23}">
      <dgm:prSet/>
      <dgm:spPr/>
      <dgm:t>
        <a:bodyPr/>
        <a:lstStyle/>
        <a:p>
          <a:endParaRPr lang="en-CA"/>
        </a:p>
      </dgm:t>
    </dgm:pt>
    <dgm:pt modelId="{C199B16B-FCD4-4601-B4D9-AD69F6E6A79F}" type="parTrans" cxnId="{4B629D42-06E6-42D7-9112-5F0E08FE947B}">
      <dgm:prSet/>
      <dgm:spPr/>
      <dgm:t>
        <a:bodyPr/>
        <a:lstStyle/>
        <a:p>
          <a:endParaRPr lang="pt-BR"/>
        </a:p>
      </dgm:t>
    </dgm:pt>
    <dgm:pt modelId="{4944E6A0-E27D-4219-BAD7-16ADE781F944}" type="sibTrans" cxnId="{4B629D42-06E6-42D7-9112-5F0E08FE947B}">
      <dgm:prSet/>
      <dgm:spPr/>
      <dgm:t>
        <a:bodyPr/>
        <a:lstStyle/>
        <a:p>
          <a:endParaRPr lang="pt-BR"/>
        </a:p>
      </dgm:t>
    </dgm:pt>
    <dgm:pt modelId="{E325E013-17D8-48E2-AB63-43F75552004B}">
      <dgm:prSet/>
      <dgm:spPr/>
      <dgm:t>
        <a:bodyPr/>
        <a:lstStyle/>
        <a:p>
          <a:endParaRPr lang="pt-BR"/>
        </a:p>
      </dgm:t>
    </dgm:pt>
    <dgm:pt modelId="{DCA9FCF9-B521-4417-807A-0543C6D5DF10}" type="parTrans" cxnId="{45E1E9BE-29A8-475D-AD08-A0F6F3FA4EC0}">
      <dgm:prSet/>
      <dgm:spPr/>
      <dgm:t>
        <a:bodyPr/>
        <a:lstStyle/>
        <a:p>
          <a:endParaRPr lang="pt-BR"/>
        </a:p>
      </dgm:t>
    </dgm:pt>
    <dgm:pt modelId="{8CA0F008-4CFF-483A-B93F-8C4EE12EB691}" type="sibTrans" cxnId="{45E1E9BE-29A8-475D-AD08-A0F6F3FA4EC0}">
      <dgm:prSet/>
      <dgm:spPr/>
      <dgm:t>
        <a:bodyPr/>
        <a:lstStyle/>
        <a:p>
          <a:endParaRPr lang="pt-BR"/>
        </a:p>
      </dgm:t>
    </dgm:pt>
    <dgm:pt modelId="{159857FF-9A90-4017-ABB5-104979F03DBB}">
      <dgm:prSet/>
      <dgm:spPr/>
      <dgm:t>
        <a:bodyPr/>
        <a:lstStyle/>
        <a:p>
          <a:endParaRPr lang="en-CA"/>
        </a:p>
      </dgm:t>
    </dgm:pt>
    <dgm:pt modelId="{E178CB4F-D54D-43BB-B76F-B72BDAB0043B}" type="parTrans" cxnId="{AF70272A-A48D-4CAE-9B61-728AEDAD903E}">
      <dgm:prSet/>
      <dgm:spPr/>
      <dgm:t>
        <a:bodyPr/>
        <a:lstStyle/>
        <a:p>
          <a:endParaRPr lang="pt-BR"/>
        </a:p>
      </dgm:t>
    </dgm:pt>
    <dgm:pt modelId="{63D7C463-CECA-44C3-A05C-C105838E4D28}" type="sibTrans" cxnId="{AF70272A-A48D-4CAE-9B61-728AEDAD903E}">
      <dgm:prSet/>
      <dgm:spPr/>
      <dgm:t>
        <a:bodyPr/>
        <a:lstStyle/>
        <a:p>
          <a:endParaRPr lang="pt-BR"/>
        </a:p>
      </dgm:t>
    </dgm:pt>
    <dgm:pt modelId="{3E1EFF43-0B3B-421E-ABDD-555132C69062}">
      <dgm:prSet/>
      <dgm:spPr/>
      <dgm:t>
        <a:bodyPr/>
        <a:lstStyle/>
        <a:p>
          <a:endParaRPr lang="pt-BR"/>
        </a:p>
      </dgm:t>
    </dgm:pt>
    <dgm:pt modelId="{502682D5-411F-4920-8B78-D8D5001AEAAB}" type="parTrans" cxnId="{A1E25EDF-83A7-4267-BE38-574FBF84859E}">
      <dgm:prSet/>
      <dgm:spPr/>
      <dgm:t>
        <a:bodyPr/>
        <a:lstStyle/>
        <a:p>
          <a:endParaRPr lang="pt-BR"/>
        </a:p>
      </dgm:t>
    </dgm:pt>
    <dgm:pt modelId="{BCE15ECB-9170-46E6-9334-B7C8A3A66182}" type="sibTrans" cxnId="{A1E25EDF-83A7-4267-BE38-574FBF84859E}">
      <dgm:prSet/>
      <dgm:spPr/>
      <dgm:t>
        <a:bodyPr/>
        <a:lstStyle/>
        <a:p>
          <a:endParaRPr lang="pt-BR"/>
        </a:p>
      </dgm:t>
    </dgm:pt>
    <dgm:pt modelId="{C206D9C3-6802-49B2-AC2C-BE15E202FC1C}">
      <dgm:prSet/>
      <dgm:spPr/>
      <dgm:t>
        <a:bodyPr/>
        <a:lstStyle/>
        <a:p>
          <a:endParaRPr lang="en-CA"/>
        </a:p>
      </dgm:t>
    </dgm:pt>
    <dgm:pt modelId="{0F4A9FB8-1B07-4C34-95E0-F93A23477B12}" type="parTrans" cxnId="{5F3F4BEF-BE7B-4874-BBA2-D28F8A377449}">
      <dgm:prSet/>
      <dgm:spPr/>
      <dgm:t>
        <a:bodyPr/>
        <a:lstStyle/>
        <a:p>
          <a:endParaRPr lang="pt-BR"/>
        </a:p>
      </dgm:t>
    </dgm:pt>
    <dgm:pt modelId="{24899559-E50E-4F9B-AB6C-230373834501}" type="sibTrans" cxnId="{5F3F4BEF-BE7B-4874-BBA2-D28F8A377449}">
      <dgm:prSet/>
      <dgm:spPr/>
      <dgm:t>
        <a:bodyPr/>
        <a:lstStyle/>
        <a:p>
          <a:endParaRPr lang="pt-BR"/>
        </a:p>
      </dgm:t>
    </dgm:pt>
    <dgm:pt modelId="{EA107CBB-1A8F-45CD-9EE9-2F2B6181AC45}">
      <dgm:prSet/>
      <dgm:spPr/>
      <dgm:t>
        <a:bodyPr/>
        <a:lstStyle/>
        <a:p>
          <a:endParaRPr lang="pt-BR"/>
        </a:p>
      </dgm:t>
    </dgm:pt>
    <dgm:pt modelId="{53D4FAC9-C67D-473C-9A21-2DCE9787E093}" type="parTrans" cxnId="{9369FC1B-B858-42E5-9FA0-C69140F437B8}">
      <dgm:prSet/>
      <dgm:spPr/>
      <dgm:t>
        <a:bodyPr/>
        <a:lstStyle/>
        <a:p>
          <a:endParaRPr lang="pt-BR"/>
        </a:p>
      </dgm:t>
    </dgm:pt>
    <dgm:pt modelId="{15A52582-4FF9-4608-A8A9-DD2D7A98687A}" type="sibTrans" cxnId="{9369FC1B-B858-42E5-9FA0-C69140F437B8}">
      <dgm:prSet/>
      <dgm:spPr/>
      <dgm:t>
        <a:bodyPr/>
        <a:lstStyle/>
        <a:p>
          <a:endParaRPr lang="pt-BR"/>
        </a:p>
      </dgm:t>
    </dgm:pt>
    <dgm:pt modelId="{E9CF371F-84E3-4D37-9E37-1C052A98D8A9}">
      <dgm:prSet/>
      <dgm:spPr/>
      <dgm:t>
        <a:bodyPr/>
        <a:lstStyle/>
        <a:p>
          <a:endParaRPr lang="en-CA"/>
        </a:p>
      </dgm:t>
    </dgm:pt>
    <dgm:pt modelId="{191EE34B-0115-4224-876D-D6B4C94A325F}" type="parTrans" cxnId="{31533405-5E7B-4E35-B27F-2351D304B42E}">
      <dgm:prSet/>
      <dgm:spPr/>
      <dgm:t>
        <a:bodyPr/>
        <a:lstStyle/>
        <a:p>
          <a:endParaRPr lang="pt-BR"/>
        </a:p>
      </dgm:t>
    </dgm:pt>
    <dgm:pt modelId="{4C05E643-F2EB-4A7B-8E47-D563504D5E37}" type="sibTrans" cxnId="{31533405-5E7B-4E35-B27F-2351D304B42E}">
      <dgm:prSet/>
      <dgm:spPr/>
      <dgm:t>
        <a:bodyPr/>
        <a:lstStyle/>
        <a:p>
          <a:endParaRPr lang="pt-BR"/>
        </a:p>
      </dgm:t>
    </dgm:pt>
    <dgm:pt modelId="{6C37E6A8-9634-48E9-8016-36695CF579AE}">
      <dgm:prSet/>
      <dgm:spPr/>
      <dgm:t>
        <a:bodyPr/>
        <a:lstStyle/>
        <a:p>
          <a:endParaRPr lang="pt-BR"/>
        </a:p>
      </dgm:t>
    </dgm:pt>
    <dgm:pt modelId="{34173130-A72F-4C88-80B0-B6C9E9BB4293}" type="parTrans" cxnId="{778C5270-6825-4C92-AFC2-F983AE04DF33}">
      <dgm:prSet/>
      <dgm:spPr/>
      <dgm:t>
        <a:bodyPr/>
        <a:lstStyle/>
        <a:p>
          <a:endParaRPr lang="pt-BR"/>
        </a:p>
      </dgm:t>
    </dgm:pt>
    <dgm:pt modelId="{82E059F4-2A95-4F98-99AE-0030C148DCA2}" type="sibTrans" cxnId="{778C5270-6825-4C92-AFC2-F983AE04DF33}">
      <dgm:prSet/>
      <dgm:spPr/>
      <dgm:t>
        <a:bodyPr/>
        <a:lstStyle/>
        <a:p>
          <a:endParaRPr lang="pt-BR"/>
        </a:p>
      </dgm:t>
    </dgm:pt>
    <dgm:pt modelId="{60F45C65-AB04-49CF-9307-98BAADD3C30A}">
      <dgm:prSet/>
      <dgm:spPr/>
      <dgm:t>
        <a:bodyPr/>
        <a:lstStyle/>
        <a:p>
          <a:endParaRPr lang="en-CA"/>
        </a:p>
      </dgm:t>
    </dgm:pt>
    <dgm:pt modelId="{87513E8F-BDA8-488E-9B8D-7327DBF5AED4}" type="parTrans" cxnId="{8018257B-F5E1-4F56-ABF2-13DFE8AFDEE5}">
      <dgm:prSet/>
      <dgm:spPr/>
      <dgm:t>
        <a:bodyPr/>
        <a:lstStyle/>
        <a:p>
          <a:endParaRPr lang="pt-BR"/>
        </a:p>
      </dgm:t>
    </dgm:pt>
    <dgm:pt modelId="{3AABDC3F-E7B0-4E98-9ED6-FC914CE5A1D5}" type="sibTrans" cxnId="{8018257B-F5E1-4F56-ABF2-13DFE8AFDEE5}">
      <dgm:prSet/>
      <dgm:spPr/>
      <dgm:t>
        <a:bodyPr/>
        <a:lstStyle/>
        <a:p>
          <a:endParaRPr lang="pt-BR"/>
        </a:p>
      </dgm:t>
    </dgm:pt>
    <dgm:pt modelId="{27276BE3-240A-4F29-9228-B5C2FA84CE03}">
      <dgm:prSet/>
      <dgm:spPr/>
      <dgm:t>
        <a:bodyPr/>
        <a:lstStyle/>
        <a:p>
          <a:endParaRPr lang="pt-BR"/>
        </a:p>
      </dgm:t>
    </dgm:pt>
    <dgm:pt modelId="{7FF82714-494B-4D89-8633-149F9DA8A736}" type="parTrans" cxnId="{8A0517B8-EEF7-46B6-BDE0-3E9539B97085}">
      <dgm:prSet/>
      <dgm:spPr/>
      <dgm:t>
        <a:bodyPr/>
        <a:lstStyle/>
        <a:p>
          <a:endParaRPr lang="pt-BR"/>
        </a:p>
      </dgm:t>
    </dgm:pt>
    <dgm:pt modelId="{4130E983-5B0D-4114-A962-14FF49E6980D}" type="sibTrans" cxnId="{8A0517B8-EEF7-46B6-BDE0-3E9539B97085}">
      <dgm:prSet/>
      <dgm:spPr/>
      <dgm:t>
        <a:bodyPr/>
        <a:lstStyle/>
        <a:p>
          <a:endParaRPr lang="pt-BR"/>
        </a:p>
      </dgm:t>
    </dgm:pt>
    <dgm:pt modelId="{5CBAB026-D0B2-406B-9710-C2992AD57677}">
      <dgm:prSet/>
      <dgm:spPr/>
      <dgm:t>
        <a:bodyPr/>
        <a:lstStyle/>
        <a:p>
          <a:endParaRPr lang="en-CA"/>
        </a:p>
      </dgm:t>
    </dgm:pt>
    <dgm:pt modelId="{42EFF6DF-AE8B-4170-8199-97F066719753}" type="parTrans" cxnId="{C98CB4BE-FA17-4A0D-AA2F-0B326907E832}">
      <dgm:prSet/>
      <dgm:spPr/>
      <dgm:t>
        <a:bodyPr/>
        <a:lstStyle/>
        <a:p>
          <a:endParaRPr lang="pt-BR"/>
        </a:p>
      </dgm:t>
    </dgm:pt>
    <dgm:pt modelId="{73297677-8972-4F81-8C4E-991E8E2F7F32}" type="sibTrans" cxnId="{C98CB4BE-FA17-4A0D-AA2F-0B326907E832}">
      <dgm:prSet/>
      <dgm:spPr/>
      <dgm:t>
        <a:bodyPr/>
        <a:lstStyle/>
        <a:p>
          <a:endParaRPr lang="pt-BR"/>
        </a:p>
      </dgm:t>
    </dgm:pt>
    <dgm:pt modelId="{4EB20522-27F8-45C1-8596-B7820E8182D5}" type="pres">
      <dgm:prSet presAssocID="{913A4321-1241-4E47-A31E-1EC763C9271D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B1710A9C-8624-4F1E-B043-3B46F15BFFF3}" type="pres">
      <dgm:prSet presAssocID="{913A4321-1241-4E47-A31E-1EC763C9271D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5C15B9-F85B-4476-AFD7-A9AF16ABA858}" type="pres">
      <dgm:prSet presAssocID="{913A4321-1241-4E47-A31E-1EC763C9271D}" presName="LeftNode" presStyleLbl="bgImgPlace1" presStyleIdx="0" presStyleCnt="2" custScaleX="119340">
        <dgm:presLayoutVars>
          <dgm:chMax val="2"/>
          <dgm:chPref val="2"/>
        </dgm:presLayoutVars>
      </dgm:prSet>
      <dgm:spPr/>
      <dgm:t>
        <a:bodyPr/>
        <a:lstStyle/>
        <a:p>
          <a:endParaRPr lang="pt-BR"/>
        </a:p>
      </dgm:t>
    </dgm:pt>
    <dgm:pt modelId="{098F9DC5-7D03-4CBD-8539-17A3AE612A36}" type="pres">
      <dgm:prSet presAssocID="{913A4321-1241-4E47-A31E-1EC763C9271D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926BFC-0D76-4069-BBE1-A40C32891DF7}" type="pres">
      <dgm:prSet presAssocID="{913A4321-1241-4E47-A31E-1EC763C9271D}" presName="RightNode" presStyleLbl="bgImgPlace1" presStyleIdx="1" presStyleCnt="2" custScaleX="107187" custLinFactNeighborX="-3224" custLinFactNeighborY="-328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6404972F-6B83-46E8-B52B-E99B44B00657}" type="pres">
      <dgm:prSet presAssocID="{913A4321-1241-4E47-A31E-1EC763C9271D}" presName="TopArrow" presStyleLbl="node1" presStyleIdx="0" presStyleCnt="2"/>
      <dgm:spPr/>
    </dgm:pt>
    <dgm:pt modelId="{8C6A5E94-14BA-4171-9225-A6E6DD029452}" type="pres">
      <dgm:prSet presAssocID="{913A4321-1241-4E47-A31E-1EC763C9271D}" presName="BottomArrow" presStyleLbl="node1" presStyleIdx="1" presStyleCnt="2"/>
      <dgm:spPr/>
    </dgm:pt>
  </dgm:ptLst>
  <dgm:cxnLst>
    <dgm:cxn modelId="{20D42121-EDD5-4B28-B18A-DE2D83BCDC70}" srcId="{913A4321-1241-4E47-A31E-1EC763C9271D}" destId="{8DF04E0B-8999-4736-AB12-963A5D350B80}" srcOrd="3" destOrd="0" parTransId="{A7BD943A-E82F-4071-90AF-30CF9D694C22}" sibTransId="{366FD6D2-1B5F-4D2A-AF99-00A3AA222B38}"/>
    <dgm:cxn modelId="{D8045623-A7E4-47DF-9ED4-06607D8F1685}" type="presOf" srcId="{E81D1EB6-C040-4B74-8F9B-D67E17BC8B44}" destId="{B1710A9C-8624-4F1E-B043-3B46F15BFFF3}" srcOrd="0" destOrd="0" presId="urn:microsoft.com/office/officeart/2009/layout/ReverseList"/>
    <dgm:cxn modelId="{8A0517B8-EEF7-46B6-BDE0-3E9539B97085}" srcId="{913A4321-1241-4E47-A31E-1EC763C9271D}" destId="{27276BE3-240A-4F29-9228-B5C2FA84CE03}" srcOrd="17" destOrd="0" parTransId="{7FF82714-494B-4D89-8633-149F9DA8A736}" sibTransId="{4130E983-5B0D-4114-A962-14FF49E6980D}"/>
    <dgm:cxn modelId="{AF70272A-A48D-4CAE-9B61-728AEDAD903E}" srcId="{913A4321-1241-4E47-A31E-1EC763C9271D}" destId="{159857FF-9A90-4017-ABB5-104979F03DBB}" srcOrd="10" destOrd="0" parTransId="{E178CB4F-D54D-43BB-B76F-B72BDAB0043B}" sibTransId="{63D7C463-CECA-44C3-A05C-C105838E4D28}"/>
    <dgm:cxn modelId="{A83DA565-FF92-4A34-A174-C17D246E266E}" srcId="{913A4321-1241-4E47-A31E-1EC763C9271D}" destId="{E81D1EB6-C040-4B74-8F9B-D67E17BC8B44}" srcOrd="0" destOrd="0" parTransId="{E171DC0E-AE2B-4072-B040-D3566B46E6F9}" sibTransId="{E5463852-947E-4913-AE03-4C7CC2C6CF2E}"/>
    <dgm:cxn modelId="{E9D0EE0B-7026-4DC7-AB43-679110895816}" type="presOf" srcId="{595B204E-D4DC-4103-89BA-BC15A7AF88EB}" destId="{C4926BFC-0D76-4069-BBE1-A40C32891DF7}" srcOrd="1" destOrd="0" presId="urn:microsoft.com/office/officeart/2009/layout/ReverseList"/>
    <dgm:cxn modelId="{B0A20D42-A7F0-4D13-81DE-6C38519ACBCD}" srcId="{913A4321-1241-4E47-A31E-1EC763C9271D}" destId="{F13CAF9F-2694-4380-9328-EB4750D0FAE9}" srcOrd="6" destOrd="0" parTransId="{5CBCEAFA-9459-4801-830E-C7F4800FABFD}" sibTransId="{0C4F708D-72A0-46A2-BC5B-24C59388C201}"/>
    <dgm:cxn modelId="{5F3F4BEF-BE7B-4874-BBA2-D28F8A377449}" srcId="{913A4321-1241-4E47-A31E-1EC763C9271D}" destId="{C206D9C3-6802-49B2-AC2C-BE15E202FC1C}" srcOrd="12" destOrd="0" parTransId="{0F4A9FB8-1B07-4C34-95E0-F93A23477B12}" sibTransId="{24899559-E50E-4F9B-AB6C-230373834501}"/>
    <dgm:cxn modelId="{31533405-5E7B-4E35-B27F-2351D304B42E}" srcId="{913A4321-1241-4E47-A31E-1EC763C9271D}" destId="{E9CF371F-84E3-4D37-9E37-1C052A98D8A9}" srcOrd="14" destOrd="0" parTransId="{191EE34B-0115-4224-876D-D6B4C94A325F}" sibTransId="{4C05E643-F2EB-4A7B-8E47-D563504D5E37}"/>
    <dgm:cxn modelId="{9369FC1B-B858-42E5-9FA0-C69140F437B8}" srcId="{913A4321-1241-4E47-A31E-1EC763C9271D}" destId="{EA107CBB-1A8F-45CD-9EE9-2F2B6181AC45}" srcOrd="13" destOrd="0" parTransId="{53D4FAC9-C67D-473C-9A21-2DCE9787E093}" sibTransId="{15A52582-4FF9-4608-A8A9-DD2D7A98687A}"/>
    <dgm:cxn modelId="{4B629D42-06E6-42D7-9112-5F0E08FE947B}" srcId="{913A4321-1241-4E47-A31E-1EC763C9271D}" destId="{22CCAC9F-D898-4F81-839B-FDF89EAEBE23}" srcOrd="8" destOrd="0" parTransId="{C199B16B-FCD4-4601-B4D9-AD69F6E6A79F}" sibTransId="{4944E6A0-E27D-4219-BAD7-16ADE781F944}"/>
    <dgm:cxn modelId="{8018257B-F5E1-4F56-ABF2-13DFE8AFDEE5}" srcId="{913A4321-1241-4E47-A31E-1EC763C9271D}" destId="{60F45C65-AB04-49CF-9307-98BAADD3C30A}" srcOrd="16" destOrd="0" parTransId="{87513E8F-BDA8-488E-9B8D-7327DBF5AED4}" sibTransId="{3AABDC3F-E7B0-4E98-9ED6-FC914CE5A1D5}"/>
    <dgm:cxn modelId="{C98CB4BE-FA17-4A0D-AA2F-0B326907E832}" srcId="{913A4321-1241-4E47-A31E-1EC763C9271D}" destId="{5CBAB026-D0B2-406B-9710-C2992AD57677}" srcOrd="18" destOrd="0" parTransId="{42EFF6DF-AE8B-4170-8199-97F066719753}" sibTransId="{73297677-8972-4F81-8C4E-991E8E2F7F32}"/>
    <dgm:cxn modelId="{778C5270-6825-4C92-AFC2-F983AE04DF33}" srcId="{913A4321-1241-4E47-A31E-1EC763C9271D}" destId="{6C37E6A8-9634-48E9-8016-36695CF579AE}" srcOrd="15" destOrd="0" parTransId="{34173130-A72F-4C88-80B0-B6C9E9BB4293}" sibTransId="{82E059F4-2A95-4F98-99AE-0030C148DCA2}"/>
    <dgm:cxn modelId="{45E1E9BE-29A8-475D-AD08-A0F6F3FA4EC0}" srcId="{913A4321-1241-4E47-A31E-1EC763C9271D}" destId="{E325E013-17D8-48E2-AB63-43F75552004B}" srcOrd="9" destOrd="0" parTransId="{DCA9FCF9-B521-4417-807A-0543C6D5DF10}" sibTransId="{8CA0F008-4CFF-483A-B93F-8C4EE12EB691}"/>
    <dgm:cxn modelId="{1781FDA1-1ABA-442F-AD10-C45422CD3FD2}" srcId="{913A4321-1241-4E47-A31E-1EC763C9271D}" destId="{138B4E12-2147-4D48-9689-C9A8625B59AE}" srcOrd="2" destOrd="0" parTransId="{0D89FF04-048B-4EA8-B3EC-3A5B42A5AE18}" sibTransId="{33B483F2-AF05-4696-8039-3A12CE906970}"/>
    <dgm:cxn modelId="{DD75EFB5-2CA3-4B93-BBB4-CFA9111744F5}" type="presOf" srcId="{913A4321-1241-4E47-A31E-1EC763C9271D}" destId="{4EB20522-27F8-45C1-8596-B7820E8182D5}" srcOrd="0" destOrd="0" presId="urn:microsoft.com/office/officeart/2009/layout/ReverseList"/>
    <dgm:cxn modelId="{FEB47523-A374-46B1-BE63-19C62489DC2C}" srcId="{913A4321-1241-4E47-A31E-1EC763C9271D}" destId="{C2939BAF-1D17-4B01-930C-600841AF0F4C}" srcOrd="4" destOrd="0" parTransId="{2BB57AA7-A443-4032-A99E-F8414095F2CE}" sibTransId="{918FE186-2D6C-4ACD-9063-D3EA3B8984A2}"/>
    <dgm:cxn modelId="{A1E25EDF-83A7-4267-BE38-574FBF84859E}" srcId="{913A4321-1241-4E47-A31E-1EC763C9271D}" destId="{3E1EFF43-0B3B-421E-ABDD-555132C69062}" srcOrd="11" destOrd="0" parTransId="{502682D5-411F-4920-8B78-D8D5001AEAAB}" sibTransId="{BCE15ECB-9170-46E6-9334-B7C8A3A66182}"/>
    <dgm:cxn modelId="{32E332BE-5138-43FB-84FF-1B76F7A293CB}" type="presOf" srcId="{595B204E-D4DC-4103-89BA-BC15A7AF88EB}" destId="{098F9DC5-7D03-4CBD-8539-17A3AE612A36}" srcOrd="0" destOrd="0" presId="urn:microsoft.com/office/officeart/2009/layout/ReverseList"/>
    <dgm:cxn modelId="{1263CE1B-FA36-40F6-BEBB-FF78677AF00E}" srcId="{913A4321-1241-4E47-A31E-1EC763C9271D}" destId="{595B204E-D4DC-4103-89BA-BC15A7AF88EB}" srcOrd="1" destOrd="0" parTransId="{EC9B7CCB-35A4-4F10-AA4E-CFE815711E4D}" sibTransId="{AB709454-7215-42E4-BF12-C75CD27E0A76}"/>
    <dgm:cxn modelId="{52CD65CF-8380-4B69-B156-9B44E2C715E3}" srcId="{913A4321-1241-4E47-A31E-1EC763C9271D}" destId="{1E57A521-0708-4883-AE5E-93226EFE166E}" srcOrd="5" destOrd="0" parTransId="{9490C874-2781-4550-91F2-04FE9C8E1A8B}" sibTransId="{ED2D04E6-07E7-431E-9587-1190299C6BD8}"/>
    <dgm:cxn modelId="{637FFF69-5B69-49CA-B7E8-9D1922A4CDC2}" srcId="{913A4321-1241-4E47-A31E-1EC763C9271D}" destId="{10FC48A6-5926-4393-B22B-9F17C4EE9607}" srcOrd="7" destOrd="0" parTransId="{D9F63919-DA65-41B4-9541-F39DBAF81D7D}" sibTransId="{D534CDBF-3500-413A-92B6-55D306C77E53}"/>
    <dgm:cxn modelId="{E2EAB823-105C-40C5-AD76-11250F7EFEFB}" type="presOf" srcId="{E81D1EB6-C040-4B74-8F9B-D67E17BC8B44}" destId="{5F5C15B9-F85B-4476-AFD7-A9AF16ABA858}" srcOrd="1" destOrd="0" presId="urn:microsoft.com/office/officeart/2009/layout/ReverseList"/>
    <dgm:cxn modelId="{446C709E-56D3-496F-A1CB-3446A5EA499A}" type="presParOf" srcId="{4EB20522-27F8-45C1-8596-B7820E8182D5}" destId="{B1710A9C-8624-4F1E-B043-3B46F15BFFF3}" srcOrd="0" destOrd="0" presId="urn:microsoft.com/office/officeart/2009/layout/ReverseList"/>
    <dgm:cxn modelId="{4C26B09E-26BA-43C2-A0A7-D35BAE917002}" type="presParOf" srcId="{4EB20522-27F8-45C1-8596-B7820E8182D5}" destId="{5F5C15B9-F85B-4476-AFD7-A9AF16ABA858}" srcOrd="1" destOrd="0" presId="urn:microsoft.com/office/officeart/2009/layout/ReverseList"/>
    <dgm:cxn modelId="{44A8DC22-B44B-477B-99BF-C7A381C44B87}" type="presParOf" srcId="{4EB20522-27F8-45C1-8596-B7820E8182D5}" destId="{098F9DC5-7D03-4CBD-8539-17A3AE612A36}" srcOrd="2" destOrd="0" presId="urn:microsoft.com/office/officeart/2009/layout/ReverseList"/>
    <dgm:cxn modelId="{A05C420A-58DB-45E0-9747-E1C12B7C7A61}" type="presParOf" srcId="{4EB20522-27F8-45C1-8596-B7820E8182D5}" destId="{C4926BFC-0D76-4069-BBE1-A40C32891DF7}" srcOrd="3" destOrd="0" presId="urn:microsoft.com/office/officeart/2009/layout/ReverseList"/>
    <dgm:cxn modelId="{45130C24-17B3-48ED-AE79-CE2BA49BA6BB}" type="presParOf" srcId="{4EB20522-27F8-45C1-8596-B7820E8182D5}" destId="{6404972F-6B83-46E8-B52B-E99B44B00657}" srcOrd="4" destOrd="0" presId="urn:microsoft.com/office/officeart/2009/layout/ReverseList"/>
    <dgm:cxn modelId="{EE6E6129-BE01-47AC-9ED7-EFFEF2019D68}" type="presParOf" srcId="{4EB20522-27F8-45C1-8596-B7820E8182D5}" destId="{8C6A5E94-14BA-4171-9225-A6E6DD029452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C15B9-F85B-4476-AFD7-A9AF16ABA858}">
      <dsp:nvSpPr>
        <dsp:cNvPr id="0" name=""/>
        <dsp:cNvSpPr/>
      </dsp:nvSpPr>
      <dsp:spPr>
        <a:xfrm rot="16200000">
          <a:off x="-130610" y="1358553"/>
          <a:ext cx="3288228" cy="239808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152400" rIns="137160" bIns="1524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Plus vous participez au processus du budget participatif,   plus vous en </a:t>
          </a:r>
          <a:r>
            <a:rPr lang="fr-FR" sz="2400" kern="1200" dirty="0" smtClean="0"/>
            <a:t>apprenez </a:t>
          </a:r>
          <a:r>
            <a:rPr lang="fr-FR" sz="2400" kern="1200" dirty="0" smtClean="0"/>
            <a:t>sur la </a:t>
          </a:r>
          <a:r>
            <a:rPr lang="fr-FR" sz="2400" kern="1200" dirty="0" smtClean="0"/>
            <a:t>citoyenneté.</a:t>
          </a:r>
          <a:endParaRPr lang="pt-BR" sz="2400" kern="1200" dirty="0"/>
        </a:p>
      </dsp:txBody>
      <dsp:txXfrm rot="5400000">
        <a:off x="431548" y="1030567"/>
        <a:ext cx="2280998" cy="3054056"/>
      </dsp:txXfrm>
    </dsp:sp>
    <dsp:sp modelId="{C4926BFC-0D76-4069-BBE1-A40C32891DF7}">
      <dsp:nvSpPr>
        <dsp:cNvPr id="0" name=""/>
        <dsp:cNvSpPr/>
      </dsp:nvSpPr>
      <dsp:spPr>
        <a:xfrm rot="5400000">
          <a:off x="1905306" y="1469873"/>
          <a:ext cx="3288228" cy="215387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Plus vous apprenez à participer, plus vous participez à la </a:t>
          </a:r>
          <a:r>
            <a:rPr lang="fr-FR" sz="2400" kern="1200" dirty="0" smtClean="0"/>
            <a:t>démocratie.</a:t>
          </a:r>
          <a:endParaRPr lang="pt-BR" sz="2400" kern="1200" dirty="0"/>
        </a:p>
      </dsp:txBody>
      <dsp:txXfrm rot="-5400000">
        <a:off x="2472482" y="1007859"/>
        <a:ext cx="2048713" cy="3077904"/>
      </dsp:txXfrm>
    </dsp:sp>
    <dsp:sp modelId="{6404972F-6B83-46E8-B52B-E99B44B00657}">
      <dsp:nvSpPr>
        <dsp:cNvPr id="0" name=""/>
        <dsp:cNvSpPr/>
      </dsp:nvSpPr>
      <dsp:spPr>
        <a:xfrm>
          <a:off x="1513298" y="0"/>
          <a:ext cx="2100701" cy="210059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C6A5E94-14BA-4171-9225-A6E6DD029452}">
      <dsp:nvSpPr>
        <dsp:cNvPr id="0" name=""/>
        <dsp:cNvSpPr/>
      </dsp:nvSpPr>
      <dsp:spPr>
        <a:xfrm rot="10800000">
          <a:off x="1513298" y="3014081"/>
          <a:ext cx="2100701" cy="210059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722" y="10222590"/>
            <a:ext cx="37306171" cy="7053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442" y="18647463"/>
            <a:ext cx="30722730" cy="8409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47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95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42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99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23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485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733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980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38692-C3D8-4FD0-B2E1-D26B2F83AF03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015C3-D0B9-427A-8441-5DDC2FD7165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B5F12C-AD03-4417-BBFA-09DFDBC8EB39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83313-0D4E-4C08-B735-676F03BABEB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680447" y="7731691"/>
            <a:ext cx="41481780" cy="16480304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19870" y="7731691"/>
            <a:ext cx="123729086" cy="1648030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43311-A8F5-4136-8C01-15717216713B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BCC8A-26FE-40C3-A7F9-A5D7229E787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DFD4D4-B607-410A-A33B-5D4C33FD0B51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325E3-0C35-41B2-973A-0905853CAB6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6977" y="21145983"/>
            <a:ext cx="37306171" cy="6535753"/>
          </a:xfrm>
        </p:spPr>
        <p:txBody>
          <a:bodyPr anchor="t"/>
          <a:lstStyle>
            <a:lvl1pPr algn="l">
              <a:defRPr sz="19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6977" y="13947516"/>
            <a:ext cx="37306171" cy="7198467"/>
          </a:xfrm>
        </p:spPr>
        <p:txBody>
          <a:bodyPr anchor="b"/>
          <a:lstStyle>
            <a:lvl1pPr marL="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1pPr>
            <a:lvl2pPr marL="2247595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49519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74278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8990381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123797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485571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73316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7980762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E1039-453A-4587-A07A-FA5B55004013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6C1B5-DA7A-4CC0-B78A-807881840A3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19867" y="45064705"/>
            <a:ext cx="82605436" cy="127470036"/>
          </a:xfrm>
        </p:spPr>
        <p:txBody>
          <a:bodyPr/>
          <a:lstStyle>
            <a:lvl1pPr>
              <a:defRPr sz="13800"/>
            </a:lvl1pPr>
            <a:lvl2pPr>
              <a:defRPr sz="118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56799" y="45064705"/>
            <a:ext cx="82605431" cy="127470036"/>
          </a:xfrm>
        </p:spPr>
        <p:txBody>
          <a:bodyPr/>
          <a:lstStyle>
            <a:lvl1pPr>
              <a:defRPr sz="13800"/>
            </a:lvl1pPr>
            <a:lvl2pPr>
              <a:defRPr sz="118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2F437-30FB-4463-B6C8-E0E106A3384F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E3105-61E7-4BDF-B001-E8A7C57F354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482" y="1317817"/>
            <a:ext cx="39500652" cy="54845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480" y="7366056"/>
            <a:ext cx="19392201" cy="3069821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7595" indent="0">
              <a:buNone/>
              <a:defRPr sz="9800" b="1"/>
            </a:lvl2pPr>
            <a:lvl3pPr marL="4495190" indent="0">
              <a:buNone/>
              <a:defRPr sz="8800" b="1"/>
            </a:lvl3pPr>
            <a:lvl4pPr marL="6742786" indent="0">
              <a:buNone/>
              <a:defRPr sz="7900" b="1"/>
            </a:lvl4pPr>
            <a:lvl5pPr marL="8990381" indent="0">
              <a:buNone/>
              <a:defRPr sz="7900" b="1"/>
            </a:lvl5pPr>
            <a:lvl6pPr marL="11237976" indent="0">
              <a:buNone/>
              <a:defRPr sz="7900" b="1"/>
            </a:lvl6pPr>
            <a:lvl7pPr marL="13485571" indent="0">
              <a:buNone/>
              <a:defRPr sz="7900" b="1"/>
            </a:lvl7pPr>
            <a:lvl8pPr marL="15733166" indent="0">
              <a:buNone/>
              <a:defRPr sz="7900" b="1"/>
            </a:lvl8pPr>
            <a:lvl9pPr marL="17980762" indent="0">
              <a:buNone/>
              <a:defRPr sz="7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480" y="10435876"/>
            <a:ext cx="19392201" cy="18959780"/>
          </a:xfrm>
        </p:spPr>
        <p:txBody>
          <a:bodyPr/>
          <a:lstStyle>
            <a:lvl1pPr>
              <a:defRPr sz="11800"/>
            </a:lvl1pPr>
            <a:lvl2pPr>
              <a:defRPr sz="98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317" y="7366056"/>
            <a:ext cx="19399818" cy="3069821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7595" indent="0">
              <a:buNone/>
              <a:defRPr sz="9800" b="1"/>
            </a:lvl2pPr>
            <a:lvl3pPr marL="4495190" indent="0">
              <a:buNone/>
              <a:defRPr sz="8800" b="1"/>
            </a:lvl3pPr>
            <a:lvl4pPr marL="6742786" indent="0">
              <a:buNone/>
              <a:defRPr sz="7900" b="1"/>
            </a:lvl4pPr>
            <a:lvl5pPr marL="8990381" indent="0">
              <a:buNone/>
              <a:defRPr sz="7900" b="1"/>
            </a:lvl5pPr>
            <a:lvl6pPr marL="11237976" indent="0">
              <a:buNone/>
              <a:defRPr sz="7900" b="1"/>
            </a:lvl6pPr>
            <a:lvl7pPr marL="13485571" indent="0">
              <a:buNone/>
              <a:defRPr sz="7900" b="1"/>
            </a:lvl7pPr>
            <a:lvl8pPr marL="15733166" indent="0">
              <a:buNone/>
              <a:defRPr sz="7900" b="1"/>
            </a:lvl8pPr>
            <a:lvl9pPr marL="17980762" indent="0">
              <a:buNone/>
              <a:defRPr sz="7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317" y="10435876"/>
            <a:ext cx="19399818" cy="18959780"/>
          </a:xfrm>
        </p:spPr>
        <p:txBody>
          <a:bodyPr/>
          <a:lstStyle>
            <a:lvl1pPr>
              <a:defRPr sz="11800"/>
            </a:lvl1pPr>
            <a:lvl2pPr>
              <a:defRPr sz="98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8758E-E316-42A1-A752-5EAB0FF1DE8F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BE0C4-9C6F-44CB-963A-38C833A2CCB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0BDA40-A02C-44D7-9279-417C90A71C02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BCC3E-70F2-49EB-B840-EC10A012248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B8E6C2-3BB5-457E-9E91-41BB12DACF1A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14D9F-C842-4885-A325-9ED3B86FEC4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483" y="1310199"/>
            <a:ext cx="14439380" cy="5575957"/>
          </a:xfrm>
        </p:spPr>
        <p:txBody>
          <a:bodyPr anchor="b"/>
          <a:lstStyle>
            <a:lvl1pPr algn="l">
              <a:defRPr sz="9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620" y="1310201"/>
            <a:ext cx="24535513" cy="28085459"/>
          </a:xfrm>
        </p:spPr>
        <p:txBody>
          <a:bodyPr/>
          <a:lstStyle>
            <a:lvl1pPr>
              <a:defRPr sz="15700"/>
            </a:lvl1pPr>
            <a:lvl2pPr>
              <a:defRPr sz="13800"/>
            </a:lvl2pPr>
            <a:lvl3pPr>
              <a:defRPr sz="118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483" y="6886156"/>
            <a:ext cx="14439380" cy="22509502"/>
          </a:xfrm>
        </p:spPr>
        <p:txBody>
          <a:bodyPr/>
          <a:lstStyle>
            <a:lvl1pPr marL="0" indent="0">
              <a:buNone/>
              <a:defRPr sz="6900"/>
            </a:lvl1pPr>
            <a:lvl2pPr marL="2247595" indent="0">
              <a:buNone/>
              <a:defRPr sz="5900"/>
            </a:lvl2pPr>
            <a:lvl3pPr marL="4495190" indent="0">
              <a:buNone/>
              <a:defRPr sz="4900"/>
            </a:lvl3pPr>
            <a:lvl4pPr marL="6742786" indent="0">
              <a:buNone/>
              <a:defRPr sz="4400"/>
            </a:lvl4pPr>
            <a:lvl5pPr marL="8990381" indent="0">
              <a:buNone/>
              <a:defRPr sz="4400"/>
            </a:lvl5pPr>
            <a:lvl6pPr marL="11237976" indent="0">
              <a:buNone/>
              <a:defRPr sz="4400"/>
            </a:lvl6pPr>
            <a:lvl7pPr marL="13485571" indent="0">
              <a:buNone/>
              <a:defRPr sz="4400"/>
            </a:lvl7pPr>
            <a:lvl8pPr marL="15733166" indent="0">
              <a:buNone/>
              <a:defRPr sz="4400"/>
            </a:lvl8pPr>
            <a:lvl9pPr marL="17980762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7A020A-B54F-4D31-BA45-A3CA9D2A0FF1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D85A9-1D54-43DA-B60B-C46D0E6EA33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73" y="23035102"/>
            <a:ext cx="26333768" cy="2719424"/>
          </a:xfrm>
        </p:spPr>
        <p:txBody>
          <a:bodyPr anchor="b"/>
          <a:lstStyle>
            <a:lvl1pPr algn="l">
              <a:defRPr sz="9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73" y="2940328"/>
            <a:ext cx="26333768" cy="19744373"/>
          </a:xfrm>
        </p:spPr>
        <p:txBody>
          <a:bodyPr rtlCol="0">
            <a:normAutofit/>
          </a:bodyPr>
          <a:lstStyle>
            <a:lvl1pPr marL="0" indent="0">
              <a:buNone/>
              <a:defRPr sz="15700"/>
            </a:lvl1pPr>
            <a:lvl2pPr marL="2247595" indent="0">
              <a:buNone/>
              <a:defRPr sz="13800"/>
            </a:lvl2pPr>
            <a:lvl3pPr marL="4495190" indent="0">
              <a:buNone/>
              <a:defRPr sz="11800"/>
            </a:lvl3pPr>
            <a:lvl4pPr marL="6742786" indent="0">
              <a:buNone/>
              <a:defRPr sz="9800"/>
            </a:lvl4pPr>
            <a:lvl5pPr marL="8990381" indent="0">
              <a:buNone/>
              <a:defRPr sz="9800"/>
            </a:lvl5pPr>
            <a:lvl6pPr marL="11237976" indent="0">
              <a:buNone/>
              <a:defRPr sz="9800"/>
            </a:lvl6pPr>
            <a:lvl7pPr marL="13485571" indent="0">
              <a:buNone/>
              <a:defRPr sz="9800"/>
            </a:lvl7pPr>
            <a:lvl8pPr marL="15733166" indent="0">
              <a:buNone/>
              <a:defRPr sz="9800"/>
            </a:lvl8pPr>
            <a:lvl9pPr marL="17980762" indent="0">
              <a:buNone/>
              <a:defRPr sz="9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73" y="25754526"/>
            <a:ext cx="26333768" cy="3862034"/>
          </a:xfrm>
        </p:spPr>
        <p:txBody>
          <a:bodyPr/>
          <a:lstStyle>
            <a:lvl1pPr marL="0" indent="0">
              <a:buNone/>
              <a:defRPr sz="6900"/>
            </a:lvl1pPr>
            <a:lvl2pPr marL="2247595" indent="0">
              <a:buNone/>
              <a:defRPr sz="5900"/>
            </a:lvl2pPr>
            <a:lvl3pPr marL="4495190" indent="0">
              <a:buNone/>
              <a:defRPr sz="4900"/>
            </a:lvl3pPr>
            <a:lvl4pPr marL="6742786" indent="0">
              <a:buNone/>
              <a:defRPr sz="4400"/>
            </a:lvl4pPr>
            <a:lvl5pPr marL="8990381" indent="0">
              <a:buNone/>
              <a:defRPr sz="4400"/>
            </a:lvl5pPr>
            <a:lvl6pPr marL="11237976" indent="0">
              <a:buNone/>
              <a:defRPr sz="4400"/>
            </a:lvl6pPr>
            <a:lvl7pPr marL="13485571" indent="0">
              <a:buNone/>
              <a:defRPr sz="4400"/>
            </a:lvl7pPr>
            <a:lvl8pPr marL="15733166" indent="0">
              <a:buNone/>
              <a:defRPr sz="4400"/>
            </a:lvl8pPr>
            <a:lvl9pPr marL="17980762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82C67-A6E7-46C2-B1C8-EB4C5BBF5AA5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2EC9E-D03F-44C8-BFD0-3A1076C2B96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4664" y="1317279"/>
            <a:ext cx="39500289" cy="5484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49519" tIns="224760" rIns="449519" bIns="224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664" y="7677849"/>
            <a:ext cx="39500289" cy="2171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49519" tIns="224760" rIns="449519" bIns="224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664" y="30499850"/>
            <a:ext cx="10240547" cy="1752044"/>
          </a:xfrm>
          <a:prstGeom prst="rect">
            <a:avLst/>
          </a:prstGeom>
        </p:spPr>
        <p:txBody>
          <a:bodyPr vert="horz" wrap="square" lIns="449519" tIns="224760" rIns="449519" bIns="224760" numCol="1" anchor="ctr" anchorCtr="0" compatLnSpc="1">
            <a:prstTxWarp prst="textNoShape">
              <a:avLst/>
            </a:prstTxWarp>
          </a:bodyPr>
          <a:lstStyle>
            <a:lvl1pPr>
              <a:defRPr sz="5900">
                <a:solidFill>
                  <a:srgbClr val="898989"/>
                </a:solidFill>
                <a:latin typeface="Calibri" pitchFamily="-106" charset="0"/>
              </a:defRPr>
            </a:lvl1pPr>
          </a:lstStyle>
          <a:p>
            <a:fld id="{BB6396C8-BDC4-4ECB-A34B-8B826FAFFBFA}" type="datetime1">
              <a:rPr lang="en-US"/>
              <a:pPr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254" y="30499850"/>
            <a:ext cx="13897108" cy="1752044"/>
          </a:xfrm>
          <a:prstGeom prst="rect">
            <a:avLst/>
          </a:prstGeom>
        </p:spPr>
        <p:txBody>
          <a:bodyPr vert="horz" wrap="square" lIns="449519" tIns="224760" rIns="449519" bIns="224760" numCol="1" anchor="ctr" anchorCtr="0" compatLnSpc="1">
            <a:prstTxWarp prst="textNoShape">
              <a:avLst/>
            </a:prstTxWarp>
          </a:bodyPr>
          <a:lstStyle>
            <a:lvl1pPr algn="ctr">
              <a:defRPr sz="5900">
                <a:solidFill>
                  <a:srgbClr val="898989"/>
                </a:solidFill>
                <a:latin typeface="Calibri" pitchFamily="-10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4406" y="30499850"/>
            <a:ext cx="10240547" cy="1752044"/>
          </a:xfrm>
          <a:prstGeom prst="rect">
            <a:avLst/>
          </a:prstGeom>
        </p:spPr>
        <p:txBody>
          <a:bodyPr vert="horz" wrap="square" lIns="449519" tIns="224760" rIns="449519" bIns="224760" numCol="1" anchor="ctr" anchorCtr="0" compatLnSpc="1">
            <a:prstTxWarp prst="textNoShape">
              <a:avLst/>
            </a:prstTxWarp>
          </a:bodyPr>
          <a:lstStyle>
            <a:lvl1pPr algn="r">
              <a:defRPr sz="5900">
                <a:solidFill>
                  <a:srgbClr val="898989"/>
                </a:solidFill>
                <a:latin typeface="Calibri" pitchFamily="-106" charset="0"/>
              </a:defRPr>
            </a:lvl1pPr>
          </a:lstStyle>
          <a:p>
            <a:fld id="{5CBD8D04-9547-4D1A-89E9-5CB244CEEEE1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46313" rtl="0" eaLnBrk="0" fontAlgn="base" hangingPunct="0">
        <a:spcBef>
          <a:spcPct val="0"/>
        </a:spcBef>
        <a:spcAft>
          <a:spcPct val="0"/>
        </a:spcAft>
        <a:defRPr sz="216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2246313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2246313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2246313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2246313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2246313" rtl="0" fontAlgn="base">
        <a:spcBef>
          <a:spcPct val="0"/>
        </a:spcBef>
        <a:spcAft>
          <a:spcPct val="0"/>
        </a:spcAft>
        <a:defRPr sz="216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2246313" rtl="0" fontAlgn="base">
        <a:spcBef>
          <a:spcPct val="0"/>
        </a:spcBef>
        <a:spcAft>
          <a:spcPct val="0"/>
        </a:spcAft>
        <a:defRPr sz="216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2246313" rtl="0" fontAlgn="base">
        <a:spcBef>
          <a:spcPct val="0"/>
        </a:spcBef>
        <a:spcAft>
          <a:spcPct val="0"/>
        </a:spcAft>
        <a:defRPr sz="216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2246313" rtl="0" fontAlgn="base">
        <a:spcBef>
          <a:spcPct val="0"/>
        </a:spcBef>
        <a:spcAft>
          <a:spcPct val="0"/>
        </a:spcAft>
        <a:defRPr sz="216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1684338" indent="-1684338" algn="l" defTabSz="2246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651250" indent="-1403350" algn="l" defTabSz="2246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5618163" indent="-1122363" algn="l" defTabSz="2246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7866063" indent="-1122363" algn="l" defTabSz="2246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10113963" indent="-1122363" algn="l" defTabSz="22463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12361774" indent="-1123798" algn="l" defTabSz="2247595" rtl="0" eaLnBrk="1" latinLnBrk="0" hangingPunct="1">
        <a:spcBef>
          <a:spcPct val="20000"/>
        </a:spcBef>
        <a:buFont typeface="Arial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609369" indent="-1123798" algn="l" defTabSz="2247595" rtl="0" eaLnBrk="1" latinLnBrk="0" hangingPunct="1">
        <a:spcBef>
          <a:spcPct val="20000"/>
        </a:spcBef>
        <a:buFont typeface="Arial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6856964" indent="-1123798" algn="l" defTabSz="2247595" rtl="0" eaLnBrk="1" latinLnBrk="0" hangingPunct="1">
        <a:spcBef>
          <a:spcPct val="20000"/>
        </a:spcBef>
        <a:buFont typeface="Arial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104559" indent="-1123798" algn="l" defTabSz="2247595" rtl="0" eaLnBrk="1" latinLnBrk="0" hangingPunct="1">
        <a:spcBef>
          <a:spcPct val="20000"/>
        </a:spcBef>
        <a:buFont typeface="Arial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47595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47595" algn="l" defTabSz="2247595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495190" algn="l" defTabSz="2247595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742786" algn="l" defTabSz="2247595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90381" algn="l" defTabSz="2247595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237976" algn="l" defTabSz="2247595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485571" algn="l" defTabSz="2247595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733166" algn="l" defTabSz="2247595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980762" algn="l" defTabSz="2247595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diagramLayout" Target="../diagrams/layout1.xml"/><Relationship Id="rId3" Type="http://schemas.openxmlformats.org/officeDocument/2006/relationships/image" Target="../media/image2.png"/><Relationship Id="rId21" Type="http://schemas.microsoft.com/office/2007/relationships/diagramDrawing" Target="../diagrams/drawing1.xml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diagramData" Target="../diagrams/data1.xml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diagramColors" Target="../diagrams/colors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18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17.png"/><Relationship Id="rId10" Type="http://schemas.openxmlformats.org/officeDocument/2006/relationships/image" Target="../media/image9.jpeg"/><Relationship Id="rId19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3381" y="108189713"/>
            <a:ext cx="1219200" cy="1219200"/>
          </a:xfrm>
        </p:spPr>
      </p:pic>
      <p:pic>
        <p:nvPicPr>
          <p:cNvPr id="24" name="Content Placeholder 2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49194" y="108189713"/>
            <a:ext cx="1219200" cy="1219200"/>
          </a:xfrm>
        </p:spPr>
      </p:pic>
      <p:sp>
        <p:nvSpPr>
          <p:cNvPr id="4" name="Rectangle 3"/>
          <p:cNvSpPr/>
          <p:nvPr/>
        </p:nvSpPr>
        <p:spPr>
          <a:xfrm>
            <a:off x="774550" y="785913"/>
            <a:ext cx="42412712" cy="50772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754011" y="6219472"/>
            <a:ext cx="42412712" cy="259039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loud Callout 9"/>
          <p:cNvSpPr/>
          <p:nvPr/>
        </p:nvSpPr>
        <p:spPr>
          <a:xfrm>
            <a:off x="15659254" y="14077380"/>
            <a:ext cx="12745416" cy="10297367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lowchart: Process 10"/>
          <p:cNvSpPr/>
          <p:nvPr/>
        </p:nvSpPr>
        <p:spPr>
          <a:xfrm>
            <a:off x="1870935" y="7064461"/>
            <a:ext cx="12808998" cy="950483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41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9980" y="3333"/>
                  <a:pt x="9961" y="6667"/>
                  <a:pt x="9941" y="10000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Flowchart: Process 26"/>
          <p:cNvSpPr/>
          <p:nvPr/>
        </p:nvSpPr>
        <p:spPr>
          <a:xfrm>
            <a:off x="29500531" y="6842151"/>
            <a:ext cx="12385376" cy="9504833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Flowchart: Process 27"/>
          <p:cNvSpPr/>
          <p:nvPr/>
        </p:nvSpPr>
        <p:spPr>
          <a:xfrm>
            <a:off x="1929997" y="21728854"/>
            <a:ext cx="12949599" cy="927583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Flowchart: Process 28"/>
          <p:cNvSpPr/>
          <p:nvPr/>
        </p:nvSpPr>
        <p:spPr>
          <a:xfrm>
            <a:off x="29184327" y="21499859"/>
            <a:ext cx="12701579" cy="9504833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5693219" y="2163154"/>
            <a:ext cx="7262813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Arrow 11"/>
          <p:cNvSpPr/>
          <p:nvPr/>
        </p:nvSpPr>
        <p:spPr>
          <a:xfrm>
            <a:off x="2070598" y="17259507"/>
            <a:ext cx="12808998" cy="322694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Left Arrow 24"/>
          <p:cNvSpPr/>
          <p:nvPr/>
        </p:nvSpPr>
        <p:spPr>
          <a:xfrm>
            <a:off x="29500531" y="17225078"/>
            <a:ext cx="12385376" cy="32613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TextBox 25"/>
          <p:cNvSpPr txBox="1"/>
          <p:nvPr/>
        </p:nvSpPr>
        <p:spPr>
          <a:xfrm>
            <a:off x="774550" y="748093"/>
            <a:ext cx="4218148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 développement du potentiel humain : un enjeu toujours </a:t>
            </a:r>
            <a:r>
              <a:rPr lang="fr-FR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d’actualité</a:t>
            </a:r>
          </a:p>
        </p:txBody>
      </p:sp>
      <p:sp>
        <p:nvSpPr>
          <p:cNvPr id="1024" name="TextBox 1023"/>
          <p:cNvSpPr txBox="1"/>
          <p:nvPr/>
        </p:nvSpPr>
        <p:spPr>
          <a:xfrm>
            <a:off x="3942806" y="2102309"/>
            <a:ext cx="34275712" cy="28007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8500" b="1" dirty="0"/>
              <a:t>Le budget participatif : </a:t>
            </a:r>
          </a:p>
          <a:p>
            <a:pPr algn="ctr"/>
            <a:r>
              <a:rPr lang="fr-FR" sz="8500" b="1" dirty="0"/>
              <a:t>un outil pour l’éducation à la citoyenneté des adultes</a:t>
            </a:r>
            <a:endParaRPr lang="pt-BR" sz="8500" b="1" dirty="0"/>
          </a:p>
        </p:txBody>
      </p:sp>
      <p:sp>
        <p:nvSpPr>
          <p:cNvPr id="1025" name="TextBox 1024"/>
          <p:cNvSpPr txBox="1"/>
          <p:nvPr/>
        </p:nvSpPr>
        <p:spPr>
          <a:xfrm>
            <a:off x="5591483" y="4879713"/>
            <a:ext cx="34995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Marlon Sanches – M.A. Educational Studies - Concordia University – marlonsanches@yahoo.ca</a:t>
            </a:r>
            <a:endParaRPr lang="pt-BR" sz="5400" dirty="0"/>
          </a:p>
        </p:txBody>
      </p:sp>
      <p:sp>
        <p:nvSpPr>
          <p:cNvPr id="1027" name="TextBox 1026"/>
          <p:cNvSpPr txBox="1"/>
          <p:nvPr/>
        </p:nvSpPr>
        <p:spPr>
          <a:xfrm>
            <a:off x="2729232" y="18501908"/>
            <a:ext cx="1102194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Le budget </a:t>
            </a:r>
            <a:r>
              <a:rPr lang="en-US" sz="4800" b="1" dirty="0" err="1" smtClean="0"/>
              <a:t>p</a:t>
            </a:r>
            <a:r>
              <a:rPr lang="en-US" sz="4800" b="1" smtClean="0"/>
              <a:t>articipatif</a:t>
            </a:r>
            <a:endParaRPr lang="pt-BR" sz="4800" b="1" dirty="0"/>
          </a:p>
        </p:txBody>
      </p:sp>
      <p:sp>
        <p:nvSpPr>
          <p:cNvPr id="1028" name="TextBox 1027"/>
          <p:cNvSpPr txBox="1"/>
          <p:nvPr/>
        </p:nvSpPr>
        <p:spPr>
          <a:xfrm>
            <a:off x="30137097" y="18438640"/>
            <a:ext cx="11748809" cy="815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4700" b="1" dirty="0" smtClean="0"/>
              <a:t>L’éducation </a:t>
            </a:r>
            <a:r>
              <a:rPr lang="fr-FR" sz="4700" b="1" dirty="0"/>
              <a:t>à la citoyenneté des adultes</a:t>
            </a:r>
            <a:endParaRPr lang="pt-BR" sz="4700" b="1" dirty="0"/>
          </a:p>
        </p:txBody>
      </p:sp>
      <p:sp>
        <p:nvSpPr>
          <p:cNvPr id="1029" name="TextBox 1028"/>
          <p:cNvSpPr txBox="1"/>
          <p:nvPr/>
        </p:nvSpPr>
        <p:spPr>
          <a:xfrm>
            <a:off x="14879596" y="25752603"/>
            <a:ext cx="136794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DÉMOCRATIE ROBUSTE</a:t>
            </a:r>
            <a:endParaRPr lang="pt-BR" sz="8000" b="1" dirty="0"/>
          </a:p>
        </p:txBody>
      </p:sp>
      <p:sp>
        <p:nvSpPr>
          <p:cNvPr id="1031" name="TextBox 1030"/>
          <p:cNvSpPr txBox="1"/>
          <p:nvPr/>
        </p:nvSpPr>
        <p:spPr>
          <a:xfrm>
            <a:off x="2213367" y="7288004"/>
            <a:ext cx="888822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/>
              <a:t>FRUSTRATION AVEC LA DÉMOCRATIE REPRÉSENTATIVE</a:t>
            </a:r>
            <a:endParaRPr lang="pt-BR" sz="4000" dirty="0"/>
          </a:p>
        </p:txBody>
      </p:sp>
      <p:sp>
        <p:nvSpPr>
          <p:cNvPr id="1033" name="TextBox 1032"/>
          <p:cNvSpPr txBox="1"/>
          <p:nvPr/>
        </p:nvSpPr>
        <p:spPr>
          <a:xfrm>
            <a:off x="2013226" y="8883681"/>
            <a:ext cx="124253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/>
              <a:t>Une abstention en hausse lors des </a:t>
            </a:r>
            <a:r>
              <a:rPr lang="fr-FR" sz="2400" dirty="0" smtClean="0"/>
              <a:t>scrutins.</a:t>
            </a: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Les </a:t>
            </a:r>
            <a:r>
              <a:rPr lang="fr-FR" sz="2400" dirty="0"/>
              <a:t>citoyens modernes </a:t>
            </a:r>
            <a:r>
              <a:rPr lang="fr-FR" sz="2400" dirty="0" smtClean="0"/>
              <a:t>sont dépossédés </a:t>
            </a:r>
            <a:r>
              <a:rPr lang="fr-FR" sz="2400" dirty="0"/>
              <a:t>de leur pouvoir </a:t>
            </a:r>
            <a:r>
              <a:rPr lang="fr-FR" sz="2400" dirty="0" smtClean="0"/>
              <a:t>politique.</a:t>
            </a:r>
            <a:endParaRPr lang="fr-F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/>
              <a:t>Nous </a:t>
            </a:r>
            <a:r>
              <a:rPr lang="fr-FR" sz="2400" dirty="0" smtClean="0"/>
              <a:t>sommes </a:t>
            </a:r>
            <a:r>
              <a:rPr lang="fr-FR" sz="2400" dirty="0"/>
              <a:t>en fait en pleine « crise» de </a:t>
            </a:r>
            <a:r>
              <a:rPr lang="fr-FR" sz="2400" dirty="0" smtClean="0"/>
              <a:t>la représentation </a:t>
            </a:r>
            <a:r>
              <a:rPr lang="fr-FR" sz="2400" dirty="0" smtClean="0"/>
              <a:t>politique.</a:t>
            </a:r>
            <a:endParaRPr lang="fr-F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Un manque d’enthousiasme </a:t>
            </a:r>
            <a:r>
              <a:rPr lang="fr-FR" sz="2400" dirty="0"/>
              <a:t>croissant des électeurs à l’égard du </a:t>
            </a:r>
            <a:r>
              <a:rPr lang="fr-FR" sz="2400" dirty="0" smtClean="0"/>
              <a:t>vote.</a:t>
            </a:r>
            <a:endParaRPr lang="fr-F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Les élites politiques ne prennent pas de </a:t>
            </a:r>
            <a:r>
              <a:rPr lang="fr-FR" sz="2400" dirty="0"/>
              <a:t>décisions allant dans l’intérêt </a:t>
            </a:r>
            <a:r>
              <a:rPr lang="fr-FR" sz="2400" dirty="0" smtClean="0"/>
              <a:t>public.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endParaRPr lang="pt-BR" sz="3600" dirty="0"/>
          </a:p>
        </p:txBody>
      </p:sp>
      <p:sp>
        <p:nvSpPr>
          <p:cNvPr id="1034" name="TextBox 1033"/>
          <p:cNvSpPr txBox="1"/>
          <p:nvPr/>
        </p:nvSpPr>
        <p:spPr>
          <a:xfrm>
            <a:off x="4591195" y="11061896"/>
            <a:ext cx="9847337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CA" sz="4000" b="1" dirty="0"/>
              <a:t>LE </a:t>
            </a:r>
            <a:r>
              <a:rPr lang="fr-CA" sz="4000" b="1" dirty="0" smtClean="0"/>
              <a:t>NÉOLIBERALISME : </a:t>
            </a:r>
            <a:endParaRPr lang="fr-CA" sz="4000" b="1" dirty="0" smtClean="0"/>
          </a:p>
          <a:p>
            <a:pPr algn="r"/>
            <a:r>
              <a:rPr lang="fr-CA" sz="4000" b="1" dirty="0" smtClean="0"/>
              <a:t>UNE </a:t>
            </a:r>
            <a:r>
              <a:rPr lang="fr-CA" sz="4000" b="1" dirty="0"/>
              <a:t>MENACE POUR LA DÉMOCRATIE</a:t>
            </a:r>
            <a:endParaRPr lang="pt-BR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221404" y="13428303"/>
            <a:ext cx="72100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/>
              <a:t>L'objectif est la protection du pouvoir du </a:t>
            </a:r>
            <a:r>
              <a:rPr lang="fr-FR" sz="2400" dirty="0" smtClean="0"/>
              <a:t>marché.</a:t>
            </a: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Il est a</a:t>
            </a:r>
            <a:r>
              <a:rPr lang="fr-FR" sz="2400" dirty="0" smtClean="0"/>
              <a:t>xé </a:t>
            </a:r>
            <a:r>
              <a:rPr lang="fr-FR" sz="2400" dirty="0"/>
              <a:t>sur la </a:t>
            </a:r>
            <a:r>
              <a:rPr lang="fr-FR" sz="2400" dirty="0" smtClean="0"/>
              <a:t>consommation.</a:t>
            </a: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Il néglige </a:t>
            </a:r>
            <a:r>
              <a:rPr lang="fr-FR" sz="2400" dirty="0"/>
              <a:t>le bien </a:t>
            </a:r>
            <a:r>
              <a:rPr lang="fr-FR" sz="2400" dirty="0" smtClean="0"/>
              <a:t>public.</a:t>
            </a: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/>
              <a:t>Il ne correspond pas aux besoins des </a:t>
            </a:r>
            <a:r>
              <a:rPr lang="fr-FR" sz="2400" dirty="0" smtClean="0"/>
              <a:t>pauvres.</a:t>
            </a: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/>
              <a:t>Les pauvres sont culpabilisés par</a:t>
            </a:r>
            <a:r>
              <a:rPr lang="fr-FR" sz="2400" dirty="0" smtClean="0"/>
              <a:t> leur </a:t>
            </a:r>
            <a:r>
              <a:rPr lang="fr-FR" sz="2400" dirty="0" smtClean="0"/>
              <a:t>pauvreté.</a:t>
            </a: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L’État </a:t>
            </a:r>
            <a:r>
              <a:rPr lang="fr-FR" sz="2400" dirty="0"/>
              <a:t>est vu comme un </a:t>
            </a:r>
            <a:r>
              <a:rPr lang="fr-FR" sz="2400" dirty="0" smtClean="0"/>
              <a:t>problème.</a:t>
            </a: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Il détruit  </a:t>
            </a:r>
            <a:r>
              <a:rPr lang="fr-FR" sz="2400" dirty="0" smtClean="0"/>
              <a:t>l’esprit </a:t>
            </a:r>
            <a:r>
              <a:rPr lang="fr-FR" sz="2400" dirty="0" smtClean="0"/>
              <a:t>communautaire.</a:t>
            </a:r>
            <a:endParaRPr lang="fr-FR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2343" y="18654285"/>
            <a:ext cx="5432948" cy="27583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24326" y="15823323"/>
            <a:ext cx="982421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LE TANGO DE L'APPRENTISSAGE DE LA </a:t>
            </a:r>
            <a:r>
              <a:rPr lang="fr-FR" sz="4000" b="1" dirty="0" smtClean="0"/>
              <a:t>CITOYENNETÉ </a:t>
            </a:r>
            <a:r>
              <a:rPr lang="fr-FR" sz="4000" b="1" dirty="0"/>
              <a:t>ET </a:t>
            </a:r>
            <a:r>
              <a:rPr lang="fr-FR" sz="4000" b="1" dirty="0" smtClean="0"/>
              <a:t>DE LA DÉMOCRATIE </a:t>
            </a:r>
            <a:r>
              <a:rPr lang="fr-FR" sz="4000" b="1" dirty="0"/>
              <a:t>PARTICIPATIVE</a:t>
            </a:r>
            <a:endParaRPr lang="pt-BR" sz="4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0950" y="7160949"/>
            <a:ext cx="2614501" cy="28469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2190" y="27432000"/>
            <a:ext cx="10976354" cy="35726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7523" y="7021985"/>
            <a:ext cx="4486965" cy="29858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225" y="10567506"/>
            <a:ext cx="5127382" cy="32477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0819" y="6946521"/>
            <a:ext cx="4923788" cy="32646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404" y="6905430"/>
            <a:ext cx="3755197" cy="29224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8009" y="10207904"/>
            <a:ext cx="4865991" cy="364479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7646" y="10422408"/>
            <a:ext cx="3768920" cy="331507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9672585" y="7053205"/>
            <a:ext cx="836914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LA </a:t>
            </a:r>
            <a:r>
              <a:rPr lang="en-US" sz="4000" b="1" dirty="0" smtClean="0"/>
              <a:t>DÉMOCRATIE </a:t>
            </a:r>
            <a:r>
              <a:rPr lang="en-US" sz="4000" b="1" dirty="0" smtClean="0"/>
              <a:t>PARTICIPATIVE</a:t>
            </a:r>
            <a:endParaRPr lang="pt-B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672585" y="7861465"/>
            <a:ext cx="76951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rgbClr val="000000"/>
                </a:solidFill>
                <a:latin typeface="AGaramondPro-Regular"/>
              </a:rPr>
              <a:t>Elle est </a:t>
            </a:r>
            <a:r>
              <a:rPr lang="fr-FR" sz="2400" dirty="0" smtClean="0">
                <a:solidFill>
                  <a:srgbClr val="000000"/>
                </a:solidFill>
                <a:latin typeface="AGaramondPro-Regular"/>
              </a:rPr>
              <a:t>la </a:t>
            </a:r>
            <a:r>
              <a:rPr lang="fr-FR" sz="2400" dirty="0">
                <a:solidFill>
                  <a:srgbClr val="000000"/>
                </a:solidFill>
                <a:latin typeface="AGaramondPro-Regular"/>
              </a:rPr>
              <a:t>plus exigeante sur le plan </a:t>
            </a:r>
            <a:r>
              <a:rPr lang="fr-FR" sz="2400" dirty="0" smtClean="0">
                <a:solidFill>
                  <a:srgbClr val="000000"/>
                </a:solidFill>
                <a:latin typeface="AGaramondPro-Regular"/>
              </a:rPr>
              <a:t>démocratique.</a:t>
            </a:r>
            <a:endParaRPr lang="fr-FR" sz="2400" dirty="0" smtClean="0">
              <a:solidFill>
                <a:srgbClr val="000000"/>
              </a:solidFill>
              <a:latin typeface="AGaramondPro-Regular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rgbClr val="000000"/>
                </a:solidFill>
                <a:latin typeface="AGaramondPro-Regular"/>
              </a:rPr>
              <a:t>Elle propose </a:t>
            </a:r>
            <a:r>
              <a:rPr lang="fr-FR" sz="2400" dirty="0">
                <a:solidFill>
                  <a:srgbClr val="000000"/>
                </a:solidFill>
                <a:latin typeface="AGaramondPro-Regular"/>
              </a:rPr>
              <a:t>une participation large et inclusive du plus grand </a:t>
            </a:r>
            <a:r>
              <a:rPr lang="fr-FR" sz="2400" dirty="0" smtClean="0">
                <a:solidFill>
                  <a:srgbClr val="000000"/>
                </a:solidFill>
                <a:latin typeface="AGaramondPro-Regular"/>
              </a:rPr>
              <a:t>nombre de </a:t>
            </a:r>
            <a:r>
              <a:rPr lang="fr-FR" sz="2400" dirty="0" smtClean="0">
                <a:solidFill>
                  <a:srgbClr val="000000"/>
                </a:solidFill>
                <a:latin typeface="AGaramondPro-Regular"/>
              </a:rPr>
              <a:t>citoyens.</a:t>
            </a:r>
            <a:endParaRPr lang="fr-FR" sz="2400" dirty="0" smtClean="0">
              <a:solidFill>
                <a:srgbClr val="000000"/>
              </a:solidFill>
              <a:latin typeface="AGaramondPro-Regular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rgbClr val="000000"/>
                </a:solidFill>
                <a:latin typeface="AGaramondPro-Regular"/>
              </a:rPr>
              <a:t>Elle permet </a:t>
            </a:r>
            <a:r>
              <a:rPr lang="fr-FR" sz="2400" dirty="0">
                <a:solidFill>
                  <a:srgbClr val="000000"/>
                </a:solidFill>
                <a:latin typeface="AGaramondPro-Regular"/>
              </a:rPr>
              <a:t>l’émancipation des citoyens par la </a:t>
            </a:r>
            <a:r>
              <a:rPr lang="fr-FR" sz="2400" dirty="0" smtClean="0">
                <a:solidFill>
                  <a:srgbClr val="000000"/>
                </a:solidFill>
                <a:latin typeface="AGaramondPro-Regular"/>
              </a:rPr>
              <a:t>participation.</a:t>
            </a:r>
            <a:endParaRPr lang="fr-FR" sz="2400" dirty="0" smtClean="0">
              <a:solidFill>
                <a:srgbClr val="000000"/>
              </a:solidFill>
              <a:latin typeface="AGaramondPro-Regular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rgbClr val="000000"/>
                </a:solidFill>
                <a:latin typeface="AGaramondPro-Regular"/>
              </a:rPr>
              <a:t>Elle est un </a:t>
            </a:r>
            <a:r>
              <a:rPr lang="fr-FR" sz="2400" dirty="0" smtClean="0">
                <a:solidFill>
                  <a:srgbClr val="000000"/>
                </a:solidFill>
                <a:latin typeface="AGaramondPro-Regular"/>
              </a:rPr>
              <a:t>outil contre le néolibéralisme </a:t>
            </a:r>
            <a:r>
              <a:rPr lang="fr-FR" sz="2400" dirty="0" smtClean="0">
                <a:solidFill>
                  <a:srgbClr val="000000"/>
                </a:solidFill>
                <a:latin typeface="AGaramondPro-Regular"/>
              </a:rPr>
              <a:t>l’exclusion sociale.</a:t>
            </a:r>
            <a:r>
              <a:rPr lang="fr-FR" sz="2400" dirty="0">
                <a:solidFill>
                  <a:srgbClr val="000000"/>
                </a:solidFill>
                <a:latin typeface="AGaramondPro-Regular"/>
              </a:rPr>
              <a:t/>
            </a:r>
            <a:br>
              <a:rPr lang="fr-FR" sz="2400" dirty="0">
                <a:solidFill>
                  <a:srgbClr val="000000"/>
                </a:solidFill>
                <a:latin typeface="AGaramondPro-Regular"/>
              </a:rPr>
            </a:br>
            <a:r>
              <a:rPr lang="fr-FR" sz="2400" dirty="0">
                <a:solidFill>
                  <a:srgbClr val="000000"/>
                </a:solidFill>
                <a:latin typeface="AGaramondPro-Regular"/>
              </a:rPr>
              <a:t/>
            </a:r>
            <a:br>
              <a:rPr lang="fr-FR" sz="2400" dirty="0">
                <a:solidFill>
                  <a:srgbClr val="000000"/>
                </a:solidFill>
                <a:latin typeface="AGaramondPro-Regular"/>
              </a:rPr>
            </a:br>
            <a:endParaRPr lang="pt-BR" sz="24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2700" y="13815272"/>
            <a:ext cx="3588955" cy="2388286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8518" y="7060754"/>
            <a:ext cx="3490603" cy="250887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2700" y="11178978"/>
            <a:ext cx="3490603" cy="2417566"/>
          </a:xfrm>
          <a:prstGeom prst="rect">
            <a:avLst/>
          </a:prstGeom>
        </p:spPr>
      </p:pic>
      <p:sp>
        <p:nvSpPr>
          <p:cNvPr id="1030" name="TextBox 1029"/>
          <p:cNvSpPr txBox="1"/>
          <p:nvPr/>
        </p:nvSpPr>
        <p:spPr>
          <a:xfrm>
            <a:off x="33623097" y="10778770"/>
            <a:ext cx="7925519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/>
              <a:t>LE BUDGET </a:t>
            </a:r>
            <a:r>
              <a:rPr lang="en-US" sz="4000" b="1" dirty="0" smtClean="0"/>
              <a:t>PARTICIPATIF :</a:t>
            </a:r>
            <a:endParaRPr lang="en-US" sz="4000" b="1" dirty="0" smtClean="0"/>
          </a:p>
          <a:p>
            <a:pPr algn="r"/>
            <a:r>
              <a:rPr lang="en-US" sz="4000" b="1" dirty="0" smtClean="0"/>
              <a:t>UNE ÉCOLE DE DÉMOCRATIE</a:t>
            </a:r>
            <a:endParaRPr lang="pt-BR" sz="4000" b="1" dirty="0"/>
          </a:p>
        </p:txBody>
      </p:sp>
      <p:sp>
        <p:nvSpPr>
          <p:cNvPr id="1035" name="TextBox 1034"/>
          <p:cNvSpPr txBox="1"/>
          <p:nvPr/>
        </p:nvSpPr>
        <p:spPr>
          <a:xfrm>
            <a:off x="33812609" y="12458508"/>
            <a:ext cx="78965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Il a </a:t>
            </a:r>
            <a:r>
              <a:rPr lang="fr-FR" sz="2400" dirty="0" smtClean="0"/>
              <a:t>été i</a:t>
            </a:r>
            <a:r>
              <a:rPr lang="fr-FR" sz="2400" dirty="0" smtClean="0"/>
              <a:t>nitié </a:t>
            </a:r>
            <a:r>
              <a:rPr lang="fr-FR" sz="2400" dirty="0"/>
              <a:t>en 1989 </a:t>
            </a:r>
            <a:r>
              <a:rPr lang="fr-FR" sz="2400" dirty="0" smtClean="0"/>
              <a:t>à Porto </a:t>
            </a:r>
            <a:r>
              <a:rPr lang="fr-FR" sz="2400" dirty="0" err="1" smtClean="0"/>
              <a:t>Alegre</a:t>
            </a:r>
            <a:r>
              <a:rPr lang="fr-FR" sz="2400" dirty="0"/>
              <a:t> au sud du Brésil </a:t>
            </a:r>
            <a:r>
              <a:rPr lang="fr-FR" sz="2400" i="1" dirty="0" smtClean="0"/>
              <a:t>.</a:t>
            </a: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Il a été une réaction post-autoritaire </a:t>
            </a:r>
            <a:r>
              <a:rPr lang="fr-FR" sz="2400" dirty="0"/>
              <a:t>à la dictature et aux impositions </a:t>
            </a:r>
            <a:r>
              <a:rPr lang="fr-FR" sz="2400" dirty="0" smtClean="0"/>
              <a:t>néo-libérales.</a:t>
            </a: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Il est un outil </a:t>
            </a:r>
            <a:r>
              <a:rPr lang="fr-FR" sz="2400" dirty="0"/>
              <a:t>pour ramener les voix marginales dans les décisions </a:t>
            </a:r>
            <a:r>
              <a:rPr lang="fr-FR" sz="2400" dirty="0" smtClean="0"/>
              <a:t>budgétaires.</a:t>
            </a:r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Il contribue à la construction </a:t>
            </a:r>
            <a:r>
              <a:rPr lang="fr-FR" sz="2400" dirty="0"/>
              <a:t>d'un mode de gouvernance plus transparent, efficace et démocratique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Il est</a:t>
            </a:r>
            <a:r>
              <a:rPr lang="fr-FR" sz="2400" dirty="0" smtClean="0"/>
              <a:t> </a:t>
            </a:r>
            <a:r>
              <a:rPr lang="fr-FR" sz="2400" dirty="0"/>
              <a:t>un espace </a:t>
            </a:r>
            <a:r>
              <a:rPr lang="fr-FR" sz="2400" dirty="0" smtClean="0"/>
              <a:t>privilégié </a:t>
            </a:r>
            <a:r>
              <a:rPr lang="fr-FR" sz="2400" dirty="0"/>
              <a:t>pour l'apprentissage civique et la redistribution du capital politique</a:t>
            </a:r>
          </a:p>
        </p:txBody>
      </p:sp>
      <p:sp>
        <p:nvSpPr>
          <p:cNvPr id="1036" name="TextBox 1035"/>
          <p:cNvSpPr txBox="1"/>
          <p:nvPr/>
        </p:nvSpPr>
        <p:spPr>
          <a:xfrm>
            <a:off x="29500531" y="21782236"/>
            <a:ext cx="12048085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CADRE THÉORIQUE  POUR RENFORCER LA CITOYENNETÉ PAR LA DÉMOCRATIE PARTICIPATIVE DANS LES ÉCOLES ET LES CENTRES D'ÉDUCATION DES ADULTES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7" name="TextBox 1036"/>
          <p:cNvSpPr txBox="1"/>
          <p:nvPr/>
        </p:nvSpPr>
        <p:spPr>
          <a:xfrm>
            <a:off x="29500531" y="24511282"/>
            <a:ext cx="120480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/>
              <a:t>Les </a:t>
            </a:r>
            <a:r>
              <a:rPr lang="fr-FR" sz="2400" b="1" dirty="0"/>
              <a:t>participants </a:t>
            </a:r>
            <a:r>
              <a:rPr lang="fr-FR" sz="2400" b="1" dirty="0" smtClean="0"/>
              <a:t>prennent part </a:t>
            </a:r>
            <a:r>
              <a:rPr lang="fr-FR" sz="2400" b="1" dirty="0"/>
              <a:t>volontairement et directement au processus </a:t>
            </a:r>
            <a:r>
              <a:rPr lang="fr-FR" sz="2400" b="1" dirty="0" smtClean="0"/>
              <a:t>démocratique.</a:t>
            </a:r>
            <a:endParaRPr lang="pt-BR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/>
              <a:t>Il </a:t>
            </a:r>
            <a:r>
              <a:rPr lang="fr-FR" sz="2400" b="1" dirty="0"/>
              <a:t>est basé sur la solidarité entre les personnes</a:t>
            </a:r>
            <a:r>
              <a:rPr lang="fr-FR" sz="2400" b="1" dirty="0" smtClean="0"/>
              <a:t>.</a:t>
            </a:r>
            <a:r>
              <a:rPr lang="fr-FR" sz="2400" b="1" dirty="0"/>
              <a:t> L'exclusion sociale devrait être combattue </a:t>
            </a:r>
            <a:r>
              <a:rPr lang="fr-FR" sz="2400" b="1" dirty="0" smtClean="0"/>
              <a:t>ouvertement.</a:t>
            </a:r>
            <a:endParaRPr lang="pt-BR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/>
              <a:t>La </a:t>
            </a:r>
            <a:r>
              <a:rPr lang="fr-FR" sz="2400" b="1" dirty="0"/>
              <a:t>participation devrait être universelle.</a:t>
            </a:r>
            <a:endParaRPr lang="pt-BR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/>
              <a:t>La </a:t>
            </a:r>
            <a:r>
              <a:rPr lang="fr-FR" sz="2400" b="1" dirty="0"/>
              <a:t>confiance doit être aussi le centre du processus.</a:t>
            </a:r>
            <a:endParaRPr lang="pt-BR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/>
              <a:t>Le </a:t>
            </a:r>
            <a:r>
              <a:rPr lang="fr-FR" sz="2400" b="1" dirty="0"/>
              <a:t>processus de démocratie participative est en constante transformation</a:t>
            </a:r>
            <a:r>
              <a:rPr lang="fr-FR" sz="2400" dirty="0"/>
              <a:t>.</a:t>
            </a:r>
            <a:endParaRPr lang="pt-BR" sz="2400" dirty="0"/>
          </a:p>
          <a:p>
            <a:endParaRPr lang="pt-BR" sz="2400" dirty="0"/>
          </a:p>
        </p:txBody>
      </p:sp>
      <p:pic>
        <p:nvPicPr>
          <p:cNvPr id="1039" name="Picture 103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2699" y="27203400"/>
            <a:ext cx="5240703" cy="3667166"/>
          </a:xfrm>
          <a:prstGeom prst="rect">
            <a:avLst/>
          </a:prstGeom>
        </p:spPr>
      </p:pic>
      <p:graphicFrame>
        <p:nvGraphicFramePr>
          <p:cNvPr id="1038" name="Diagram 1037"/>
          <p:cNvGraphicFramePr/>
          <p:nvPr>
            <p:extLst>
              <p:ext uri="{D42A27DB-BD31-4B8C-83A1-F6EECF244321}">
                <p14:modId xmlns:p14="http://schemas.microsoft.com/office/powerpoint/2010/main" val="690391708"/>
              </p:ext>
            </p:extLst>
          </p:nvPr>
        </p:nvGraphicFramePr>
        <p:xfrm>
          <a:off x="21865291" y="17693495"/>
          <a:ext cx="5005605" cy="5114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040" name="TextBox 1039"/>
          <p:cNvSpPr txBox="1"/>
          <p:nvPr/>
        </p:nvSpPr>
        <p:spPr>
          <a:xfrm>
            <a:off x="2142984" y="21991853"/>
            <a:ext cx="12736611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 PRINCIPES DU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PARTICIPATIF SONT COMPATIBLES AVEC LES PRINCIPES DE L’ÉDUCATION DES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ADULTES.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51" name="Table 10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226011"/>
              </p:ext>
            </p:extLst>
          </p:nvPr>
        </p:nvGraphicFramePr>
        <p:xfrm>
          <a:off x="2461162" y="24090089"/>
          <a:ext cx="5245077" cy="6695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5077"/>
              </a:tblGrid>
              <a:tr h="9938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PRINCIPES DE L’ÉDUCATION DES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ADULTES 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Knowles, Holton III, &amp; Swanson,</a:t>
                      </a: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2005)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2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</a:t>
                      </a:r>
                      <a:r>
                        <a:rPr lang="pt-BR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besoin</a:t>
                      </a: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pt-BR" sz="2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savoir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2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concept de soi chez l’apprenant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2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rôle de l’expérience de l’apprenant</a:t>
                      </a:r>
                      <a:endParaRPr lang="pt-BR" sz="2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2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volonté d’apprendre</a:t>
                      </a:r>
                      <a:endParaRPr lang="pt-BR" sz="2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25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L’orientation de l’apprentissage</a:t>
                      </a:r>
                      <a:endParaRPr lang="pt-BR" sz="2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634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motivation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52" name="Table 10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615072"/>
              </p:ext>
            </p:extLst>
          </p:nvPr>
        </p:nvGraphicFramePr>
        <p:xfrm>
          <a:off x="8899327" y="24107977"/>
          <a:ext cx="5704074" cy="6614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4074"/>
              </a:tblGrid>
              <a:tr h="7044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PRINCIPES DE LA PÉDAGOGIE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CRITIQUE  -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(FREIRE, 1970)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0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Collaboration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 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apprenants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0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Attention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 besoins de 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l’apprenant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0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Dialogue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engagé, interactif et 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honnête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26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Reconnaissance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relations de 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pouvoir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0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sociale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70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Reconnaissance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questions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racisme, de sexisme, d'orientation sexuelle ou de privilège de 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classe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20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Conscience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critique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26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Reconnaissance des expériences vécues par </a:t>
                      </a: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l’apprenant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53" name="Picture 1052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8600" y="27199153"/>
            <a:ext cx="2750016" cy="3671413"/>
          </a:xfrm>
          <a:prstGeom prst="rect">
            <a:avLst/>
          </a:prstGeom>
        </p:spPr>
      </p:pic>
      <p:pic>
        <p:nvPicPr>
          <p:cNvPr id="1054" name="Picture 105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5570" y="27231952"/>
            <a:ext cx="3847852" cy="3562890"/>
          </a:xfrm>
          <a:prstGeom prst="rect">
            <a:avLst/>
          </a:prstGeom>
        </p:spPr>
      </p:pic>
      <p:pic>
        <p:nvPicPr>
          <p:cNvPr id="1055" name="Picture 1054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097" y="12648335"/>
            <a:ext cx="4208649" cy="379848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971287" y="31177775"/>
            <a:ext cx="1446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Je voudrais remercier </a:t>
            </a:r>
            <a:r>
              <a:rPr lang="fr-CA" sz="2000" dirty="0" smtClean="0"/>
              <a:t>Dre </a:t>
            </a:r>
            <a:r>
              <a:rPr lang="fr-CA" sz="2000" dirty="0" err="1" smtClean="0"/>
              <a:t>Arpi</a:t>
            </a:r>
            <a:r>
              <a:rPr lang="fr-CA" sz="2000" dirty="0" smtClean="0"/>
              <a:t> </a:t>
            </a:r>
            <a:r>
              <a:rPr lang="fr-CA" sz="2000" dirty="0" err="1" smtClean="0"/>
              <a:t>Hamalian</a:t>
            </a:r>
            <a:r>
              <a:rPr lang="fr-CA" sz="2000" dirty="0" smtClean="0"/>
              <a:t> (Concordia </a:t>
            </a:r>
            <a:r>
              <a:rPr lang="fr-CA" sz="2000" dirty="0" err="1" smtClean="0"/>
              <a:t>University</a:t>
            </a:r>
            <a:r>
              <a:rPr lang="fr-CA" sz="2000" dirty="0" smtClean="0"/>
              <a:t>) et Dre Audrey Dahl (UQAM) pour </a:t>
            </a:r>
            <a:r>
              <a:rPr lang="fr-CA" sz="2000" dirty="0"/>
              <a:t>ses conseils d'expert et ses encouragements tout au long de ce </a:t>
            </a:r>
            <a:r>
              <a:rPr lang="fr-CA" sz="2000" dirty="0" smtClean="0"/>
              <a:t>projet, </a:t>
            </a:r>
            <a:r>
              <a:rPr lang="fr-CA" sz="2000" dirty="0"/>
              <a:t>ainsi que le </a:t>
            </a:r>
            <a:r>
              <a:rPr lang="fr-CA" sz="2000" dirty="0" smtClean="0"/>
              <a:t>professeur Yves Martineau du Centre Saint-Louis de la CSDM. </a:t>
            </a:r>
            <a:endParaRPr lang="en-CA" sz="2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29226566" y="31287292"/>
            <a:ext cx="12659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800" dirty="0" smtClean="0"/>
              <a:t>Je voudrais remercier le </a:t>
            </a:r>
            <a:r>
              <a:rPr lang="fr-CA" sz="2000" dirty="0" smtClean="0"/>
              <a:t>soutien</a:t>
            </a:r>
            <a:r>
              <a:rPr lang="fr-CA" sz="1800" dirty="0" smtClean="0"/>
              <a:t> du département d’éducation de l’université Concordia.</a:t>
            </a:r>
            <a:endParaRPr lang="en-CA" sz="1800" dirty="0"/>
          </a:p>
        </p:txBody>
      </p:sp>
      <p:sp>
        <p:nvSpPr>
          <p:cNvPr id="1041" name="ZoneTexte 1040"/>
          <p:cNvSpPr txBox="1"/>
          <p:nvPr/>
        </p:nvSpPr>
        <p:spPr>
          <a:xfrm>
            <a:off x="17580916" y="21782236"/>
            <a:ext cx="385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Schugurensky</a:t>
            </a:r>
            <a:r>
              <a:rPr lang="en-US" sz="1800" dirty="0"/>
              <a:t>, D. (2004)</a:t>
            </a:r>
            <a:endParaRPr lang="en-CA" sz="1800" dirty="0"/>
          </a:p>
        </p:txBody>
      </p:sp>
      <p:sp>
        <p:nvSpPr>
          <p:cNvPr id="1042" name="ZoneTexte 1041"/>
          <p:cNvSpPr txBox="1"/>
          <p:nvPr/>
        </p:nvSpPr>
        <p:spPr>
          <a:xfrm>
            <a:off x="25415437" y="27014487"/>
            <a:ext cx="367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/>
              <a:t>Carr</a:t>
            </a:r>
            <a:r>
              <a:rPr lang="en-US" sz="1800" dirty="0"/>
              <a:t>, P. (2008)</a:t>
            </a: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574</Words>
  <Application>Microsoft Office PowerPoint</Application>
  <PresentationFormat>Personnalisé</PresentationFormat>
  <Paragraphs>65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RR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Beauty Preserved for Eternity: Ancient Egyptian Coffin Art</dc:title>
  <dc:creator>Allison Williams</dc:creator>
  <cp:lastModifiedBy>CSDM</cp:lastModifiedBy>
  <cp:revision>81</cp:revision>
  <dcterms:created xsi:type="dcterms:W3CDTF">2017-05-04T15:43:05Z</dcterms:created>
  <dcterms:modified xsi:type="dcterms:W3CDTF">2017-05-04T17:45:59Z</dcterms:modified>
</cp:coreProperties>
</file>