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comments/comment1.xml" ContentType="application/vnd.openxmlformats-officedocument.presentationml.comments+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handoutMasterIdLst>
    <p:handoutMasterId r:id="rId3"/>
  </p:handoutMasterIdLst>
  <p:sldIdLst>
    <p:sldId id="256" r:id="rId2"/>
  </p:sldIdLst>
  <p:sldSz cx="41148000" cy="292608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65125" indent="92075" algn="l" rtl="0" fontAlgn="base">
      <a:spcBef>
        <a:spcPct val="0"/>
      </a:spcBef>
      <a:spcAft>
        <a:spcPct val="0"/>
      </a:spcAft>
      <a:defRPr kern="1200">
        <a:solidFill>
          <a:schemeClr val="tx1"/>
        </a:solidFill>
        <a:latin typeface="Arial" charset="0"/>
        <a:ea typeface="+mn-ea"/>
        <a:cs typeface="+mn-cs"/>
      </a:defRPr>
    </a:lvl2pPr>
    <a:lvl3pPr marL="731838" indent="182563" algn="l" rtl="0" fontAlgn="base">
      <a:spcBef>
        <a:spcPct val="0"/>
      </a:spcBef>
      <a:spcAft>
        <a:spcPct val="0"/>
      </a:spcAft>
      <a:defRPr kern="1200">
        <a:solidFill>
          <a:schemeClr val="tx1"/>
        </a:solidFill>
        <a:latin typeface="Arial" charset="0"/>
        <a:ea typeface="+mn-ea"/>
        <a:cs typeface="+mn-cs"/>
      </a:defRPr>
    </a:lvl3pPr>
    <a:lvl4pPr marL="1098550" indent="273050" algn="l" rtl="0" fontAlgn="base">
      <a:spcBef>
        <a:spcPct val="0"/>
      </a:spcBef>
      <a:spcAft>
        <a:spcPct val="0"/>
      </a:spcAft>
      <a:defRPr kern="1200">
        <a:solidFill>
          <a:schemeClr val="tx1"/>
        </a:solidFill>
        <a:latin typeface="Arial" charset="0"/>
        <a:ea typeface="+mn-ea"/>
        <a:cs typeface="+mn-cs"/>
      </a:defRPr>
    </a:lvl4pPr>
    <a:lvl5pPr marL="1465263" indent="363538"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J. Tiessen" initials="rj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D9E3"/>
    <a:srgbClr val="FF8000"/>
    <a:srgbClr val="3A6CBB"/>
    <a:srgbClr val="153A6F"/>
    <a:srgbClr val="D61D23"/>
    <a:srgbClr val="E7DDC4"/>
    <a:srgbClr val="7B1409"/>
    <a:srgbClr val="09776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876" autoAdjust="0"/>
    <p:restoredTop sz="98413" autoAdjust="0"/>
  </p:normalViewPr>
  <p:slideViewPr>
    <p:cSldViewPr>
      <p:cViewPr>
        <p:scale>
          <a:sx n="50" d="100"/>
          <a:sy n="50" d="100"/>
        </p:scale>
        <p:origin x="5496" y="4878"/>
      </p:cViewPr>
      <p:guideLst>
        <p:guide orient="horz" pos="9216"/>
        <p:guide pos="12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5-25T14:03:54.609" idx="1">
    <p:pos x="5016" y="10524"/>
    <p:text>I would change the text to this:
There are no format restrictions in section 29  of the Copyright Act.  Section 30.2 (5) which allows libraries to act on behalf of their users in fair dealing does not allow the user to receive a a digital copy prohibition.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Times"/>
              </a:defRPr>
            </a:lvl1pPr>
          </a:lstStyle>
          <a:p>
            <a:pPr>
              <a:defRPr/>
            </a:pPr>
            <a:endParaRPr lang="en-US"/>
          </a:p>
        </p:txBody>
      </p:sp>
      <p:sp>
        <p:nvSpPr>
          <p:cNvPr id="71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Times"/>
              </a:defRPr>
            </a:lvl1pPr>
          </a:lstStyle>
          <a:p>
            <a:pPr>
              <a:defRPr/>
            </a:pPr>
            <a:endParaRPr lang="en-US"/>
          </a:p>
        </p:txBody>
      </p:sp>
      <p:sp>
        <p:nvSpPr>
          <p:cNvPr id="71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Times"/>
              </a:defRPr>
            </a:lvl1pPr>
          </a:lstStyle>
          <a:p>
            <a:pPr>
              <a:defRPr/>
            </a:pPr>
            <a:endParaRPr lang="en-US"/>
          </a:p>
        </p:txBody>
      </p:sp>
      <p:sp>
        <p:nvSpPr>
          <p:cNvPr id="71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atin typeface="Times"/>
              </a:defRPr>
            </a:lvl1pPr>
          </a:lstStyle>
          <a:p>
            <a:pPr>
              <a:defRPr/>
            </a:pPr>
            <a:fld id="{6E0DF9EF-B550-425B-9D45-422909CE46B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5846" y="9089390"/>
            <a:ext cx="34976310" cy="6272530"/>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1690" y="16581120"/>
            <a:ext cx="28804621" cy="7477760"/>
          </a:xfrm>
        </p:spPr>
        <p:txBody>
          <a:bodyPr/>
          <a:lstStyle>
            <a:lvl1pPr marL="0" indent="0" algn="ctr">
              <a:buNone/>
              <a:defRPr/>
            </a:lvl1pPr>
            <a:lvl2pPr marL="366674" indent="0" algn="ctr">
              <a:buNone/>
              <a:defRPr/>
            </a:lvl2pPr>
            <a:lvl3pPr marL="733349" indent="0" algn="ctr">
              <a:buNone/>
              <a:defRPr/>
            </a:lvl3pPr>
            <a:lvl4pPr marL="1100023" indent="0" algn="ctr">
              <a:buNone/>
              <a:defRPr/>
            </a:lvl4pPr>
            <a:lvl5pPr marL="1466698" indent="0" algn="ctr">
              <a:buNone/>
              <a:defRPr/>
            </a:lvl5pPr>
            <a:lvl6pPr marL="1833372" indent="0" algn="ctr">
              <a:buNone/>
              <a:defRPr/>
            </a:lvl6pPr>
            <a:lvl7pPr marL="2200046" indent="0" algn="ctr">
              <a:buNone/>
              <a:defRPr/>
            </a:lvl7pPr>
            <a:lvl8pPr marL="2566721" indent="0" algn="ctr">
              <a:buNone/>
              <a:defRPr/>
            </a:lvl8pPr>
            <a:lvl9pPr marL="293339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AC6A8F-4918-4C59-8460-F3CAF710456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26221-2C8C-4968-9467-1758918D93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832810" y="1172211"/>
            <a:ext cx="9257535" cy="249656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656" y="1172211"/>
            <a:ext cx="27652690" cy="249656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C2F12-54BB-4BAC-BDC5-A94D64FD16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C8FD33-A367-4FC6-A5EF-DE3A4AF8D9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7" y="18802350"/>
            <a:ext cx="34976310" cy="5811520"/>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7" y="12401550"/>
            <a:ext cx="34976310" cy="6400800"/>
          </a:xfrm>
        </p:spPr>
        <p:txBody>
          <a:bodyPr anchor="b"/>
          <a:lstStyle>
            <a:lvl1pPr marL="0" indent="0">
              <a:buNone/>
              <a:defRPr sz="1600"/>
            </a:lvl1pPr>
            <a:lvl2pPr marL="366674" indent="0">
              <a:buNone/>
              <a:defRPr sz="1400"/>
            </a:lvl2pPr>
            <a:lvl3pPr marL="733349" indent="0">
              <a:buNone/>
              <a:defRPr sz="1300"/>
            </a:lvl3pPr>
            <a:lvl4pPr marL="1100023" indent="0">
              <a:buNone/>
              <a:defRPr sz="1100"/>
            </a:lvl4pPr>
            <a:lvl5pPr marL="1466698" indent="0">
              <a:buNone/>
              <a:defRPr sz="1100"/>
            </a:lvl5pPr>
            <a:lvl6pPr marL="1833372" indent="0">
              <a:buNone/>
              <a:defRPr sz="1100"/>
            </a:lvl6pPr>
            <a:lvl7pPr marL="2200046" indent="0">
              <a:buNone/>
              <a:defRPr sz="1100"/>
            </a:lvl7pPr>
            <a:lvl8pPr marL="2566721" indent="0">
              <a:buNone/>
              <a:defRPr sz="1100"/>
            </a:lvl8pPr>
            <a:lvl9pPr marL="2933395"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C06184-8876-44D4-ACD5-FDF6E161F73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656" y="6827520"/>
            <a:ext cx="18455112" cy="1931035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635233" y="6827520"/>
            <a:ext cx="18455113" cy="1931035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32F05E-8C8E-4AD0-B863-4747AB6ED0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655" y="6549391"/>
            <a:ext cx="18180844" cy="2730500"/>
          </a:xfrm>
        </p:spPr>
        <p:txBody>
          <a:bodyPr anchor="b"/>
          <a:lstStyle>
            <a:lvl1pPr marL="0" indent="0">
              <a:buNone/>
              <a:defRPr sz="1900" b="1"/>
            </a:lvl1pPr>
            <a:lvl2pPr marL="366674" indent="0">
              <a:buNone/>
              <a:defRPr sz="1600" b="1"/>
            </a:lvl2pPr>
            <a:lvl3pPr marL="733349" indent="0">
              <a:buNone/>
              <a:defRPr sz="1400" b="1"/>
            </a:lvl3pPr>
            <a:lvl4pPr marL="1100023" indent="0">
              <a:buNone/>
              <a:defRPr sz="1300" b="1"/>
            </a:lvl4pPr>
            <a:lvl5pPr marL="1466698" indent="0">
              <a:buNone/>
              <a:defRPr sz="1300" b="1"/>
            </a:lvl5pPr>
            <a:lvl6pPr marL="1833372" indent="0">
              <a:buNone/>
              <a:defRPr sz="1300" b="1"/>
            </a:lvl6pPr>
            <a:lvl7pPr marL="2200046" indent="0">
              <a:buNone/>
              <a:defRPr sz="1300" b="1"/>
            </a:lvl7pPr>
            <a:lvl8pPr marL="2566721" indent="0">
              <a:buNone/>
              <a:defRPr sz="1300" b="1"/>
            </a:lvl8pPr>
            <a:lvl9pPr marL="2933395"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2057655" y="9279891"/>
            <a:ext cx="18180844" cy="1685798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3123" y="6549391"/>
            <a:ext cx="18187223" cy="2730500"/>
          </a:xfrm>
        </p:spPr>
        <p:txBody>
          <a:bodyPr anchor="b"/>
          <a:lstStyle>
            <a:lvl1pPr marL="0" indent="0">
              <a:buNone/>
              <a:defRPr sz="1900" b="1"/>
            </a:lvl1pPr>
            <a:lvl2pPr marL="366674" indent="0">
              <a:buNone/>
              <a:defRPr sz="1600" b="1"/>
            </a:lvl2pPr>
            <a:lvl3pPr marL="733349" indent="0">
              <a:buNone/>
              <a:defRPr sz="1400" b="1"/>
            </a:lvl3pPr>
            <a:lvl4pPr marL="1100023" indent="0">
              <a:buNone/>
              <a:defRPr sz="1300" b="1"/>
            </a:lvl4pPr>
            <a:lvl5pPr marL="1466698" indent="0">
              <a:buNone/>
              <a:defRPr sz="1300" b="1"/>
            </a:lvl5pPr>
            <a:lvl6pPr marL="1833372" indent="0">
              <a:buNone/>
              <a:defRPr sz="1300" b="1"/>
            </a:lvl6pPr>
            <a:lvl7pPr marL="2200046" indent="0">
              <a:buNone/>
              <a:defRPr sz="1300" b="1"/>
            </a:lvl7pPr>
            <a:lvl8pPr marL="2566721" indent="0">
              <a:buNone/>
              <a:defRPr sz="1300" b="1"/>
            </a:lvl8pPr>
            <a:lvl9pPr marL="2933395"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20903123" y="9279891"/>
            <a:ext cx="18187223" cy="1685798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DB34D8-5CC2-4116-A1DE-4AAE55FE50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65E0DC-08D9-4174-AE9F-1403F19CB7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E6ECD6-11D9-4E52-941A-69CE4D5EF2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656" y="1164590"/>
            <a:ext cx="13537406" cy="4958080"/>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16087470" y="1164590"/>
            <a:ext cx="23002875" cy="24973280"/>
          </a:xfrm>
        </p:spPr>
        <p:txBody>
          <a:bodyPr/>
          <a:lstStyle>
            <a:lvl1pPr>
              <a:defRPr sz="26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656" y="6122670"/>
            <a:ext cx="13537406" cy="20015200"/>
          </a:xfrm>
        </p:spPr>
        <p:txBody>
          <a:bodyPr/>
          <a:lstStyle>
            <a:lvl1pPr marL="0" indent="0">
              <a:buNone/>
              <a:defRPr sz="1100"/>
            </a:lvl1pPr>
            <a:lvl2pPr marL="366674" indent="0">
              <a:buNone/>
              <a:defRPr sz="1000"/>
            </a:lvl2pPr>
            <a:lvl3pPr marL="733349" indent="0">
              <a:buNone/>
              <a:defRPr sz="800"/>
            </a:lvl3pPr>
            <a:lvl4pPr marL="1100023" indent="0">
              <a:buNone/>
              <a:defRPr sz="700"/>
            </a:lvl4pPr>
            <a:lvl5pPr marL="1466698" indent="0">
              <a:buNone/>
              <a:defRPr sz="700"/>
            </a:lvl5pPr>
            <a:lvl6pPr marL="1833372" indent="0">
              <a:buNone/>
              <a:defRPr sz="700"/>
            </a:lvl6pPr>
            <a:lvl7pPr marL="2200046" indent="0">
              <a:buNone/>
              <a:defRPr sz="700"/>
            </a:lvl7pPr>
            <a:lvl8pPr marL="2566721" indent="0">
              <a:buNone/>
              <a:defRPr sz="700"/>
            </a:lvl8pPr>
            <a:lvl9pPr marL="2933395"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CDE236-0E76-407E-A03B-604AA6A0D4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4784" y="20482560"/>
            <a:ext cx="24689310" cy="2418080"/>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8064784" y="2614930"/>
            <a:ext cx="24689310" cy="17556480"/>
          </a:xfrm>
        </p:spPr>
        <p:txBody>
          <a:bodyPr/>
          <a:lstStyle>
            <a:lvl1pPr marL="0" indent="0">
              <a:buNone/>
              <a:defRPr sz="2600"/>
            </a:lvl1pPr>
            <a:lvl2pPr marL="366674" indent="0">
              <a:buNone/>
              <a:defRPr sz="2200"/>
            </a:lvl2pPr>
            <a:lvl3pPr marL="733349" indent="0">
              <a:buNone/>
              <a:defRPr sz="1900"/>
            </a:lvl3pPr>
            <a:lvl4pPr marL="1100023" indent="0">
              <a:buNone/>
              <a:defRPr sz="1600"/>
            </a:lvl4pPr>
            <a:lvl5pPr marL="1466698" indent="0">
              <a:buNone/>
              <a:defRPr sz="1600"/>
            </a:lvl5pPr>
            <a:lvl6pPr marL="1833372" indent="0">
              <a:buNone/>
              <a:defRPr sz="1600"/>
            </a:lvl6pPr>
            <a:lvl7pPr marL="2200046" indent="0">
              <a:buNone/>
              <a:defRPr sz="1600"/>
            </a:lvl7pPr>
            <a:lvl8pPr marL="2566721" indent="0">
              <a:buNone/>
              <a:defRPr sz="1600"/>
            </a:lvl8pPr>
            <a:lvl9pPr marL="2933395" indent="0">
              <a:buNone/>
              <a:defRPr sz="1600"/>
            </a:lvl9pPr>
          </a:lstStyle>
          <a:p>
            <a:pPr lvl="0"/>
            <a:endParaRPr lang="en-US" noProof="0" smtClean="0"/>
          </a:p>
        </p:txBody>
      </p:sp>
      <p:sp>
        <p:nvSpPr>
          <p:cNvPr id="4" name="Text Placeholder 3"/>
          <p:cNvSpPr>
            <a:spLocks noGrp="1"/>
          </p:cNvSpPr>
          <p:nvPr>
            <p:ph type="body" sz="half" idx="2"/>
          </p:nvPr>
        </p:nvSpPr>
        <p:spPr>
          <a:xfrm>
            <a:off x="8064784" y="22900640"/>
            <a:ext cx="24689310" cy="3434080"/>
          </a:xfrm>
        </p:spPr>
        <p:txBody>
          <a:bodyPr/>
          <a:lstStyle>
            <a:lvl1pPr marL="0" indent="0">
              <a:buNone/>
              <a:defRPr sz="1100"/>
            </a:lvl1pPr>
            <a:lvl2pPr marL="366674" indent="0">
              <a:buNone/>
              <a:defRPr sz="1000"/>
            </a:lvl2pPr>
            <a:lvl3pPr marL="733349" indent="0">
              <a:buNone/>
              <a:defRPr sz="800"/>
            </a:lvl3pPr>
            <a:lvl4pPr marL="1100023" indent="0">
              <a:buNone/>
              <a:defRPr sz="700"/>
            </a:lvl4pPr>
            <a:lvl5pPr marL="1466698" indent="0">
              <a:buNone/>
              <a:defRPr sz="700"/>
            </a:lvl5pPr>
            <a:lvl6pPr marL="1833372" indent="0">
              <a:buNone/>
              <a:defRPr sz="700"/>
            </a:lvl6pPr>
            <a:lvl7pPr marL="2200046" indent="0">
              <a:buNone/>
              <a:defRPr sz="700"/>
            </a:lvl7pPr>
            <a:lvl8pPr marL="2566721" indent="0">
              <a:buNone/>
              <a:defRPr sz="700"/>
            </a:lvl8pPr>
            <a:lvl9pPr marL="2933395"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A9CA27-B299-4B22-803E-729C7D35338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1171575"/>
            <a:ext cx="37033200" cy="4876800"/>
          </a:xfrm>
          <a:prstGeom prst="rect">
            <a:avLst/>
          </a:prstGeom>
          <a:noFill/>
          <a:ln w="9525">
            <a:noFill/>
            <a:miter lim="800000"/>
            <a:headEnd/>
            <a:tailEnd/>
          </a:ln>
        </p:spPr>
        <p:txBody>
          <a:bodyPr vert="horz" wrap="square" lIns="402091" tIns="201045" rIns="402091" bIns="20104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57400" y="6827838"/>
            <a:ext cx="37033200" cy="19310350"/>
          </a:xfrm>
          <a:prstGeom prst="rect">
            <a:avLst/>
          </a:prstGeom>
          <a:noFill/>
          <a:ln w="9525">
            <a:noFill/>
            <a:miter lim="800000"/>
            <a:headEnd/>
            <a:tailEnd/>
          </a:ln>
        </p:spPr>
        <p:txBody>
          <a:bodyPr vert="horz" wrap="square" lIns="402091" tIns="201045" rIns="402091" bIns="2010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2057400" y="26646188"/>
            <a:ext cx="9601200" cy="2032000"/>
          </a:xfrm>
          <a:prstGeom prst="rect">
            <a:avLst/>
          </a:prstGeom>
          <a:noFill/>
          <a:ln w="9525">
            <a:noFill/>
            <a:miter lim="800000"/>
            <a:headEnd/>
            <a:tailEnd/>
          </a:ln>
          <a:effectLst/>
        </p:spPr>
        <p:txBody>
          <a:bodyPr vert="horz" wrap="square" lIns="402091" tIns="201045" rIns="402091" bIns="201045" numCol="1" anchor="t" anchorCtr="0" compatLnSpc="1">
            <a:prstTxWarp prst="textNoShape">
              <a:avLst/>
            </a:prstTxWarp>
          </a:bodyPr>
          <a:lstStyle>
            <a:lvl1pPr>
              <a:defRPr sz="6200"/>
            </a:lvl1pPr>
          </a:lstStyle>
          <a:p>
            <a:pPr>
              <a:defRPr/>
            </a:pPr>
            <a:endParaRPr lang="en-US"/>
          </a:p>
        </p:txBody>
      </p:sp>
      <p:sp>
        <p:nvSpPr>
          <p:cNvPr id="4101" name="Rectangle 5"/>
          <p:cNvSpPr>
            <a:spLocks noGrp="1" noChangeArrowheads="1"/>
          </p:cNvSpPr>
          <p:nvPr>
            <p:ph type="ftr" sz="quarter" idx="3"/>
          </p:nvPr>
        </p:nvSpPr>
        <p:spPr bwMode="auto">
          <a:xfrm>
            <a:off x="14058900" y="26646188"/>
            <a:ext cx="13030200" cy="2032000"/>
          </a:xfrm>
          <a:prstGeom prst="rect">
            <a:avLst/>
          </a:prstGeom>
          <a:noFill/>
          <a:ln w="9525">
            <a:noFill/>
            <a:miter lim="800000"/>
            <a:headEnd/>
            <a:tailEnd/>
          </a:ln>
          <a:effectLst/>
        </p:spPr>
        <p:txBody>
          <a:bodyPr vert="horz" wrap="square" lIns="402091" tIns="201045" rIns="402091" bIns="201045" numCol="1" anchor="t" anchorCtr="0" compatLnSpc="1">
            <a:prstTxWarp prst="textNoShape">
              <a:avLst/>
            </a:prstTxWarp>
          </a:bodyPr>
          <a:lstStyle>
            <a:lvl1pPr algn="ctr">
              <a:defRPr sz="6200"/>
            </a:lvl1pPr>
          </a:lstStyle>
          <a:p>
            <a:pPr>
              <a:defRPr/>
            </a:pPr>
            <a:endParaRPr lang="en-US"/>
          </a:p>
        </p:txBody>
      </p:sp>
      <p:sp>
        <p:nvSpPr>
          <p:cNvPr id="4102" name="Rectangle 6"/>
          <p:cNvSpPr>
            <a:spLocks noGrp="1" noChangeArrowheads="1"/>
          </p:cNvSpPr>
          <p:nvPr>
            <p:ph type="sldNum" sz="quarter" idx="4"/>
          </p:nvPr>
        </p:nvSpPr>
        <p:spPr bwMode="auto">
          <a:xfrm>
            <a:off x="29489400" y="26646188"/>
            <a:ext cx="9601200" cy="2032000"/>
          </a:xfrm>
          <a:prstGeom prst="rect">
            <a:avLst/>
          </a:prstGeom>
          <a:noFill/>
          <a:ln w="9525">
            <a:noFill/>
            <a:miter lim="800000"/>
            <a:headEnd/>
            <a:tailEnd/>
          </a:ln>
          <a:effectLst/>
        </p:spPr>
        <p:txBody>
          <a:bodyPr vert="horz" wrap="square" lIns="402091" tIns="201045" rIns="402091" bIns="201045" numCol="1" anchor="t" anchorCtr="0" compatLnSpc="1">
            <a:prstTxWarp prst="textNoShape">
              <a:avLst/>
            </a:prstTxWarp>
          </a:bodyPr>
          <a:lstStyle>
            <a:lvl1pPr algn="r">
              <a:defRPr sz="6200"/>
            </a:lvl1pPr>
          </a:lstStyle>
          <a:p>
            <a:pPr>
              <a:defRPr/>
            </a:pPr>
            <a:fld id="{F0AB8C71-4C5F-450F-9096-B8C02FA658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defTabSz="4022725" rtl="0" eaLnBrk="0" fontAlgn="base" hangingPunct="0">
        <a:spcBef>
          <a:spcPct val="0"/>
        </a:spcBef>
        <a:spcAft>
          <a:spcPct val="0"/>
        </a:spcAft>
        <a:defRPr sz="19300">
          <a:solidFill>
            <a:schemeClr val="tx2"/>
          </a:solidFill>
          <a:latin typeface="+mj-lt"/>
          <a:ea typeface="+mj-ea"/>
          <a:cs typeface="+mj-cs"/>
        </a:defRPr>
      </a:lvl1pPr>
      <a:lvl2pPr algn="ctr" defTabSz="4022725" rtl="0" eaLnBrk="0" fontAlgn="base" hangingPunct="0">
        <a:spcBef>
          <a:spcPct val="0"/>
        </a:spcBef>
        <a:spcAft>
          <a:spcPct val="0"/>
        </a:spcAft>
        <a:defRPr sz="19300">
          <a:solidFill>
            <a:schemeClr val="tx2"/>
          </a:solidFill>
          <a:latin typeface="Arial" charset="0"/>
        </a:defRPr>
      </a:lvl2pPr>
      <a:lvl3pPr algn="ctr" defTabSz="4022725" rtl="0" eaLnBrk="0" fontAlgn="base" hangingPunct="0">
        <a:spcBef>
          <a:spcPct val="0"/>
        </a:spcBef>
        <a:spcAft>
          <a:spcPct val="0"/>
        </a:spcAft>
        <a:defRPr sz="19300">
          <a:solidFill>
            <a:schemeClr val="tx2"/>
          </a:solidFill>
          <a:latin typeface="Arial" charset="0"/>
        </a:defRPr>
      </a:lvl3pPr>
      <a:lvl4pPr algn="ctr" defTabSz="4022725" rtl="0" eaLnBrk="0" fontAlgn="base" hangingPunct="0">
        <a:spcBef>
          <a:spcPct val="0"/>
        </a:spcBef>
        <a:spcAft>
          <a:spcPct val="0"/>
        </a:spcAft>
        <a:defRPr sz="19300">
          <a:solidFill>
            <a:schemeClr val="tx2"/>
          </a:solidFill>
          <a:latin typeface="Arial" charset="0"/>
        </a:defRPr>
      </a:lvl4pPr>
      <a:lvl5pPr algn="ctr" defTabSz="4022725" rtl="0" eaLnBrk="0" fontAlgn="base" hangingPunct="0">
        <a:spcBef>
          <a:spcPct val="0"/>
        </a:spcBef>
        <a:spcAft>
          <a:spcPct val="0"/>
        </a:spcAft>
        <a:defRPr sz="19300">
          <a:solidFill>
            <a:schemeClr val="tx2"/>
          </a:solidFill>
          <a:latin typeface="Arial" charset="0"/>
        </a:defRPr>
      </a:lvl5pPr>
      <a:lvl6pPr marL="366674" algn="ctr" defTabSz="4023233" rtl="0" fontAlgn="base">
        <a:spcBef>
          <a:spcPct val="0"/>
        </a:spcBef>
        <a:spcAft>
          <a:spcPct val="0"/>
        </a:spcAft>
        <a:defRPr sz="19300">
          <a:solidFill>
            <a:schemeClr val="tx2"/>
          </a:solidFill>
          <a:latin typeface="Arial" charset="0"/>
        </a:defRPr>
      </a:lvl6pPr>
      <a:lvl7pPr marL="733349" algn="ctr" defTabSz="4023233" rtl="0" fontAlgn="base">
        <a:spcBef>
          <a:spcPct val="0"/>
        </a:spcBef>
        <a:spcAft>
          <a:spcPct val="0"/>
        </a:spcAft>
        <a:defRPr sz="19300">
          <a:solidFill>
            <a:schemeClr val="tx2"/>
          </a:solidFill>
          <a:latin typeface="Arial" charset="0"/>
        </a:defRPr>
      </a:lvl7pPr>
      <a:lvl8pPr marL="1100023" algn="ctr" defTabSz="4023233" rtl="0" fontAlgn="base">
        <a:spcBef>
          <a:spcPct val="0"/>
        </a:spcBef>
        <a:spcAft>
          <a:spcPct val="0"/>
        </a:spcAft>
        <a:defRPr sz="19300">
          <a:solidFill>
            <a:schemeClr val="tx2"/>
          </a:solidFill>
          <a:latin typeface="Arial" charset="0"/>
        </a:defRPr>
      </a:lvl8pPr>
      <a:lvl9pPr marL="1466698" algn="ctr" defTabSz="4023233" rtl="0" fontAlgn="base">
        <a:spcBef>
          <a:spcPct val="0"/>
        </a:spcBef>
        <a:spcAft>
          <a:spcPct val="0"/>
        </a:spcAft>
        <a:defRPr sz="19300">
          <a:solidFill>
            <a:schemeClr val="tx2"/>
          </a:solidFill>
          <a:latin typeface="Arial" charset="0"/>
        </a:defRPr>
      </a:lvl9pPr>
    </p:titleStyle>
    <p:bodyStyle>
      <a:lvl1pPr marL="1508125" indent="-1508125" algn="l" defTabSz="4022725" rtl="0" eaLnBrk="0" fontAlgn="base" hangingPunct="0">
        <a:spcBef>
          <a:spcPct val="20000"/>
        </a:spcBef>
        <a:spcAft>
          <a:spcPct val="0"/>
        </a:spcAft>
        <a:buChar char="•"/>
        <a:defRPr sz="14100">
          <a:solidFill>
            <a:schemeClr val="tx1"/>
          </a:solidFill>
          <a:latin typeface="+mn-lt"/>
          <a:ea typeface="+mn-ea"/>
          <a:cs typeface="+mn-cs"/>
        </a:defRPr>
      </a:lvl1pPr>
      <a:lvl2pPr marL="3267075" indent="-1255713" algn="l" defTabSz="4022725" rtl="0" eaLnBrk="0" fontAlgn="base" hangingPunct="0">
        <a:spcBef>
          <a:spcPct val="20000"/>
        </a:spcBef>
        <a:spcAft>
          <a:spcPct val="0"/>
        </a:spcAft>
        <a:buChar char="–"/>
        <a:defRPr sz="12400">
          <a:solidFill>
            <a:schemeClr val="tx1"/>
          </a:solidFill>
          <a:latin typeface="+mn-lt"/>
        </a:defRPr>
      </a:lvl2pPr>
      <a:lvl3pPr marL="5027613" indent="-1004888" algn="l" defTabSz="4022725" rtl="0" eaLnBrk="0" fontAlgn="base" hangingPunct="0">
        <a:spcBef>
          <a:spcPct val="20000"/>
        </a:spcBef>
        <a:spcAft>
          <a:spcPct val="0"/>
        </a:spcAft>
        <a:buChar char="•"/>
        <a:defRPr sz="10600">
          <a:solidFill>
            <a:schemeClr val="tx1"/>
          </a:solidFill>
          <a:latin typeface="+mn-lt"/>
        </a:defRPr>
      </a:lvl3pPr>
      <a:lvl4pPr marL="7040563" indent="-1004888" algn="l" defTabSz="4022725" rtl="0" eaLnBrk="0" fontAlgn="base" hangingPunct="0">
        <a:spcBef>
          <a:spcPct val="20000"/>
        </a:spcBef>
        <a:spcAft>
          <a:spcPct val="0"/>
        </a:spcAft>
        <a:buChar char="–"/>
        <a:defRPr sz="8800">
          <a:solidFill>
            <a:schemeClr val="tx1"/>
          </a:solidFill>
          <a:latin typeface="+mn-lt"/>
        </a:defRPr>
      </a:lvl4pPr>
      <a:lvl5pPr marL="9043988" indent="-996950" algn="l" defTabSz="4022725" rtl="0" eaLnBrk="0" fontAlgn="base" hangingPunct="0">
        <a:spcBef>
          <a:spcPct val="20000"/>
        </a:spcBef>
        <a:spcAft>
          <a:spcPct val="0"/>
        </a:spcAft>
        <a:buChar char="»"/>
        <a:defRPr sz="8800">
          <a:solidFill>
            <a:schemeClr val="tx1"/>
          </a:solidFill>
          <a:latin typeface="+mn-lt"/>
        </a:defRPr>
      </a:lvl5pPr>
      <a:lvl6pPr marL="9411310" indent="-998169" algn="l" defTabSz="4023233" rtl="0" fontAlgn="base">
        <a:spcBef>
          <a:spcPct val="20000"/>
        </a:spcBef>
        <a:spcAft>
          <a:spcPct val="0"/>
        </a:spcAft>
        <a:buChar char="»"/>
        <a:defRPr sz="8800">
          <a:solidFill>
            <a:schemeClr val="tx1"/>
          </a:solidFill>
          <a:latin typeface="+mn-lt"/>
        </a:defRPr>
      </a:lvl6pPr>
      <a:lvl7pPr marL="9777984" indent="-998169" algn="l" defTabSz="4023233" rtl="0" fontAlgn="base">
        <a:spcBef>
          <a:spcPct val="20000"/>
        </a:spcBef>
        <a:spcAft>
          <a:spcPct val="0"/>
        </a:spcAft>
        <a:buChar char="»"/>
        <a:defRPr sz="8800">
          <a:solidFill>
            <a:schemeClr val="tx1"/>
          </a:solidFill>
          <a:latin typeface="+mn-lt"/>
        </a:defRPr>
      </a:lvl7pPr>
      <a:lvl8pPr marL="10144658" indent="-998169" algn="l" defTabSz="4023233" rtl="0" fontAlgn="base">
        <a:spcBef>
          <a:spcPct val="20000"/>
        </a:spcBef>
        <a:spcAft>
          <a:spcPct val="0"/>
        </a:spcAft>
        <a:buChar char="»"/>
        <a:defRPr sz="8800">
          <a:solidFill>
            <a:schemeClr val="tx1"/>
          </a:solidFill>
          <a:latin typeface="+mn-lt"/>
        </a:defRPr>
      </a:lvl8pPr>
      <a:lvl9pPr marL="10511333" indent="-998169" algn="l" defTabSz="4023233" rtl="0" fontAlgn="base">
        <a:spcBef>
          <a:spcPct val="20000"/>
        </a:spcBef>
        <a:spcAft>
          <a:spcPct val="0"/>
        </a:spcAft>
        <a:buChar char="»"/>
        <a:defRPr sz="8800">
          <a:solidFill>
            <a:schemeClr val="tx1"/>
          </a:solidFill>
          <a:latin typeface="+mn-lt"/>
        </a:defRPr>
      </a:lvl9pPr>
    </p:bodyStyle>
    <p:otherStyle>
      <a:defPPr>
        <a:defRPr lang="en-US"/>
      </a:defPPr>
      <a:lvl1pPr marL="0" algn="l" defTabSz="733349" rtl="0" eaLnBrk="1" latinLnBrk="0" hangingPunct="1">
        <a:defRPr sz="1400" kern="1200">
          <a:solidFill>
            <a:schemeClr val="tx1"/>
          </a:solidFill>
          <a:latin typeface="+mn-lt"/>
          <a:ea typeface="+mn-ea"/>
          <a:cs typeface="+mn-cs"/>
        </a:defRPr>
      </a:lvl1pPr>
      <a:lvl2pPr marL="366674" algn="l" defTabSz="733349" rtl="0" eaLnBrk="1" latinLnBrk="0" hangingPunct="1">
        <a:defRPr sz="1400" kern="1200">
          <a:solidFill>
            <a:schemeClr val="tx1"/>
          </a:solidFill>
          <a:latin typeface="+mn-lt"/>
          <a:ea typeface="+mn-ea"/>
          <a:cs typeface="+mn-cs"/>
        </a:defRPr>
      </a:lvl2pPr>
      <a:lvl3pPr marL="733349" algn="l" defTabSz="733349" rtl="0" eaLnBrk="1" latinLnBrk="0" hangingPunct="1">
        <a:defRPr sz="1400" kern="1200">
          <a:solidFill>
            <a:schemeClr val="tx1"/>
          </a:solidFill>
          <a:latin typeface="+mn-lt"/>
          <a:ea typeface="+mn-ea"/>
          <a:cs typeface="+mn-cs"/>
        </a:defRPr>
      </a:lvl3pPr>
      <a:lvl4pPr marL="1100023" algn="l" defTabSz="733349" rtl="0" eaLnBrk="1" latinLnBrk="0" hangingPunct="1">
        <a:defRPr sz="1400" kern="1200">
          <a:solidFill>
            <a:schemeClr val="tx1"/>
          </a:solidFill>
          <a:latin typeface="+mn-lt"/>
          <a:ea typeface="+mn-ea"/>
          <a:cs typeface="+mn-cs"/>
        </a:defRPr>
      </a:lvl4pPr>
      <a:lvl5pPr marL="1466698" algn="l" defTabSz="733349" rtl="0" eaLnBrk="1" latinLnBrk="0" hangingPunct="1">
        <a:defRPr sz="1400" kern="1200">
          <a:solidFill>
            <a:schemeClr val="tx1"/>
          </a:solidFill>
          <a:latin typeface="+mn-lt"/>
          <a:ea typeface="+mn-ea"/>
          <a:cs typeface="+mn-cs"/>
        </a:defRPr>
      </a:lvl5pPr>
      <a:lvl6pPr marL="1833372" algn="l" defTabSz="733349" rtl="0" eaLnBrk="1" latinLnBrk="0" hangingPunct="1">
        <a:defRPr sz="1400" kern="1200">
          <a:solidFill>
            <a:schemeClr val="tx1"/>
          </a:solidFill>
          <a:latin typeface="+mn-lt"/>
          <a:ea typeface="+mn-ea"/>
          <a:cs typeface="+mn-cs"/>
        </a:defRPr>
      </a:lvl6pPr>
      <a:lvl7pPr marL="2200046" algn="l" defTabSz="733349" rtl="0" eaLnBrk="1" latinLnBrk="0" hangingPunct="1">
        <a:defRPr sz="1400" kern="1200">
          <a:solidFill>
            <a:schemeClr val="tx1"/>
          </a:solidFill>
          <a:latin typeface="+mn-lt"/>
          <a:ea typeface="+mn-ea"/>
          <a:cs typeface="+mn-cs"/>
        </a:defRPr>
      </a:lvl7pPr>
      <a:lvl8pPr marL="2566721" algn="l" defTabSz="733349" rtl="0" eaLnBrk="1" latinLnBrk="0" hangingPunct="1">
        <a:defRPr sz="1400" kern="1200">
          <a:solidFill>
            <a:schemeClr val="tx1"/>
          </a:solidFill>
          <a:latin typeface="+mn-lt"/>
          <a:ea typeface="+mn-ea"/>
          <a:cs typeface="+mn-cs"/>
        </a:defRPr>
      </a:lvl8pPr>
      <a:lvl9pPr marL="2933395" algn="l" defTabSz="73334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ibrary1.ucalgary.ca/dds.php" TargetMode="External"/><Relationship Id="rId7"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tiff"/><Relationship Id="rId5" Type="http://schemas.openxmlformats.org/officeDocument/2006/relationships/image" Target="../media/image2.jpeg"/><Relationship Id="rId4" Type="http://schemas.openxmlformats.org/officeDocument/2006/relationships/hyperlink" Target="https://library.concordia.ca/services/icd/deliveryreq.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CEB7"/>
        </a:solidFill>
        <a:effectLst/>
      </p:bgPr>
    </p:bg>
    <p:spTree>
      <p:nvGrpSpPr>
        <p:cNvPr id="1" name=""/>
        <p:cNvGrpSpPr/>
        <p:nvPr/>
      </p:nvGrpSpPr>
      <p:grpSpPr>
        <a:xfrm>
          <a:off x="0" y="0"/>
          <a:ext cx="0" cy="0"/>
          <a:chOff x="0" y="0"/>
          <a:chExt cx="0" cy="0"/>
        </a:xfrm>
      </p:grpSpPr>
      <p:sp>
        <p:nvSpPr>
          <p:cNvPr id="14338" name="AutoShape 513"/>
          <p:cNvSpPr>
            <a:spLocks noChangeArrowheads="1"/>
          </p:cNvSpPr>
          <p:nvPr/>
        </p:nvSpPr>
        <p:spPr bwMode="auto">
          <a:xfrm>
            <a:off x="9372600" y="22098000"/>
            <a:ext cx="10472738" cy="5426075"/>
          </a:xfrm>
          <a:prstGeom prst="roundRect">
            <a:avLst>
              <a:gd name="adj" fmla="val 6079"/>
            </a:avLst>
          </a:prstGeom>
          <a:solidFill>
            <a:schemeClr val="bg1"/>
          </a:solidFill>
          <a:ln w="127000">
            <a:solidFill>
              <a:srgbClr val="800000"/>
            </a:solidFill>
            <a:round/>
            <a:headEnd/>
            <a:tailEnd/>
          </a:ln>
        </p:spPr>
        <p:txBody>
          <a:bodyPr wrap="none" lIns="73335" tIns="36667" rIns="73335" bIns="36667" anchor="ctr"/>
          <a:lstStyle/>
          <a:p>
            <a:endParaRPr lang="en-US"/>
          </a:p>
        </p:txBody>
      </p:sp>
      <p:sp>
        <p:nvSpPr>
          <p:cNvPr id="14339" name="Text Box 237"/>
          <p:cNvSpPr txBox="1">
            <a:spLocks noChangeArrowheads="1"/>
          </p:cNvSpPr>
          <p:nvPr/>
        </p:nvSpPr>
        <p:spPr bwMode="auto">
          <a:xfrm>
            <a:off x="0" y="4800600"/>
            <a:ext cx="41148000" cy="33837563"/>
          </a:xfrm>
          <a:prstGeom prst="rect">
            <a:avLst/>
          </a:prstGeom>
          <a:gradFill rotWithShape="1">
            <a:gsLst>
              <a:gs pos="0">
                <a:srgbClr val="008080">
                  <a:alpha val="84000"/>
                </a:srgbClr>
              </a:gs>
              <a:gs pos="100000">
                <a:srgbClr val="003B3B"/>
              </a:gs>
            </a:gsLst>
            <a:lin ang="5400000" scaled="1"/>
          </a:gradFill>
          <a:ln w="57150" algn="ctr">
            <a:solidFill>
              <a:schemeClr val="tx1"/>
            </a:solidFill>
            <a:miter lim="800000"/>
            <a:headEnd/>
            <a:tailEnd/>
          </a:ln>
        </p:spPr>
        <p:txBody>
          <a:bodyPr lIns="73335" tIns="36667" rIns="73335" bIns="36667">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4340" name="AutoShape 156"/>
          <p:cNvSpPr>
            <a:spLocks noChangeArrowheads="1"/>
          </p:cNvSpPr>
          <p:nvPr/>
        </p:nvSpPr>
        <p:spPr bwMode="auto">
          <a:xfrm>
            <a:off x="32918400" y="16154400"/>
            <a:ext cx="7407275" cy="8686800"/>
          </a:xfrm>
          <a:prstGeom prst="roundRect">
            <a:avLst>
              <a:gd name="adj" fmla="val 10528"/>
            </a:avLst>
          </a:prstGeom>
          <a:solidFill>
            <a:schemeClr val="bg1"/>
          </a:solidFill>
          <a:ln w="127000">
            <a:solidFill>
              <a:srgbClr val="7B1409"/>
            </a:solidFill>
            <a:round/>
            <a:headEnd/>
            <a:tailEnd/>
          </a:ln>
        </p:spPr>
        <p:txBody>
          <a:bodyPr wrap="none" lIns="73296" tIns="36648" rIns="73296" bIns="36648" anchor="ctr"/>
          <a:lstStyle/>
          <a:p>
            <a:pPr algn="ctr" eaLnBrk="0" hangingPunct="0"/>
            <a:endParaRPr lang="en-US"/>
          </a:p>
        </p:txBody>
      </p:sp>
      <p:sp>
        <p:nvSpPr>
          <p:cNvPr id="14341" name="AutoShape 155"/>
          <p:cNvSpPr>
            <a:spLocks noChangeArrowheads="1"/>
          </p:cNvSpPr>
          <p:nvPr/>
        </p:nvSpPr>
        <p:spPr bwMode="auto">
          <a:xfrm>
            <a:off x="32994600" y="7315200"/>
            <a:ext cx="7407275" cy="5334000"/>
          </a:xfrm>
          <a:prstGeom prst="roundRect">
            <a:avLst>
              <a:gd name="adj" fmla="val 10528"/>
            </a:avLst>
          </a:prstGeom>
          <a:solidFill>
            <a:schemeClr val="bg1"/>
          </a:solidFill>
          <a:ln w="127000">
            <a:solidFill>
              <a:srgbClr val="7B1409"/>
            </a:solidFill>
            <a:round/>
            <a:headEnd/>
            <a:tailEnd/>
          </a:ln>
        </p:spPr>
        <p:txBody>
          <a:bodyPr wrap="none" lIns="73335" tIns="36667" rIns="73335" bIns="36667" anchor="ctr"/>
          <a:lstStyle/>
          <a:p>
            <a:endParaRPr lang="en-US"/>
          </a:p>
        </p:txBody>
      </p:sp>
      <p:sp>
        <p:nvSpPr>
          <p:cNvPr id="14342" name="AutoShape 154"/>
          <p:cNvSpPr>
            <a:spLocks noChangeArrowheads="1"/>
          </p:cNvSpPr>
          <p:nvPr/>
        </p:nvSpPr>
        <p:spPr bwMode="auto">
          <a:xfrm>
            <a:off x="1295400" y="7543800"/>
            <a:ext cx="7407275" cy="5029200"/>
          </a:xfrm>
          <a:prstGeom prst="roundRect">
            <a:avLst>
              <a:gd name="adj" fmla="val 10528"/>
            </a:avLst>
          </a:prstGeom>
          <a:solidFill>
            <a:schemeClr val="bg1"/>
          </a:solidFill>
          <a:ln w="127000">
            <a:solidFill>
              <a:srgbClr val="7B1409"/>
            </a:solidFill>
            <a:round/>
            <a:headEnd/>
            <a:tailEnd/>
          </a:ln>
        </p:spPr>
        <p:txBody>
          <a:bodyPr wrap="none" lIns="73335" tIns="36667" rIns="73335" bIns="36667" anchor="ctr"/>
          <a:lstStyle/>
          <a:p>
            <a:endParaRPr lang="en-US"/>
          </a:p>
        </p:txBody>
      </p:sp>
      <p:sp>
        <p:nvSpPr>
          <p:cNvPr id="14343" name="AutoShape 132"/>
          <p:cNvSpPr>
            <a:spLocks noChangeArrowheads="1"/>
          </p:cNvSpPr>
          <p:nvPr/>
        </p:nvSpPr>
        <p:spPr bwMode="auto">
          <a:xfrm>
            <a:off x="21869400" y="7467600"/>
            <a:ext cx="10472738" cy="19278600"/>
          </a:xfrm>
          <a:prstGeom prst="roundRect">
            <a:avLst>
              <a:gd name="adj" fmla="val 6079"/>
            </a:avLst>
          </a:prstGeom>
          <a:solidFill>
            <a:schemeClr val="bg1"/>
          </a:solidFill>
          <a:ln w="127000">
            <a:solidFill>
              <a:srgbClr val="800000"/>
            </a:solidFill>
            <a:round/>
            <a:headEnd/>
            <a:tailEnd/>
          </a:ln>
        </p:spPr>
        <p:txBody>
          <a:bodyPr wrap="none" lIns="73335" tIns="36667" rIns="73335" bIns="36667" anchor="ctr"/>
          <a:lstStyle/>
          <a:p>
            <a:endParaRPr lang="en-US"/>
          </a:p>
        </p:txBody>
      </p:sp>
      <p:sp>
        <p:nvSpPr>
          <p:cNvPr id="14344" name="AutoShape 114"/>
          <p:cNvSpPr>
            <a:spLocks noChangeArrowheads="1"/>
          </p:cNvSpPr>
          <p:nvPr/>
        </p:nvSpPr>
        <p:spPr bwMode="auto">
          <a:xfrm>
            <a:off x="762000" y="21183600"/>
            <a:ext cx="7924800" cy="6096000"/>
          </a:xfrm>
          <a:prstGeom prst="roundRect">
            <a:avLst>
              <a:gd name="adj" fmla="val 6079"/>
            </a:avLst>
          </a:prstGeom>
          <a:solidFill>
            <a:schemeClr val="bg1"/>
          </a:solidFill>
          <a:ln w="127000">
            <a:solidFill>
              <a:srgbClr val="7B1409"/>
            </a:solidFill>
            <a:round/>
            <a:headEnd/>
            <a:tailEnd/>
          </a:ln>
        </p:spPr>
        <p:txBody>
          <a:bodyPr wrap="none" lIns="73335" tIns="36667" rIns="73335" bIns="36667" anchor="ctr"/>
          <a:lstStyle/>
          <a:p>
            <a:endParaRPr lang="en-US"/>
          </a:p>
        </p:txBody>
      </p:sp>
      <p:sp>
        <p:nvSpPr>
          <p:cNvPr id="14345" name="AutoShape 119"/>
          <p:cNvSpPr>
            <a:spLocks noChangeArrowheads="1"/>
          </p:cNvSpPr>
          <p:nvPr/>
        </p:nvSpPr>
        <p:spPr bwMode="auto">
          <a:xfrm>
            <a:off x="9525000" y="7543800"/>
            <a:ext cx="11915775" cy="6248400"/>
          </a:xfrm>
          <a:prstGeom prst="roundRect">
            <a:avLst>
              <a:gd name="adj" fmla="val 6079"/>
            </a:avLst>
          </a:prstGeom>
          <a:solidFill>
            <a:schemeClr val="bg1"/>
          </a:solidFill>
          <a:ln w="127000">
            <a:solidFill>
              <a:srgbClr val="7B1409"/>
            </a:solidFill>
            <a:round/>
            <a:headEnd/>
            <a:tailEnd/>
          </a:ln>
        </p:spPr>
        <p:txBody>
          <a:bodyPr wrap="none" lIns="73335" tIns="36667" rIns="73335" bIns="36667" anchor="ctr"/>
          <a:lstStyle/>
          <a:p>
            <a:endParaRPr lang="en-US"/>
          </a:p>
        </p:txBody>
      </p:sp>
      <p:grpSp>
        <p:nvGrpSpPr>
          <p:cNvPr id="14346" name="Group 144"/>
          <p:cNvGrpSpPr>
            <a:grpSpLocks/>
          </p:cNvGrpSpPr>
          <p:nvPr/>
        </p:nvGrpSpPr>
        <p:grpSpPr bwMode="auto">
          <a:xfrm>
            <a:off x="1471613" y="16214725"/>
            <a:ext cx="5449887" cy="1111250"/>
            <a:chOff x="768" y="12960"/>
            <a:chExt cx="4272" cy="873"/>
          </a:xfrm>
        </p:grpSpPr>
        <p:sp>
          <p:nvSpPr>
            <p:cNvPr id="14528" name="AutoShape 59"/>
            <p:cNvSpPr>
              <a:spLocks noChangeArrowheads="1"/>
            </p:cNvSpPr>
            <p:nvPr/>
          </p:nvSpPr>
          <p:spPr bwMode="auto">
            <a:xfrm>
              <a:off x="864" y="13152"/>
              <a:ext cx="4176" cy="506"/>
            </a:xfrm>
            <a:prstGeom prst="roundRect">
              <a:avLst>
                <a:gd name="adj" fmla="val 50000"/>
              </a:avLst>
            </a:prstGeom>
            <a:solidFill>
              <a:srgbClr val="3463AE"/>
            </a:solidFill>
            <a:ln w="127000">
              <a:solidFill>
                <a:srgbClr val="153A6F"/>
              </a:solidFill>
              <a:round/>
              <a:headEnd/>
              <a:tailEnd/>
            </a:ln>
          </p:spPr>
          <p:txBody>
            <a:bodyPr wrap="none" lIns="91392" tIns="45696" rIns="91392" bIns="45696" anchor="ctr"/>
            <a:lstStyle/>
            <a:p>
              <a:r>
                <a:rPr lang="en-US" sz="3500" b="1">
                  <a:solidFill>
                    <a:schemeClr val="bg1"/>
                  </a:solidFill>
                </a:rPr>
                <a:t>        Methods</a:t>
              </a:r>
            </a:p>
          </p:txBody>
        </p:sp>
        <p:sp>
          <p:nvSpPr>
            <p:cNvPr id="14529" name="AutoShape 60"/>
            <p:cNvSpPr>
              <a:spLocks noChangeAspect="1" noChangeArrowheads="1"/>
            </p:cNvSpPr>
            <p:nvPr/>
          </p:nvSpPr>
          <p:spPr bwMode="auto">
            <a:xfrm>
              <a:off x="768" y="12960"/>
              <a:ext cx="835" cy="873"/>
            </a:xfrm>
            <a:prstGeom prst="roundRect">
              <a:avLst>
                <a:gd name="adj" fmla="val 16667"/>
              </a:avLst>
            </a:prstGeom>
            <a:solidFill>
              <a:srgbClr val="F5F5F5"/>
            </a:solidFill>
            <a:ln w="127000">
              <a:solidFill>
                <a:srgbClr val="153A6F"/>
              </a:solidFill>
              <a:round/>
              <a:headEnd/>
              <a:tailEnd/>
            </a:ln>
          </p:spPr>
          <p:txBody>
            <a:bodyPr wrap="none" anchor="ctr"/>
            <a:lstStyle/>
            <a:p>
              <a:endParaRPr lang="en-US"/>
            </a:p>
          </p:txBody>
        </p:sp>
        <p:pic>
          <p:nvPicPr>
            <p:cNvPr id="14530" name="Picture 61"/>
            <p:cNvPicPr>
              <a:picLocks noChangeAspect="1" noChangeArrowheads="1"/>
            </p:cNvPicPr>
            <p:nvPr/>
          </p:nvPicPr>
          <p:blipFill>
            <a:blip r:embed="rId2">
              <a:lum bright="-4000"/>
            </a:blip>
            <a:srcRect l="19519" t="68805" r="58522"/>
            <a:stretch>
              <a:fillRect/>
            </a:stretch>
          </p:blipFill>
          <p:spPr bwMode="auto">
            <a:xfrm>
              <a:off x="876" y="13057"/>
              <a:ext cx="645" cy="683"/>
            </a:xfrm>
            <a:prstGeom prst="rect">
              <a:avLst/>
            </a:prstGeom>
            <a:noFill/>
            <a:ln w="127000">
              <a:noFill/>
              <a:miter lim="800000"/>
              <a:headEnd/>
              <a:tailEnd/>
            </a:ln>
          </p:spPr>
        </p:pic>
      </p:grpSp>
      <p:sp>
        <p:nvSpPr>
          <p:cNvPr id="14347" name="AutoShape 77"/>
          <p:cNvSpPr>
            <a:spLocks noChangeArrowheads="1"/>
          </p:cNvSpPr>
          <p:nvPr/>
        </p:nvSpPr>
        <p:spPr bwMode="auto">
          <a:xfrm>
            <a:off x="2057400" y="19888200"/>
            <a:ext cx="5265738" cy="609600"/>
          </a:xfrm>
          <a:prstGeom prst="roundRect">
            <a:avLst>
              <a:gd name="adj" fmla="val 50000"/>
            </a:avLst>
          </a:prstGeom>
          <a:solidFill>
            <a:srgbClr val="7B1409"/>
          </a:solidFill>
          <a:ln w="9525">
            <a:noFill/>
            <a:round/>
            <a:headEnd/>
            <a:tailEnd/>
          </a:ln>
        </p:spPr>
        <p:txBody>
          <a:bodyPr wrap="none" lIns="73296" tIns="36648" rIns="73296" bIns="36648" anchor="ctr"/>
          <a:lstStyle/>
          <a:p>
            <a:r>
              <a:rPr lang="en-US" sz="3000" b="1">
                <a:solidFill>
                  <a:schemeClr val="bg1"/>
                </a:solidFill>
              </a:rPr>
              <a:t>   Staffing Considerations</a:t>
            </a:r>
          </a:p>
        </p:txBody>
      </p:sp>
      <p:sp>
        <p:nvSpPr>
          <p:cNvPr id="14348" name="AutoShape 81"/>
          <p:cNvSpPr>
            <a:spLocks noChangeArrowheads="1"/>
          </p:cNvSpPr>
          <p:nvPr/>
        </p:nvSpPr>
        <p:spPr bwMode="auto">
          <a:xfrm>
            <a:off x="10591800" y="6248400"/>
            <a:ext cx="8510588" cy="609600"/>
          </a:xfrm>
          <a:prstGeom prst="roundRect">
            <a:avLst>
              <a:gd name="adj" fmla="val 50000"/>
            </a:avLst>
          </a:prstGeom>
          <a:solidFill>
            <a:srgbClr val="7B1409"/>
          </a:solidFill>
          <a:ln w="9525">
            <a:noFill/>
            <a:round/>
            <a:headEnd/>
            <a:tailEnd/>
          </a:ln>
        </p:spPr>
        <p:txBody>
          <a:bodyPr wrap="none" lIns="73296" tIns="36648" rIns="73296" bIns="36648" anchor="ctr"/>
          <a:lstStyle/>
          <a:p>
            <a:r>
              <a:rPr lang="en-US" sz="3000" b="1">
                <a:solidFill>
                  <a:schemeClr val="bg1"/>
                </a:solidFill>
              </a:rPr>
              <a:t>      Service Considerations</a:t>
            </a:r>
          </a:p>
        </p:txBody>
      </p:sp>
      <p:sp>
        <p:nvSpPr>
          <p:cNvPr id="14349" name="Rectangle 148"/>
          <p:cNvSpPr>
            <a:spLocks noChangeArrowheads="1"/>
          </p:cNvSpPr>
          <p:nvPr/>
        </p:nvSpPr>
        <p:spPr bwMode="auto">
          <a:xfrm>
            <a:off x="1600200" y="7848600"/>
            <a:ext cx="6737350" cy="4741863"/>
          </a:xfrm>
          <a:prstGeom prst="rect">
            <a:avLst/>
          </a:prstGeom>
          <a:noFill/>
          <a:ln w="9525">
            <a:noFill/>
            <a:miter lim="800000"/>
            <a:headEnd/>
            <a:tailEnd/>
          </a:ln>
        </p:spPr>
        <p:txBody>
          <a:bodyPr lIns="73296" tIns="36648" rIns="73296" bIns="36648">
            <a:spAutoFit/>
          </a:bodyPr>
          <a:lstStyle/>
          <a:p>
            <a:pPr eaLnBrk="0" hangingPunct="0"/>
            <a:r>
              <a:rPr lang="en-US"/>
              <a:t>University of Calgary’s </a:t>
            </a:r>
            <a:r>
              <a:rPr lang="en-US" u="sng"/>
              <a:t>Post to Web</a:t>
            </a:r>
            <a:r>
              <a:rPr lang="en-US"/>
              <a:t> service started in March 2008, and consists of digitally sending patrons copies of journal articles and book chapters ordered from other libraries using the Interlibrary Loans (ILL) service. Users receive a link to the PDF via email and the documents are posted to a secure server for two weeks. Users may fill out a request form at: </a:t>
            </a:r>
            <a:r>
              <a:rPr lang="en-US">
                <a:hlinkClick r:id="rId3"/>
              </a:rPr>
              <a:t>http://library1.ucalgary.ca/dds.php</a:t>
            </a:r>
            <a:endParaRPr lang="en-US"/>
          </a:p>
          <a:p>
            <a:pPr eaLnBrk="0" hangingPunct="0"/>
            <a:endParaRPr lang="en-US"/>
          </a:p>
          <a:p>
            <a:pPr eaLnBrk="0" hangingPunct="0"/>
            <a:endParaRPr lang="en-US"/>
          </a:p>
          <a:p>
            <a:pPr eaLnBrk="0" hangingPunct="0"/>
            <a:r>
              <a:rPr lang="en-US"/>
              <a:t>Concordia’s </a:t>
            </a:r>
            <a:r>
              <a:rPr lang="en-US" u="sng"/>
              <a:t>Article Delivery Service</a:t>
            </a:r>
            <a:r>
              <a:rPr lang="en-US"/>
              <a:t> started in September 2007, and allows students, faculty and staff at Concordia to request articles from the library’s print/microform journal collection to be scanned and sent to them as PDFs. </a:t>
            </a:r>
          </a:p>
          <a:p>
            <a:pPr eaLnBrk="0" hangingPunct="0"/>
            <a:r>
              <a:rPr lang="en-US"/>
              <a:t>Users may \ fill out a request form on the Library website at: </a:t>
            </a:r>
          </a:p>
          <a:p>
            <a:pPr eaLnBrk="0" hangingPunct="0"/>
            <a:r>
              <a:rPr lang="en-US">
                <a:hlinkClick r:id="rId4"/>
              </a:rPr>
              <a:t>https://library.concordia.ca/services/icd/deliveryreq.php</a:t>
            </a:r>
            <a:endParaRPr lang="en-US"/>
          </a:p>
          <a:p>
            <a:pPr eaLnBrk="0" hangingPunct="0"/>
            <a:r>
              <a:rPr lang="en-US"/>
              <a:t>A valid Library login is required to submit a request. </a:t>
            </a:r>
          </a:p>
          <a:p>
            <a:pPr eaLnBrk="0" hangingPunct="0"/>
            <a:endParaRPr lang="en-US"/>
          </a:p>
        </p:txBody>
      </p:sp>
      <p:sp>
        <p:nvSpPr>
          <p:cNvPr id="14350" name="Rectangle 171"/>
          <p:cNvSpPr>
            <a:spLocks noChangeArrowheads="1"/>
          </p:cNvSpPr>
          <p:nvPr/>
        </p:nvSpPr>
        <p:spPr bwMode="auto">
          <a:xfrm>
            <a:off x="33604200" y="8153400"/>
            <a:ext cx="6062663" cy="3643313"/>
          </a:xfrm>
          <a:prstGeom prst="rect">
            <a:avLst/>
          </a:prstGeom>
          <a:noFill/>
          <a:ln w="9525">
            <a:noFill/>
            <a:miter lim="800000"/>
            <a:headEnd/>
            <a:tailEnd/>
          </a:ln>
        </p:spPr>
        <p:txBody>
          <a:bodyPr lIns="73296" tIns="36648" rIns="73296" bIns="36648">
            <a:spAutoFit/>
          </a:bodyPr>
          <a:lstStyle/>
          <a:p>
            <a:pPr eaLnBrk="0" hangingPunct="0"/>
            <a:r>
              <a:rPr lang="en-US"/>
              <a:t>University of Calgary would like to begin filling requests from their own library’s collection, especially once their offsite High Density Library is open, which will store lesser used materials</a:t>
            </a:r>
          </a:p>
          <a:p>
            <a:pPr eaLnBrk="0" hangingPunct="0"/>
            <a:endParaRPr lang="en-US"/>
          </a:p>
          <a:p>
            <a:pPr eaLnBrk="0" hangingPunct="0"/>
            <a:endParaRPr lang="en-US"/>
          </a:p>
          <a:p>
            <a:pPr eaLnBrk="0" hangingPunct="0"/>
            <a:r>
              <a:rPr lang="en-US"/>
              <a:t>With Concordia’s upgrade to its VDX Interlibrary Loan software this summer, it may be possible to use VDX to manage our Article Delivery requests, so that users do not have to know to fill out a separate web form as opposed to VDX. Concordia may also, in future, consider allowing non-periodicals in its collection to be requested. </a:t>
            </a:r>
          </a:p>
          <a:p>
            <a:pPr eaLnBrk="0" hangingPunct="0"/>
            <a:endParaRPr lang="en-US"/>
          </a:p>
        </p:txBody>
      </p:sp>
      <p:sp>
        <p:nvSpPr>
          <p:cNvPr id="14351" name="Rectangle 177"/>
          <p:cNvSpPr>
            <a:spLocks noChangeArrowheads="1"/>
          </p:cNvSpPr>
          <p:nvPr/>
        </p:nvSpPr>
        <p:spPr bwMode="auto">
          <a:xfrm>
            <a:off x="33299400" y="16916400"/>
            <a:ext cx="6737350" cy="6664325"/>
          </a:xfrm>
          <a:prstGeom prst="rect">
            <a:avLst/>
          </a:prstGeom>
          <a:noFill/>
          <a:ln w="9525">
            <a:noFill/>
            <a:miter lim="800000"/>
            <a:headEnd/>
            <a:tailEnd/>
          </a:ln>
        </p:spPr>
        <p:txBody>
          <a:bodyPr lIns="73296" tIns="36648" rIns="73296" bIns="36648">
            <a:spAutoFit/>
          </a:bodyPr>
          <a:lstStyle/>
          <a:p>
            <a:pPr eaLnBrk="0" hangingPunct="0"/>
            <a:r>
              <a:rPr lang="en-US"/>
              <a:t>Beginning on March 18, 2008, the University of Calgary  Library began delivering  interlibrary loan requests for copies of journal articles and chapters of books via post to web.  A PDF copy is posted to a secure web server.  The user receives a link via email and has 14 days to retrieve the article.   We would like to expand  post to web to include delivery of articles from our own collection.    This will be especially important after the  High Density Library, our offsite storage facility, opens in the late Summer of 2010.  </a:t>
            </a:r>
          </a:p>
          <a:p>
            <a:pPr eaLnBrk="0" hangingPunct="0"/>
            <a:endParaRPr lang="en-US"/>
          </a:p>
          <a:p>
            <a:pPr eaLnBrk="0" hangingPunct="0"/>
            <a:endParaRPr lang="en-US"/>
          </a:p>
          <a:p>
            <a:pPr eaLnBrk="0" hangingPunct="0"/>
            <a:endParaRPr lang="en-US"/>
          </a:p>
          <a:p>
            <a:pPr eaLnBrk="0" hangingPunct="0"/>
            <a:r>
              <a:rPr lang="en-US"/>
              <a:t>In August of 2007, Concordia Libraries launched an Article Delivery Service, where students, faculty and staff can request that articles the library has in its print and microform collections be scanned and sent to them by email. Turnaround time for requests to be filled is 2 working days. There is no limit on the number of requests patrons can make (as long as they are not from the same issue), and requests are free of charge. The service has been well used by patrons; the monthly average number of requests  filled is 292. Feedback from users has been positive. Possible developments to the service include better integrating the service with our ILL management software, and expanding the service to include non-periodical materials. </a:t>
            </a:r>
          </a:p>
        </p:txBody>
      </p:sp>
      <p:sp>
        <p:nvSpPr>
          <p:cNvPr id="14352" name="AutoShape 205"/>
          <p:cNvSpPr>
            <a:spLocks noChangeArrowheads="1"/>
          </p:cNvSpPr>
          <p:nvPr/>
        </p:nvSpPr>
        <p:spPr bwMode="auto">
          <a:xfrm>
            <a:off x="34975800" y="25755600"/>
            <a:ext cx="5021263" cy="1020763"/>
          </a:xfrm>
          <a:prstGeom prst="roundRect">
            <a:avLst>
              <a:gd name="adj" fmla="val 50000"/>
            </a:avLst>
          </a:prstGeom>
          <a:solidFill>
            <a:srgbClr val="008080"/>
          </a:solidFill>
          <a:ln w="127000">
            <a:solidFill>
              <a:schemeClr val="tx1"/>
            </a:solidFill>
            <a:round/>
            <a:headEnd/>
            <a:tailEnd/>
          </a:ln>
        </p:spPr>
        <p:txBody>
          <a:bodyPr wrap="none" lIns="73296" tIns="36648" rIns="73296" bIns="36648" anchor="ctr"/>
          <a:lstStyle/>
          <a:p>
            <a:r>
              <a:rPr lang="en-US" b="1">
                <a:solidFill>
                  <a:schemeClr val="bg1"/>
                </a:solidFill>
              </a:rPr>
              <a:t>Rob Tiessen: tiessen@ucalgary.ca,             </a:t>
            </a:r>
          </a:p>
          <a:p>
            <a:r>
              <a:rPr lang="en-US" b="1">
                <a:solidFill>
                  <a:schemeClr val="bg1"/>
                </a:solidFill>
              </a:rPr>
              <a:t>Joanna Duy:  joanna.duy@concordia.ca</a:t>
            </a:r>
          </a:p>
        </p:txBody>
      </p:sp>
      <p:sp>
        <p:nvSpPr>
          <p:cNvPr id="14353" name="AutoShape 206"/>
          <p:cNvSpPr>
            <a:spLocks noChangeArrowheads="1"/>
          </p:cNvSpPr>
          <p:nvPr/>
        </p:nvSpPr>
        <p:spPr bwMode="auto">
          <a:xfrm>
            <a:off x="33528000" y="25755600"/>
            <a:ext cx="1528763" cy="1066800"/>
          </a:xfrm>
          <a:prstGeom prst="roundRect">
            <a:avLst>
              <a:gd name="adj" fmla="val 50000"/>
            </a:avLst>
          </a:prstGeom>
          <a:solidFill>
            <a:srgbClr val="7B1409"/>
          </a:solidFill>
          <a:ln w="127000">
            <a:solidFill>
              <a:schemeClr val="tx1"/>
            </a:solidFill>
            <a:round/>
            <a:headEnd/>
            <a:tailEnd/>
          </a:ln>
        </p:spPr>
        <p:txBody>
          <a:bodyPr wrap="none" lIns="73296" tIns="36648" rIns="73296" bIns="36648" anchor="ctr"/>
          <a:lstStyle/>
          <a:p>
            <a:pPr algn="ctr"/>
            <a:r>
              <a:rPr lang="en-US" b="1">
                <a:solidFill>
                  <a:schemeClr val="bg1"/>
                </a:solidFill>
              </a:rPr>
              <a:t>E-Mail:</a:t>
            </a:r>
          </a:p>
        </p:txBody>
      </p:sp>
      <p:sp>
        <p:nvSpPr>
          <p:cNvPr id="14354" name="AutoShape 211"/>
          <p:cNvSpPr>
            <a:spLocks noChangeArrowheads="1"/>
          </p:cNvSpPr>
          <p:nvPr/>
        </p:nvSpPr>
        <p:spPr bwMode="auto">
          <a:xfrm>
            <a:off x="1066800" y="29138563"/>
            <a:ext cx="38384163" cy="122237"/>
          </a:xfrm>
          <a:prstGeom prst="roundRect">
            <a:avLst>
              <a:gd name="adj" fmla="val 50000"/>
            </a:avLst>
          </a:prstGeom>
          <a:solidFill>
            <a:schemeClr val="tx1"/>
          </a:solidFill>
          <a:ln w="9525">
            <a:noFill/>
            <a:round/>
            <a:headEnd/>
            <a:tailEnd/>
          </a:ln>
        </p:spPr>
        <p:txBody>
          <a:bodyPr wrap="none" lIns="73335" tIns="36667" rIns="73335" bIns="36667" anchor="ctr"/>
          <a:lstStyle/>
          <a:p>
            <a:endParaRPr lang="en-US"/>
          </a:p>
        </p:txBody>
      </p:sp>
      <p:sp>
        <p:nvSpPr>
          <p:cNvPr id="14355" name="AutoShape 226"/>
          <p:cNvSpPr>
            <a:spLocks noChangeArrowheads="1"/>
          </p:cNvSpPr>
          <p:nvPr/>
        </p:nvSpPr>
        <p:spPr bwMode="auto">
          <a:xfrm>
            <a:off x="2209800" y="6172200"/>
            <a:ext cx="6248400" cy="609600"/>
          </a:xfrm>
          <a:prstGeom prst="roundRect">
            <a:avLst>
              <a:gd name="adj" fmla="val 50000"/>
            </a:avLst>
          </a:prstGeom>
          <a:solidFill>
            <a:srgbClr val="7B1409"/>
          </a:solidFill>
          <a:ln w="9525">
            <a:noFill/>
            <a:round/>
            <a:headEnd/>
            <a:tailEnd/>
          </a:ln>
        </p:spPr>
        <p:txBody>
          <a:bodyPr wrap="none" lIns="73296" tIns="36648" rIns="73296" bIns="36648" anchor="ctr"/>
          <a:lstStyle/>
          <a:p>
            <a:r>
              <a:rPr lang="en-US" sz="3000" b="1">
                <a:solidFill>
                  <a:schemeClr val="bg1"/>
                </a:solidFill>
              </a:rPr>
              <a:t>    What are these services? </a:t>
            </a:r>
          </a:p>
        </p:txBody>
      </p:sp>
      <p:sp>
        <p:nvSpPr>
          <p:cNvPr id="14356" name="AutoShape 227"/>
          <p:cNvSpPr>
            <a:spLocks noChangeArrowheads="1"/>
          </p:cNvSpPr>
          <p:nvPr/>
        </p:nvSpPr>
        <p:spPr bwMode="auto">
          <a:xfrm>
            <a:off x="1143000" y="14935200"/>
            <a:ext cx="7413625" cy="3276600"/>
          </a:xfrm>
          <a:prstGeom prst="roundRect">
            <a:avLst>
              <a:gd name="adj" fmla="val 10528"/>
            </a:avLst>
          </a:prstGeom>
          <a:solidFill>
            <a:schemeClr val="bg1"/>
          </a:solidFill>
          <a:ln w="127000">
            <a:solidFill>
              <a:srgbClr val="7B1409"/>
            </a:solidFill>
            <a:round/>
            <a:headEnd/>
            <a:tailEnd/>
          </a:ln>
        </p:spPr>
        <p:txBody>
          <a:bodyPr wrap="none" lIns="73335" tIns="36667" rIns="73335" bIns="36667" anchor="ctr"/>
          <a:lstStyle/>
          <a:p>
            <a:endParaRPr lang="en-US"/>
          </a:p>
        </p:txBody>
      </p:sp>
      <p:sp>
        <p:nvSpPr>
          <p:cNvPr id="14357" name="Rectangle 228"/>
          <p:cNvSpPr>
            <a:spLocks noChangeArrowheads="1"/>
          </p:cNvSpPr>
          <p:nvPr/>
        </p:nvSpPr>
        <p:spPr bwMode="auto">
          <a:xfrm>
            <a:off x="1447800" y="15316200"/>
            <a:ext cx="6735763" cy="2544763"/>
          </a:xfrm>
          <a:prstGeom prst="rect">
            <a:avLst/>
          </a:prstGeom>
          <a:noFill/>
          <a:ln w="9525">
            <a:noFill/>
            <a:miter lim="800000"/>
            <a:headEnd/>
            <a:tailEnd/>
          </a:ln>
        </p:spPr>
        <p:txBody>
          <a:bodyPr lIns="73296" tIns="36648" rIns="73296" bIns="36648">
            <a:spAutoFit/>
          </a:bodyPr>
          <a:lstStyle/>
          <a:p>
            <a:pPr eaLnBrk="0" hangingPunct="0"/>
            <a:r>
              <a:rPr lang="en-US"/>
              <a:t>The services at both University of Calgary and Concordia Libraries adhere to Canada’s Copyright Law and take into account the 2004 CCH Supreme Court Judgment. Paragraph 49 of the Judgment allows libraries to act on behalf of users directly under fair dealing (section 29) rather than using section 30.2 of the Copyright Act. There are no format restrictions in section 29  of the Copyright Act.  Section 30.2 (5), which allows libraries to act on behalf of their users in fair dealing, does not allow the user to receive a digital copy.</a:t>
            </a:r>
          </a:p>
        </p:txBody>
      </p:sp>
      <p:sp>
        <p:nvSpPr>
          <p:cNvPr id="14358" name="AutoShape 231"/>
          <p:cNvSpPr>
            <a:spLocks noChangeArrowheads="1"/>
          </p:cNvSpPr>
          <p:nvPr/>
        </p:nvSpPr>
        <p:spPr bwMode="auto">
          <a:xfrm>
            <a:off x="2133600" y="13639800"/>
            <a:ext cx="5715000" cy="609600"/>
          </a:xfrm>
          <a:prstGeom prst="roundRect">
            <a:avLst>
              <a:gd name="adj" fmla="val 50000"/>
            </a:avLst>
          </a:prstGeom>
          <a:solidFill>
            <a:srgbClr val="7B1409"/>
          </a:solidFill>
          <a:ln w="9525">
            <a:noFill/>
            <a:round/>
            <a:headEnd/>
            <a:tailEnd/>
          </a:ln>
        </p:spPr>
        <p:txBody>
          <a:bodyPr wrap="none" lIns="73296" tIns="36648" rIns="73296" bIns="36648" anchor="ctr"/>
          <a:lstStyle/>
          <a:p>
            <a:r>
              <a:rPr lang="en-US" sz="3000" b="1">
                <a:solidFill>
                  <a:schemeClr val="bg1"/>
                </a:solidFill>
              </a:rPr>
              <a:t>   Copyright Issues</a:t>
            </a:r>
          </a:p>
        </p:txBody>
      </p:sp>
      <p:sp>
        <p:nvSpPr>
          <p:cNvPr id="14359" name="Rectangle 233"/>
          <p:cNvSpPr>
            <a:spLocks noChangeArrowheads="1"/>
          </p:cNvSpPr>
          <p:nvPr/>
        </p:nvSpPr>
        <p:spPr bwMode="auto">
          <a:xfrm>
            <a:off x="1219200" y="21793200"/>
            <a:ext cx="6934200" cy="4741863"/>
          </a:xfrm>
          <a:prstGeom prst="rect">
            <a:avLst/>
          </a:prstGeom>
          <a:noFill/>
          <a:ln w="9525">
            <a:noFill/>
            <a:miter lim="800000"/>
            <a:headEnd/>
            <a:tailEnd/>
          </a:ln>
        </p:spPr>
        <p:txBody>
          <a:bodyPr lIns="73296" tIns="36648" rIns="73296" bIns="36648">
            <a:spAutoFit/>
          </a:bodyPr>
          <a:lstStyle/>
          <a:p>
            <a:pPr eaLnBrk="0" hangingPunct="0"/>
            <a:r>
              <a:rPr lang="en-US"/>
              <a:t>At both libraries, no new staff were hired for the implementation of these digital delivery services, however, responsibilities of staff did change. </a:t>
            </a:r>
          </a:p>
          <a:p>
            <a:pPr eaLnBrk="0" hangingPunct="0"/>
            <a:endParaRPr lang="en-US"/>
          </a:p>
          <a:p>
            <a:pPr eaLnBrk="0" hangingPunct="0"/>
            <a:r>
              <a:rPr lang="en-US"/>
              <a:t>At University of Calgary, a staff member monitors the Receive FTP function in Relais to match incoming Ariel or Odyssey transmissions with the appropriate request for post to web. For ILL requests that are sent by lending libraries as email attachments, mailed photocopies or faxes, the workload increases because the article needs to be rescanned for digital delivery to our user. </a:t>
            </a:r>
          </a:p>
          <a:p>
            <a:pPr eaLnBrk="0" hangingPunct="0"/>
            <a:endParaRPr lang="en-US"/>
          </a:p>
          <a:p>
            <a:pPr eaLnBrk="0" hangingPunct="0"/>
            <a:r>
              <a:rPr lang="en-US"/>
              <a:t>At Concordia, two different libraries receive Article Delivery requests and staff in each library can “triage” all requests but only end up scanning the requests for titles held in that library. Library Assistants “triage” the requests and prepare them for scanning while clerical staff retrieve the items, make the scans, and send them to patrons. </a:t>
            </a:r>
          </a:p>
        </p:txBody>
      </p:sp>
      <p:sp>
        <p:nvSpPr>
          <p:cNvPr id="14360" name="Rectangle 234"/>
          <p:cNvSpPr>
            <a:spLocks noChangeArrowheads="1"/>
          </p:cNvSpPr>
          <p:nvPr/>
        </p:nvSpPr>
        <p:spPr bwMode="auto">
          <a:xfrm>
            <a:off x="838200" y="762000"/>
            <a:ext cx="28803600" cy="3194050"/>
          </a:xfrm>
          <a:prstGeom prst="rect">
            <a:avLst/>
          </a:prstGeom>
          <a:solidFill>
            <a:schemeClr val="bg1"/>
          </a:solidFill>
          <a:ln w="9525">
            <a:noFill/>
            <a:miter lim="800000"/>
            <a:headEnd/>
            <a:tailEnd/>
          </a:ln>
        </p:spPr>
        <p:txBody>
          <a:bodyPr lIns="73296" tIns="36648" rIns="73296" bIns="36648">
            <a:spAutoFit/>
          </a:bodyPr>
          <a:lstStyle/>
          <a:p>
            <a:r>
              <a:rPr lang="en-US" sz="4300" b="1"/>
              <a:t>	</a:t>
            </a:r>
            <a:r>
              <a:rPr lang="en-US" sz="5400" b="1"/>
              <a:t>Digital Interlibrary Loan and Article Delivery Services at University of Calgary and 	Concordia Libraries</a:t>
            </a:r>
          </a:p>
          <a:p>
            <a:r>
              <a:rPr lang="en-US" sz="2900" b="1">
                <a:solidFill>
                  <a:srgbClr val="7B1409"/>
                </a:solidFill>
              </a:rPr>
              <a:t>	Rob Tiessen												Joanna Duy</a:t>
            </a:r>
          </a:p>
          <a:p>
            <a:r>
              <a:rPr lang="en-US" sz="2900" b="1">
                <a:solidFill>
                  <a:srgbClr val="7B1409"/>
                </a:solidFill>
              </a:rPr>
              <a:t>	Head, Access Services, University of Calgary Libraries				Head, Interlibrary Loan and Media Services, Concordia University Libraries</a:t>
            </a:r>
          </a:p>
          <a:p>
            <a:r>
              <a:rPr lang="en-US" sz="2900" b="1">
                <a:solidFill>
                  <a:srgbClr val="7B1409"/>
                </a:solidFill>
              </a:rPr>
              <a:t>	</a:t>
            </a:r>
            <a:endParaRPr lang="en-US" sz="1000" b="1">
              <a:solidFill>
                <a:srgbClr val="7B1409"/>
              </a:solidFill>
            </a:endParaRPr>
          </a:p>
          <a:p>
            <a:endParaRPr lang="en-US" sz="1000">
              <a:solidFill>
                <a:srgbClr val="7B1409"/>
              </a:solidFill>
            </a:endParaRPr>
          </a:p>
        </p:txBody>
      </p:sp>
      <p:pic>
        <p:nvPicPr>
          <p:cNvPr id="14361" name="Picture 236" descr="Libraries_logo_colour_3"/>
          <p:cNvPicPr>
            <a:picLocks noChangeAspect="1" noChangeArrowheads="1"/>
          </p:cNvPicPr>
          <p:nvPr/>
        </p:nvPicPr>
        <p:blipFill>
          <a:blip r:embed="rId5"/>
          <a:srcRect/>
          <a:stretch>
            <a:fillRect/>
          </a:stretch>
        </p:blipFill>
        <p:spPr bwMode="auto">
          <a:xfrm>
            <a:off x="29108400" y="762000"/>
            <a:ext cx="8610600" cy="3200400"/>
          </a:xfrm>
          <a:prstGeom prst="rect">
            <a:avLst/>
          </a:prstGeom>
          <a:noFill/>
          <a:ln w="9525">
            <a:noFill/>
            <a:miter lim="800000"/>
            <a:headEnd/>
            <a:tailEnd/>
          </a:ln>
        </p:spPr>
      </p:pic>
      <p:sp>
        <p:nvSpPr>
          <p:cNvPr id="14362" name="AutoShape 238"/>
          <p:cNvSpPr>
            <a:spLocks noChangeArrowheads="1"/>
          </p:cNvSpPr>
          <p:nvPr/>
        </p:nvSpPr>
        <p:spPr bwMode="auto">
          <a:xfrm>
            <a:off x="1143000" y="6096000"/>
            <a:ext cx="1406525" cy="792163"/>
          </a:xfrm>
          <a:prstGeom prst="roundRect">
            <a:avLst>
              <a:gd name="adj" fmla="val 50000"/>
            </a:avLst>
          </a:prstGeom>
          <a:solidFill>
            <a:srgbClr val="D6CEB7"/>
          </a:solidFill>
          <a:ln w="127000">
            <a:solidFill>
              <a:srgbClr val="800000"/>
            </a:solidFill>
            <a:round/>
            <a:headEnd/>
            <a:tailEnd/>
          </a:ln>
        </p:spPr>
        <p:txBody>
          <a:bodyPr wrap="none" lIns="73296" tIns="36648" rIns="73296" bIns="36648" anchor="ctr"/>
          <a:lstStyle/>
          <a:p>
            <a:pPr algn="ctr"/>
            <a:r>
              <a:rPr lang="en-US" sz="3500" b="1">
                <a:solidFill>
                  <a:schemeClr val="bg1"/>
                </a:solidFill>
              </a:rPr>
              <a:t>I.</a:t>
            </a:r>
            <a:endParaRPr lang="en-US" sz="3500">
              <a:solidFill>
                <a:schemeClr val="bg1"/>
              </a:solidFill>
            </a:endParaRPr>
          </a:p>
        </p:txBody>
      </p:sp>
      <p:sp>
        <p:nvSpPr>
          <p:cNvPr id="14363" name="AutoShape 239"/>
          <p:cNvSpPr>
            <a:spLocks noChangeArrowheads="1"/>
          </p:cNvSpPr>
          <p:nvPr/>
        </p:nvSpPr>
        <p:spPr bwMode="auto">
          <a:xfrm>
            <a:off x="990600" y="13487400"/>
            <a:ext cx="1406525" cy="792163"/>
          </a:xfrm>
          <a:prstGeom prst="roundRect">
            <a:avLst>
              <a:gd name="adj" fmla="val 50000"/>
            </a:avLst>
          </a:prstGeom>
          <a:solidFill>
            <a:srgbClr val="D6CEB7"/>
          </a:solidFill>
          <a:ln w="127000">
            <a:solidFill>
              <a:srgbClr val="800000"/>
            </a:solidFill>
            <a:round/>
            <a:headEnd/>
            <a:tailEnd/>
          </a:ln>
        </p:spPr>
        <p:txBody>
          <a:bodyPr wrap="none" lIns="73296" tIns="36648" rIns="73296" bIns="36648" anchor="ctr"/>
          <a:lstStyle/>
          <a:p>
            <a:pPr algn="ctr"/>
            <a:r>
              <a:rPr lang="en-US" sz="3500" b="1">
                <a:solidFill>
                  <a:schemeClr val="bg1"/>
                </a:solidFill>
              </a:rPr>
              <a:t>II.</a:t>
            </a:r>
            <a:endParaRPr lang="en-US" sz="3500">
              <a:solidFill>
                <a:schemeClr val="bg1"/>
              </a:solidFill>
            </a:endParaRPr>
          </a:p>
        </p:txBody>
      </p:sp>
      <p:sp>
        <p:nvSpPr>
          <p:cNvPr id="14364" name="AutoShape 240"/>
          <p:cNvSpPr>
            <a:spLocks noChangeArrowheads="1"/>
          </p:cNvSpPr>
          <p:nvPr/>
        </p:nvSpPr>
        <p:spPr bwMode="auto">
          <a:xfrm>
            <a:off x="762000" y="19812000"/>
            <a:ext cx="1406525" cy="792163"/>
          </a:xfrm>
          <a:prstGeom prst="roundRect">
            <a:avLst>
              <a:gd name="adj" fmla="val 50000"/>
            </a:avLst>
          </a:prstGeom>
          <a:solidFill>
            <a:srgbClr val="D6CEB7"/>
          </a:solidFill>
          <a:ln w="127000">
            <a:solidFill>
              <a:srgbClr val="800000"/>
            </a:solidFill>
            <a:round/>
            <a:headEnd/>
            <a:tailEnd/>
          </a:ln>
        </p:spPr>
        <p:txBody>
          <a:bodyPr wrap="none" lIns="73296" tIns="36648" rIns="73296" bIns="36648" anchor="ctr"/>
          <a:lstStyle/>
          <a:p>
            <a:pPr algn="ctr"/>
            <a:r>
              <a:rPr lang="en-US" sz="3500" b="1">
                <a:solidFill>
                  <a:schemeClr val="bg1"/>
                </a:solidFill>
              </a:rPr>
              <a:t>III.</a:t>
            </a:r>
            <a:endParaRPr lang="en-US" sz="3500">
              <a:solidFill>
                <a:schemeClr val="bg1"/>
              </a:solidFill>
            </a:endParaRPr>
          </a:p>
        </p:txBody>
      </p:sp>
      <p:sp>
        <p:nvSpPr>
          <p:cNvPr id="14365" name="AutoShape 241"/>
          <p:cNvSpPr>
            <a:spLocks noChangeArrowheads="1"/>
          </p:cNvSpPr>
          <p:nvPr/>
        </p:nvSpPr>
        <p:spPr bwMode="auto">
          <a:xfrm>
            <a:off x="9448800" y="6248400"/>
            <a:ext cx="1406525" cy="792163"/>
          </a:xfrm>
          <a:prstGeom prst="roundRect">
            <a:avLst>
              <a:gd name="adj" fmla="val 50000"/>
            </a:avLst>
          </a:prstGeom>
          <a:solidFill>
            <a:srgbClr val="D6CEB7"/>
          </a:solidFill>
          <a:ln w="127000">
            <a:solidFill>
              <a:srgbClr val="800000"/>
            </a:solidFill>
            <a:round/>
            <a:headEnd/>
            <a:tailEnd/>
          </a:ln>
        </p:spPr>
        <p:txBody>
          <a:bodyPr wrap="none" lIns="73296" tIns="36648" rIns="73296" bIns="36648" anchor="ctr"/>
          <a:lstStyle/>
          <a:p>
            <a:pPr algn="ctr"/>
            <a:r>
              <a:rPr lang="en-US" sz="3500" b="1">
                <a:solidFill>
                  <a:schemeClr val="bg1"/>
                </a:solidFill>
              </a:rPr>
              <a:t>IV.</a:t>
            </a:r>
            <a:endParaRPr lang="en-US" sz="3500">
              <a:solidFill>
                <a:schemeClr val="bg1"/>
              </a:solidFill>
            </a:endParaRPr>
          </a:p>
        </p:txBody>
      </p:sp>
      <p:sp>
        <p:nvSpPr>
          <p:cNvPr id="14366" name="AutoShape 243"/>
          <p:cNvSpPr>
            <a:spLocks noChangeArrowheads="1"/>
          </p:cNvSpPr>
          <p:nvPr/>
        </p:nvSpPr>
        <p:spPr bwMode="auto">
          <a:xfrm>
            <a:off x="23393400" y="6172200"/>
            <a:ext cx="4408488" cy="669925"/>
          </a:xfrm>
          <a:prstGeom prst="roundRect">
            <a:avLst>
              <a:gd name="adj" fmla="val 50000"/>
            </a:avLst>
          </a:prstGeom>
          <a:solidFill>
            <a:srgbClr val="7B1409"/>
          </a:solidFill>
          <a:ln w="9525">
            <a:noFill/>
            <a:round/>
            <a:headEnd/>
            <a:tailEnd/>
          </a:ln>
        </p:spPr>
        <p:txBody>
          <a:bodyPr wrap="none" lIns="73296" tIns="36648" rIns="73296" bIns="36648" anchor="ctr"/>
          <a:lstStyle/>
          <a:p>
            <a:r>
              <a:rPr lang="en-US" sz="3000" b="1">
                <a:solidFill>
                  <a:schemeClr val="bg1"/>
                </a:solidFill>
              </a:rPr>
              <a:t> Use of the Service </a:t>
            </a:r>
          </a:p>
        </p:txBody>
      </p:sp>
      <p:sp>
        <p:nvSpPr>
          <p:cNvPr id="14367" name="AutoShape 244"/>
          <p:cNvSpPr>
            <a:spLocks noChangeArrowheads="1"/>
          </p:cNvSpPr>
          <p:nvPr/>
        </p:nvSpPr>
        <p:spPr bwMode="auto">
          <a:xfrm>
            <a:off x="22174200" y="6019800"/>
            <a:ext cx="1406525" cy="792163"/>
          </a:xfrm>
          <a:prstGeom prst="roundRect">
            <a:avLst>
              <a:gd name="adj" fmla="val 50000"/>
            </a:avLst>
          </a:prstGeom>
          <a:solidFill>
            <a:srgbClr val="D6CEB7"/>
          </a:solidFill>
          <a:ln w="127000">
            <a:solidFill>
              <a:srgbClr val="800000"/>
            </a:solidFill>
            <a:round/>
            <a:headEnd/>
            <a:tailEnd/>
          </a:ln>
        </p:spPr>
        <p:txBody>
          <a:bodyPr wrap="none" lIns="73296" tIns="36648" rIns="73296" bIns="36648" anchor="ctr"/>
          <a:lstStyle/>
          <a:p>
            <a:pPr algn="ctr"/>
            <a:r>
              <a:rPr lang="en-US" sz="3500" b="1">
                <a:solidFill>
                  <a:schemeClr val="bg1"/>
                </a:solidFill>
              </a:rPr>
              <a:t>VI.</a:t>
            </a:r>
            <a:endParaRPr lang="en-US" sz="3500">
              <a:solidFill>
                <a:schemeClr val="bg1"/>
              </a:solidFill>
            </a:endParaRPr>
          </a:p>
        </p:txBody>
      </p:sp>
      <p:sp>
        <p:nvSpPr>
          <p:cNvPr id="14368" name="AutoShape 245"/>
          <p:cNvSpPr>
            <a:spLocks noChangeArrowheads="1"/>
          </p:cNvSpPr>
          <p:nvPr/>
        </p:nvSpPr>
        <p:spPr bwMode="auto">
          <a:xfrm>
            <a:off x="34366200" y="6248400"/>
            <a:ext cx="4041775" cy="549275"/>
          </a:xfrm>
          <a:prstGeom prst="roundRect">
            <a:avLst>
              <a:gd name="adj" fmla="val 50000"/>
            </a:avLst>
          </a:prstGeom>
          <a:solidFill>
            <a:srgbClr val="7B1409"/>
          </a:solidFill>
          <a:ln w="9525">
            <a:noFill/>
            <a:round/>
            <a:headEnd/>
            <a:tailEnd/>
          </a:ln>
        </p:spPr>
        <p:txBody>
          <a:bodyPr wrap="none" lIns="73296" tIns="36648" rIns="73296" bIns="36648" anchor="ctr"/>
          <a:lstStyle/>
          <a:p>
            <a:r>
              <a:rPr lang="en-US" sz="3000" b="1">
                <a:solidFill>
                  <a:schemeClr val="bg1"/>
                </a:solidFill>
              </a:rPr>
              <a:t> Future Directions</a:t>
            </a:r>
          </a:p>
        </p:txBody>
      </p:sp>
      <p:sp>
        <p:nvSpPr>
          <p:cNvPr id="14369" name="AutoShape 246"/>
          <p:cNvSpPr>
            <a:spLocks noChangeArrowheads="1"/>
          </p:cNvSpPr>
          <p:nvPr/>
        </p:nvSpPr>
        <p:spPr bwMode="auto">
          <a:xfrm>
            <a:off x="33070800" y="6096000"/>
            <a:ext cx="1406525" cy="792163"/>
          </a:xfrm>
          <a:prstGeom prst="roundRect">
            <a:avLst>
              <a:gd name="adj" fmla="val 50000"/>
            </a:avLst>
          </a:prstGeom>
          <a:solidFill>
            <a:srgbClr val="D6CEB7"/>
          </a:solidFill>
          <a:ln w="127000">
            <a:solidFill>
              <a:srgbClr val="800000"/>
            </a:solidFill>
            <a:round/>
            <a:headEnd/>
            <a:tailEnd/>
          </a:ln>
        </p:spPr>
        <p:txBody>
          <a:bodyPr wrap="none" lIns="73296" tIns="36648" rIns="73296" bIns="36648" anchor="ctr"/>
          <a:lstStyle/>
          <a:p>
            <a:pPr algn="ctr"/>
            <a:r>
              <a:rPr lang="en-US" sz="3500" b="1">
                <a:solidFill>
                  <a:schemeClr val="bg1"/>
                </a:solidFill>
              </a:rPr>
              <a:t>VII.</a:t>
            </a:r>
            <a:endParaRPr lang="en-US" sz="3500">
              <a:solidFill>
                <a:schemeClr val="bg1"/>
              </a:solidFill>
            </a:endParaRPr>
          </a:p>
        </p:txBody>
      </p:sp>
      <p:sp>
        <p:nvSpPr>
          <p:cNvPr id="14370" name="AutoShape 250"/>
          <p:cNvSpPr>
            <a:spLocks noChangeArrowheads="1"/>
          </p:cNvSpPr>
          <p:nvPr/>
        </p:nvSpPr>
        <p:spPr bwMode="auto">
          <a:xfrm>
            <a:off x="34366200" y="14859000"/>
            <a:ext cx="3062288" cy="609600"/>
          </a:xfrm>
          <a:prstGeom prst="roundRect">
            <a:avLst>
              <a:gd name="adj" fmla="val 50000"/>
            </a:avLst>
          </a:prstGeom>
          <a:solidFill>
            <a:srgbClr val="7B1409"/>
          </a:solidFill>
          <a:ln w="9525">
            <a:noFill/>
            <a:round/>
            <a:headEnd/>
            <a:tailEnd/>
          </a:ln>
        </p:spPr>
        <p:txBody>
          <a:bodyPr wrap="none" lIns="73296" tIns="36648" rIns="73296" bIns="36648" anchor="ctr"/>
          <a:lstStyle/>
          <a:p>
            <a:r>
              <a:rPr lang="en-US" sz="3000" b="1">
                <a:solidFill>
                  <a:schemeClr val="bg1"/>
                </a:solidFill>
              </a:rPr>
              <a:t>    Summary</a:t>
            </a:r>
          </a:p>
        </p:txBody>
      </p:sp>
      <p:sp>
        <p:nvSpPr>
          <p:cNvPr id="14371" name="AutoShape 251"/>
          <p:cNvSpPr>
            <a:spLocks noChangeArrowheads="1"/>
          </p:cNvSpPr>
          <p:nvPr/>
        </p:nvSpPr>
        <p:spPr bwMode="auto">
          <a:xfrm>
            <a:off x="33147000" y="14706600"/>
            <a:ext cx="1406525" cy="792163"/>
          </a:xfrm>
          <a:prstGeom prst="roundRect">
            <a:avLst>
              <a:gd name="adj" fmla="val 50000"/>
            </a:avLst>
          </a:prstGeom>
          <a:solidFill>
            <a:srgbClr val="D6CEB7"/>
          </a:solidFill>
          <a:ln w="127000">
            <a:solidFill>
              <a:srgbClr val="800000"/>
            </a:solidFill>
            <a:round/>
            <a:headEnd/>
            <a:tailEnd/>
          </a:ln>
        </p:spPr>
        <p:txBody>
          <a:bodyPr wrap="none" lIns="73296" tIns="36648" rIns="73296" bIns="36648" anchor="ctr"/>
          <a:lstStyle/>
          <a:p>
            <a:pPr algn="ctr"/>
            <a:r>
              <a:rPr lang="en-US" sz="3500" b="1">
                <a:solidFill>
                  <a:schemeClr val="bg1"/>
                </a:solidFill>
              </a:rPr>
              <a:t>VIII.</a:t>
            </a:r>
            <a:endParaRPr lang="en-US" sz="3500">
              <a:solidFill>
                <a:schemeClr val="bg1"/>
              </a:solidFill>
            </a:endParaRPr>
          </a:p>
        </p:txBody>
      </p:sp>
      <p:sp>
        <p:nvSpPr>
          <p:cNvPr id="14372" name="Rectangle 242"/>
          <p:cNvSpPr>
            <a:spLocks noChangeArrowheads="1"/>
          </p:cNvSpPr>
          <p:nvPr/>
        </p:nvSpPr>
        <p:spPr bwMode="auto">
          <a:xfrm>
            <a:off x="9982200" y="7620000"/>
            <a:ext cx="10777538" cy="5840413"/>
          </a:xfrm>
          <a:prstGeom prst="rect">
            <a:avLst/>
          </a:prstGeom>
          <a:noFill/>
          <a:ln w="9525">
            <a:noFill/>
            <a:miter lim="800000"/>
            <a:headEnd/>
            <a:tailEnd/>
          </a:ln>
        </p:spPr>
        <p:txBody>
          <a:bodyPr lIns="73296" tIns="36648" rIns="73296" bIns="36648">
            <a:spAutoFit/>
          </a:bodyPr>
          <a:lstStyle/>
          <a:p>
            <a:pPr eaLnBrk="0" hangingPunct="0"/>
            <a:endParaRPr lang="en-US"/>
          </a:p>
          <a:p>
            <a:pPr eaLnBrk="0" hangingPunct="0"/>
            <a:r>
              <a:rPr lang="en-US" b="1"/>
              <a:t>Turnaround Time</a:t>
            </a:r>
          </a:p>
          <a:p>
            <a:pPr eaLnBrk="0" hangingPunct="0"/>
            <a:r>
              <a:rPr lang="en-US"/>
              <a:t>The University of Calgary’s Post to Web service is part of the ILL operation and as such, turnaround time is dependent upon the library that provides the article/chapter and how they send it to the library. </a:t>
            </a:r>
          </a:p>
          <a:p>
            <a:pPr eaLnBrk="0" hangingPunct="0"/>
            <a:endParaRPr lang="en-US"/>
          </a:p>
          <a:p>
            <a:pPr eaLnBrk="0" hangingPunct="0"/>
            <a:r>
              <a:rPr lang="en-US"/>
              <a:t>Concordia staff aim for a two working days; the majority of our requests are filled within this time and many are filled within 24 hours.  </a:t>
            </a:r>
          </a:p>
          <a:p>
            <a:pPr eaLnBrk="0" hangingPunct="0"/>
            <a:endParaRPr lang="en-US"/>
          </a:p>
          <a:p>
            <a:pPr eaLnBrk="0" hangingPunct="0"/>
            <a:r>
              <a:rPr lang="en-US" b="1"/>
              <a:t>Ordering Limits</a:t>
            </a:r>
          </a:p>
          <a:p>
            <a:pPr eaLnBrk="0" hangingPunct="0"/>
            <a:r>
              <a:rPr lang="en-US"/>
              <a:t>At the University of Calgary, there is no limit on the number of requests users can make, however, during peak periods staff will sometimes limit processing to five requests per person per day.</a:t>
            </a:r>
          </a:p>
          <a:p>
            <a:pPr eaLnBrk="0" hangingPunct="0"/>
            <a:endParaRPr lang="en-US"/>
          </a:p>
          <a:p>
            <a:pPr eaLnBrk="0" hangingPunct="0"/>
            <a:r>
              <a:rPr lang="en-US"/>
              <a:t>At Concordia, there is also no limit on the number of requests users can make. Once or twice a term, we have a user who will submit many (e.g. 50) requests within a few hours, and this can cause a backlog in processing; in these cases, we may contact the patron to tell them that there may be a longer than normal turnaround time to fulfill all their requests.  </a:t>
            </a:r>
          </a:p>
          <a:p>
            <a:pPr eaLnBrk="0" hangingPunct="0"/>
            <a:endParaRPr lang="en-US"/>
          </a:p>
          <a:p>
            <a:pPr eaLnBrk="0" hangingPunct="0"/>
            <a:r>
              <a:rPr lang="en-US" b="1"/>
              <a:t>Cost</a:t>
            </a:r>
          </a:p>
          <a:p>
            <a:pPr eaLnBrk="0" hangingPunct="0"/>
            <a:r>
              <a:rPr lang="en-US"/>
              <a:t>The University of Calgary and Concordia services are both offered at no cost to users. </a:t>
            </a:r>
          </a:p>
          <a:p>
            <a:pPr eaLnBrk="0" hangingPunct="0"/>
            <a:endParaRPr lang="en-US"/>
          </a:p>
          <a:p>
            <a:pPr eaLnBrk="0" hangingPunct="0"/>
            <a:endParaRPr lang="en-US"/>
          </a:p>
        </p:txBody>
      </p:sp>
      <p:sp>
        <p:nvSpPr>
          <p:cNvPr id="14373" name="Rectangle 261"/>
          <p:cNvSpPr>
            <a:spLocks noChangeArrowheads="1"/>
          </p:cNvSpPr>
          <p:nvPr/>
        </p:nvSpPr>
        <p:spPr bwMode="auto">
          <a:xfrm>
            <a:off x="22250400" y="7620000"/>
            <a:ext cx="10042525" cy="18199100"/>
          </a:xfrm>
          <a:prstGeom prst="rect">
            <a:avLst/>
          </a:prstGeom>
          <a:noFill/>
          <a:ln w="9525">
            <a:noFill/>
            <a:miter lim="800000"/>
            <a:headEnd/>
            <a:tailEnd/>
          </a:ln>
        </p:spPr>
        <p:txBody>
          <a:bodyPr lIns="73296" tIns="36648" rIns="73296" bIns="36648">
            <a:spAutoFit/>
          </a:bodyPr>
          <a:lstStyle/>
          <a:p>
            <a:pPr eaLnBrk="0" hangingPunct="0"/>
            <a:endParaRPr lang="en-US"/>
          </a:p>
          <a:p>
            <a:pPr eaLnBrk="0" hangingPunct="0"/>
            <a:endParaRPr lang="en-US"/>
          </a:p>
          <a:p>
            <a:pPr eaLnBrk="0" hangingPunct="0"/>
            <a:r>
              <a:rPr lang="en-US"/>
              <a:t>The University of Calgary’s Post to Web service has generated the following statistics:</a:t>
            </a:r>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r>
              <a:rPr lang="en-US"/>
              <a:t>At Concordia, feedback from users about the service (via comments received in response to us sending patrons their requests, as well as LibQUAL) has been very positive. An average of 364 requests are processed per month (this is a total for our two libraries). The breakdown for filled and denied requests is as follows:</a:t>
            </a:r>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p:txBody>
      </p:sp>
      <p:graphicFrame>
        <p:nvGraphicFramePr>
          <p:cNvPr id="14531" name="Group 195"/>
          <p:cNvGraphicFramePr>
            <a:graphicFrameLocks noGrp="1"/>
          </p:cNvGraphicFramePr>
          <p:nvPr/>
        </p:nvGraphicFramePr>
        <p:xfrm>
          <a:off x="23698200" y="19431000"/>
          <a:ext cx="6919913" cy="6038850"/>
        </p:xfrm>
        <a:graphic>
          <a:graphicData uri="http://schemas.openxmlformats.org/drawingml/2006/table">
            <a:tbl>
              <a:tblPr/>
              <a:tblGrid>
                <a:gridCol w="3306763"/>
                <a:gridCol w="2020887"/>
                <a:gridCol w="1592263"/>
              </a:tblGrid>
              <a:tr h="763588">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Monthly Average </a:t>
                      </a:r>
                    </a:p>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(Sept 07-Dec 09)</a:t>
                      </a:r>
                    </a:p>
                  </a:txBody>
                  <a:tcPr marL="73479" marR="73479"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Average Percentage of Monthly Requests</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Filled Requests</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73479" marR="73479"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Scanned and Emailed</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253</a:t>
                      </a:r>
                    </a:p>
                  </a:txBody>
                  <a:tcPr marL="73479" marR="73479"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71%</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Material available online in Concordia’s collection</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34</a:t>
                      </a:r>
                    </a:p>
                  </a:txBody>
                  <a:tcPr marL="73479" marR="73479"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Filled with bound volume</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a:t>
                      </a:r>
                    </a:p>
                  </a:txBody>
                  <a:tcPr marL="73479" marR="73479"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Total Requests Filled</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292</a:t>
                      </a:r>
                    </a:p>
                  </a:txBody>
                  <a:tcPr marL="73479" marR="73479"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82%</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r>
              <a:tr h="419100">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Denied Requests</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73479" marR="73479"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No Concordia holdings</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38</a:t>
                      </a:r>
                    </a:p>
                  </a:txBody>
                  <a:tcPr marL="73479" marR="73479"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Copyright issue</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a:t>
                      </a:r>
                    </a:p>
                  </a:txBody>
                  <a:tcPr marL="73479" marR="73479"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Not a periodical</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a:t>
                      </a:r>
                    </a:p>
                  </a:txBody>
                  <a:tcPr marL="73479" marR="73479"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Citation is incorrect </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a:t>
                      </a:r>
                    </a:p>
                  </a:txBody>
                  <a:tcPr marL="73479" marR="73479"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Missing/Volume at Binding</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marL="73479" marR="73479"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Patron is blocked</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a:t>
                      </a:r>
                    </a:p>
                  </a:txBody>
                  <a:tcPr marL="73479" marR="73479"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Total Requests Denied</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70</a:t>
                      </a:r>
                    </a:p>
                  </a:txBody>
                  <a:tcPr marL="73479" marR="73479"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18%</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r>
            </a:tbl>
          </a:graphicData>
        </a:graphic>
      </p:graphicFrame>
      <p:sp>
        <p:nvSpPr>
          <p:cNvPr id="14436" name="AutoShape 81"/>
          <p:cNvSpPr>
            <a:spLocks noChangeArrowheads="1"/>
          </p:cNvSpPr>
          <p:nvPr/>
        </p:nvSpPr>
        <p:spPr bwMode="auto">
          <a:xfrm>
            <a:off x="10363200" y="15621000"/>
            <a:ext cx="8510588" cy="609600"/>
          </a:xfrm>
          <a:prstGeom prst="roundRect">
            <a:avLst>
              <a:gd name="adj" fmla="val 50000"/>
            </a:avLst>
          </a:prstGeom>
          <a:solidFill>
            <a:srgbClr val="7B1409"/>
          </a:solidFill>
          <a:ln w="9525">
            <a:noFill/>
            <a:round/>
            <a:headEnd/>
            <a:tailEnd/>
          </a:ln>
        </p:spPr>
        <p:txBody>
          <a:bodyPr wrap="none" lIns="73296" tIns="36648" rIns="73296" bIns="36648" anchor="ctr"/>
          <a:lstStyle/>
          <a:p>
            <a:r>
              <a:rPr lang="en-US" sz="3000" b="1">
                <a:solidFill>
                  <a:schemeClr val="bg1"/>
                </a:solidFill>
              </a:rPr>
              <a:t>      Workflow</a:t>
            </a:r>
          </a:p>
        </p:txBody>
      </p:sp>
      <p:sp>
        <p:nvSpPr>
          <p:cNvPr id="14437" name="AutoShape 241"/>
          <p:cNvSpPr>
            <a:spLocks noChangeArrowheads="1"/>
          </p:cNvSpPr>
          <p:nvPr/>
        </p:nvSpPr>
        <p:spPr bwMode="auto">
          <a:xfrm>
            <a:off x="9220200" y="15468600"/>
            <a:ext cx="1406525" cy="792163"/>
          </a:xfrm>
          <a:prstGeom prst="roundRect">
            <a:avLst>
              <a:gd name="adj" fmla="val 50000"/>
            </a:avLst>
          </a:prstGeom>
          <a:solidFill>
            <a:srgbClr val="D6CEB7"/>
          </a:solidFill>
          <a:ln w="127000">
            <a:solidFill>
              <a:srgbClr val="800000"/>
            </a:solidFill>
            <a:round/>
            <a:headEnd/>
            <a:tailEnd/>
          </a:ln>
        </p:spPr>
        <p:txBody>
          <a:bodyPr wrap="none" lIns="73296" tIns="36648" rIns="73296" bIns="36648" anchor="ctr"/>
          <a:lstStyle/>
          <a:p>
            <a:pPr algn="ctr"/>
            <a:r>
              <a:rPr lang="en-US" sz="3500" b="1">
                <a:solidFill>
                  <a:schemeClr val="bg1"/>
                </a:solidFill>
              </a:rPr>
              <a:t>V.</a:t>
            </a:r>
            <a:endParaRPr lang="en-US" sz="3500">
              <a:solidFill>
                <a:schemeClr val="bg1"/>
              </a:solidFill>
            </a:endParaRPr>
          </a:p>
        </p:txBody>
      </p:sp>
      <p:sp>
        <p:nvSpPr>
          <p:cNvPr id="14438" name="AutoShape 119"/>
          <p:cNvSpPr>
            <a:spLocks noChangeArrowheads="1"/>
          </p:cNvSpPr>
          <p:nvPr/>
        </p:nvSpPr>
        <p:spPr bwMode="auto">
          <a:xfrm>
            <a:off x="9220200" y="16840200"/>
            <a:ext cx="11915775" cy="10439400"/>
          </a:xfrm>
          <a:prstGeom prst="roundRect">
            <a:avLst>
              <a:gd name="adj" fmla="val 6079"/>
            </a:avLst>
          </a:prstGeom>
          <a:solidFill>
            <a:schemeClr val="bg1"/>
          </a:solidFill>
          <a:ln w="127000">
            <a:solidFill>
              <a:srgbClr val="7B1409"/>
            </a:solidFill>
            <a:round/>
            <a:headEnd/>
            <a:tailEnd/>
          </a:ln>
        </p:spPr>
        <p:txBody>
          <a:bodyPr wrap="none" lIns="73335" tIns="36667" rIns="73335" bIns="36667" anchor="ctr"/>
          <a:lstStyle/>
          <a:p>
            <a:endParaRPr lang="en-US"/>
          </a:p>
        </p:txBody>
      </p:sp>
      <p:sp>
        <p:nvSpPr>
          <p:cNvPr id="14439" name="Rectangle 242"/>
          <p:cNvSpPr>
            <a:spLocks noChangeArrowheads="1"/>
          </p:cNvSpPr>
          <p:nvPr/>
        </p:nvSpPr>
        <p:spPr bwMode="auto">
          <a:xfrm>
            <a:off x="10058400" y="17373600"/>
            <a:ext cx="10777538" cy="9410700"/>
          </a:xfrm>
          <a:prstGeom prst="rect">
            <a:avLst/>
          </a:prstGeom>
          <a:noFill/>
          <a:ln w="9525">
            <a:noFill/>
            <a:miter lim="800000"/>
            <a:headEnd/>
            <a:tailEnd/>
          </a:ln>
        </p:spPr>
        <p:txBody>
          <a:bodyPr lIns="73296" tIns="36648" rIns="73296" bIns="36648">
            <a:spAutoFit/>
          </a:bodyPr>
          <a:lstStyle/>
          <a:p>
            <a:pPr eaLnBrk="0" hangingPunct="0"/>
            <a:endParaRPr lang="en-US"/>
          </a:p>
          <a:p>
            <a:pPr eaLnBrk="0" hangingPunct="0"/>
            <a:r>
              <a:rPr lang="en-US"/>
              <a:t>At the University of Calgary, most requests arrive via the Relais ILL web form (used for all ILL requests). Currently, requests for material in the University’s own library collection are not processed, and users receive an email informing them that the material they have requested is in the library’s collection, and the request is cancelled. Requests are occasionally received from more than one user asking for more than one article from an issue of a journal or more than one chapter from a book. These requests are refused because of concerns that filling them would require the Library to go beyond fair dealing. </a:t>
            </a:r>
          </a:p>
          <a:p>
            <a:pPr eaLnBrk="0" hangingPunct="0"/>
            <a:endParaRPr lang="en-US"/>
          </a:p>
          <a:p>
            <a:pPr eaLnBrk="0" hangingPunct="0"/>
            <a:r>
              <a:rPr lang="en-US"/>
              <a:t>For Concordia’s Article Delivery Service, requests arrive as emails an a Microsoft Outlook email account that is checked frequently by staff at both of the University’s libraries. Staff at either library “triage” the request, which consists of the following: </a:t>
            </a:r>
          </a:p>
          <a:p>
            <a:pPr marL="742950" lvl="1" indent="-285750" eaLnBrk="0" hangingPunct="0">
              <a:buFontTx/>
              <a:buChar char="•"/>
            </a:pPr>
            <a:r>
              <a:rPr lang="en-US"/>
              <a:t>Checking to see if the article is available online (if so, patrons are informed and given instructions for how to find the e-version)</a:t>
            </a:r>
          </a:p>
          <a:p>
            <a:pPr marL="742950" lvl="1" indent="-285750" eaLnBrk="0" hangingPunct="0">
              <a:buFontTx/>
              <a:buChar char="•"/>
            </a:pPr>
            <a:r>
              <a:rPr lang="en-US"/>
              <a:t>If the article is not online, check to see if we have it in print or microform, which library has it and, if needed, passing the request to that library using folders in Outlook. Requests to be scanned are printed and clerical staff retrieve the volume, scan it on a flatbed or micorform scanner, save it as a PDF and email the file to the patron as an attachment</a:t>
            </a:r>
          </a:p>
          <a:p>
            <a:pPr marL="742950" lvl="1" indent="-285750" eaLnBrk="0" hangingPunct="0">
              <a:buFontTx/>
              <a:buChar char="•"/>
            </a:pPr>
            <a:r>
              <a:rPr lang="en-US"/>
              <a:t>If the article is not available at Concordia, the patron is sent a message with a link to our Interlibrary Loan service</a:t>
            </a:r>
          </a:p>
          <a:p>
            <a:pPr marL="742950" lvl="1" indent="-285750" eaLnBrk="0" hangingPunct="0">
              <a:buFontTx/>
              <a:buChar char="•"/>
            </a:pPr>
            <a:r>
              <a:rPr lang="en-US"/>
              <a:t>If the patron requests several articles from the same volume/issue, the first request is filled and, because of fair dealing concerns, we cancel the remaining requests and offer to put the entire bound volume/issue on the holdshelf for them to come consult</a:t>
            </a:r>
          </a:p>
          <a:p>
            <a:pPr marL="742950" lvl="1" indent="-285750" eaLnBrk="0" hangingPunct="0">
              <a:buFontTx/>
              <a:buChar char="•"/>
            </a:pPr>
            <a:r>
              <a:rPr lang="en-US"/>
              <a:t>Patron requests often contain citation errors, but staff are usually able to troubleshoot and correct them </a:t>
            </a:r>
          </a:p>
          <a:p>
            <a:pPr eaLnBrk="0" hangingPunct="0"/>
            <a:endParaRPr lang="en-US"/>
          </a:p>
          <a:p>
            <a:pPr eaLnBrk="0" hangingPunct="0"/>
            <a:r>
              <a:rPr lang="en-US"/>
              <a:t>Scripts of email text for use in all potential situations are copied and pasted by staff members when responding to users so as to maintain consistency in all responses. There is also a policy which governs the service. </a:t>
            </a:r>
          </a:p>
          <a:p>
            <a:pPr eaLnBrk="0" hangingPunct="0"/>
            <a:endParaRPr lang="en-US"/>
          </a:p>
          <a:p>
            <a:pPr eaLnBrk="0" hangingPunct="0"/>
            <a:r>
              <a:rPr lang="en-US"/>
              <a:t>If Interlibrary Loan requests are received for journal articles that we have in our print or microfilm collection, the request is cancelled in our Interlibrary Loan system (VDX) and users are sent an email telling them their request has been forwarded to the Article Delivery Service, and that their article will be scanned and sent to them in 2-3 working days.  </a:t>
            </a:r>
          </a:p>
          <a:p>
            <a:pPr eaLnBrk="0" hangingPunct="0"/>
            <a:endParaRPr lang="en-US"/>
          </a:p>
        </p:txBody>
      </p:sp>
      <p:graphicFrame>
        <p:nvGraphicFramePr>
          <p:cNvPr id="14602" name="Group 266"/>
          <p:cNvGraphicFramePr>
            <a:graphicFrameLocks noGrp="1"/>
          </p:cNvGraphicFramePr>
          <p:nvPr/>
        </p:nvGraphicFramePr>
        <p:xfrm>
          <a:off x="24384000" y="8763000"/>
          <a:ext cx="5327650" cy="8878888"/>
        </p:xfrm>
        <a:graphic>
          <a:graphicData uri="http://schemas.openxmlformats.org/drawingml/2006/table">
            <a:tbl>
              <a:tblPr/>
              <a:tblGrid>
                <a:gridCol w="2743200"/>
                <a:gridCol w="2584450"/>
              </a:tblGrid>
              <a:tr h="636588">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                                                 Month/Year</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Number of Requests filled with Post to Web</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April 2009</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1142</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88">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May 2008</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1417</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June 2008</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1469</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July 2008</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1751</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August 2008</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1099</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September 2008</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1503</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October 2008</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1723</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November 2008</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1502</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December 2008</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1020</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January 2009</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1267</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February 2009</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1530</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March 2009</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1852</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April 2009</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1229</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May 2009</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124</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June 2009</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953</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July 2009</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1203</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August 2009</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1176</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September 2009</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1173</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October 2009</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1555</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November 2009</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2004</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December 2009</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667</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January 2010</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1367</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February 2010</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1227</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March 2010</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1392</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April 2010</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1168</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50165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Average</a:t>
                      </a:r>
                    </a:p>
                  </a:txBody>
                  <a:tcPr marL="73479" marR="73479"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50165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1340</a:t>
                      </a:r>
                    </a:p>
                  </a:txBody>
                  <a:tcPr marL="73479" marR="73479"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bl>
          </a:graphicData>
        </a:graphic>
      </p:graphicFrame>
      <p:pic>
        <p:nvPicPr>
          <p:cNvPr id="14527" name="Picture 48" descr="LIBRARIES_&amp;amp__CULTURAL-VERT.tif"/>
          <p:cNvPicPr>
            <a:picLocks noChangeAspect="1"/>
          </p:cNvPicPr>
          <p:nvPr/>
        </p:nvPicPr>
        <p:blipFill>
          <a:blip r:embed="rId6"/>
          <a:srcRect/>
          <a:stretch>
            <a:fillRect/>
          </a:stretch>
        </p:blipFill>
        <p:spPr bwMode="auto">
          <a:xfrm>
            <a:off x="37642800" y="762000"/>
            <a:ext cx="25908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5274</TotalTime>
  <Words>1540</Words>
  <Application>Microsoft Office PowerPoint</Application>
  <PresentationFormat>Custom</PresentationFormat>
  <Paragraphs>305</Paragraphs>
  <Slides>1</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vt:i4>
      </vt:variant>
    </vt:vector>
  </HeadingPairs>
  <TitlesOfParts>
    <vt:vector size="5" baseType="lpstr">
      <vt:lpstr>Arial</vt:lpstr>
      <vt:lpstr>Calibri</vt:lpstr>
      <vt:lpstr>Times</vt:lpstr>
      <vt:lpstr>Default Design</vt:lpstr>
      <vt:lpstr>Slide 1</vt:lpstr>
    </vt:vector>
  </TitlesOfParts>
  <Company>뿿툀</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 Caruana</dc:creator>
  <cp:lastModifiedBy>Joanna Duy</cp:lastModifiedBy>
  <cp:revision>158</cp:revision>
  <dcterms:created xsi:type="dcterms:W3CDTF">2007-10-22T15:28:59Z</dcterms:created>
  <dcterms:modified xsi:type="dcterms:W3CDTF">2010-05-26T02:27:43Z</dcterms:modified>
</cp:coreProperties>
</file>