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4" r:id="rId3"/>
    <p:sldId id="257" r:id="rId4"/>
    <p:sldId id="263" r:id="rId5"/>
    <p:sldId id="258" r:id="rId6"/>
    <p:sldId id="268" r:id="rId7"/>
    <p:sldId id="259" r:id="rId8"/>
    <p:sldId id="267" r:id="rId9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4" autoAdjust="0"/>
    <p:restoredTop sz="99773" autoAdjust="0"/>
  </p:normalViewPr>
  <p:slideViewPr>
    <p:cSldViewPr snapToGrid="0">
      <p:cViewPr>
        <p:scale>
          <a:sx n="150" d="100"/>
          <a:sy n="150" d="100"/>
        </p:scale>
        <p:origin x="60" y="18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acey\Dropbox\Shalev%20lab\FR%20Pilot%20Behaviour\Run%20A%20and%20B\Run%20A%20and%20B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acey\Dropbox\Shalev%20lab\FR%20Pilot%20Behaviour\Run%20A%20and%20B\Run%20A%20and%20B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Uri's%20HD:Users:urishalev:Documents:Papers%202005-?:FDR%20and%20abstinence%20Nov%20'11:Experiment%201%203hr%20responses%20for%20individual%20rat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racey\Dropbox\Shalev%20lab\FR%20Pilot%20Behaviour\Run%20C,%20D%20and%20E\Run%20D%20and%20E%20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acey\Dropbox\Shalev%20lab\FR%20Pilot%20Behaviour\Run%20K,%20L%20and%20O\Run%20K,%20L%20and%20O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acey\Dropbox\Shalev%20lab\FR%20Pilot%20Behaviour\Run%20F,%20G%20and%20H\Run%20G%20and%20H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racey\Dropbox\Shalev%20lab\FR%20Pilot%20Behaviour\Run%20I%20and%20J\Run%20I%20and%20J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19757502707099"/>
          <c:y val="0.21344697252640499"/>
          <c:w val="0.491249974232086"/>
          <c:h val="0.53546735176359905"/>
        </c:manualLayout>
      </c:layout>
      <c:lineChart>
        <c:grouping val="standard"/>
        <c:varyColors val="0"/>
        <c:ser>
          <c:idx val="0"/>
          <c:order val="0"/>
          <c:tx>
            <c:strRef>
              <c:f>BW!$A$14</c:f>
              <c:strCache>
                <c:ptCount val="1"/>
                <c:pt idx="0">
                  <c:v>FDR</c:v>
                </c:pt>
              </c:strCache>
            </c:strRef>
          </c:tx>
          <c:spPr>
            <a:ln w="6350">
              <a:solidFill>
                <a:sysClr val="windowText" lastClr="000000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BW!$C$4:$AB$4</c:f>
                <c:numCache>
                  <c:formatCode>General</c:formatCode>
                  <c:ptCount val="26"/>
                  <c:pt idx="0">
                    <c:v>7.570483618780389</c:v>
                  </c:pt>
                  <c:pt idx="1">
                    <c:v>8.5751579188568563</c:v>
                  </c:pt>
                  <c:pt idx="2">
                    <c:v>9.1178091910526646</c:v>
                  </c:pt>
                  <c:pt idx="3">
                    <c:v>8.6539008545279792</c:v>
                  </c:pt>
                  <c:pt idx="4">
                    <c:v>8.2043348975472181</c:v>
                  </c:pt>
                  <c:pt idx="5">
                    <c:v>7.961644162971468</c:v>
                  </c:pt>
                  <c:pt idx="6">
                    <c:v>7.8231139011975976</c:v>
                  </c:pt>
                  <c:pt idx="7">
                    <c:v>6.8763685506555374</c:v>
                  </c:pt>
                  <c:pt idx="8">
                    <c:v>6.69195204870912</c:v>
                  </c:pt>
                  <c:pt idx="9">
                    <c:v>6.5251649617291463</c:v>
                  </c:pt>
                  <c:pt idx="10">
                    <c:v>6.6064783020574254</c:v>
                  </c:pt>
                  <c:pt idx="11">
                    <c:v>8.6219358486234317</c:v>
                  </c:pt>
                  <c:pt idx="12">
                    <c:v>6.7442156285549153</c:v>
                  </c:pt>
                  <c:pt idx="13">
                    <c:v>5.3971185728024258</c:v>
                  </c:pt>
                  <c:pt idx="14">
                    <c:v>5.5256975426938899</c:v>
                  </c:pt>
                  <c:pt idx="15">
                    <c:v>5.2898225133006296</c:v>
                  </c:pt>
                  <c:pt idx="16">
                    <c:v>5.7870545184921154</c:v>
                  </c:pt>
                  <c:pt idx="17">
                    <c:v>6.0627276589557084</c:v>
                  </c:pt>
                  <c:pt idx="18">
                    <c:v>5.5940444522128496</c:v>
                  </c:pt>
                  <c:pt idx="19">
                    <c:v>6.4000868049668744</c:v>
                  </c:pt>
                  <c:pt idx="20">
                    <c:v>7.4788590930257097</c:v>
                  </c:pt>
                  <c:pt idx="21">
                    <c:v>8.2438529287652287</c:v>
                  </c:pt>
                  <c:pt idx="22">
                    <c:v>8.5169112815490653</c:v>
                  </c:pt>
                  <c:pt idx="23">
                    <c:v>9.6261218682407232</c:v>
                  </c:pt>
                  <c:pt idx="24">
                    <c:v>9.5119223433892053</c:v>
                  </c:pt>
                  <c:pt idx="25">
                    <c:v>9.7741723150579087</c:v>
                  </c:pt>
                </c:numCache>
              </c:numRef>
            </c:plus>
            <c:minus>
              <c:numRef>
                <c:f>BW!$C$4:$AB$4</c:f>
                <c:numCache>
                  <c:formatCode>General</c:formatCode>
                  <c:ptCount val="26"/>
                  <c:pt idx="0">
                    <c:v>7.570483618780389</c:v>
                  </c:pt>
                  <c:pt idx="1">
                    <c:v>8.5751579188568563</c:v>
                  </c:pt>
                  <c:pt idx="2">
                    <c:v>9.1178091910526646</c:v>
                  </c:pt>
                  <c:pt idx="3">
                    <c:v>8.6539008545279792</c:v>
                  </c:pt>
                  <c:pt idx="4">
                    <c:v>8.2043348975472181</c:v>
                  </c:pt>
                  <c:pt idx="5">
                    <c:v>7.961644162971468</c:v>
                  </c:pt>
                  <c:pt idx="6">
                    <c:v>7.8231139011975976</c:v>
                  </c:pt>
                  <c:pt idx="7">
                    <c:v>6.8763685506555374</c:v>
                  </c:pt>
                  <c:pt idx="8">
                    <c:v>6.69195204870912</c:v>
                  </c:pt>
                  <c:pt idx="9">
                    <c:v>6.5251649617291463</c:v>
                  </c:pt>
                  <c:pt idx="10">
                    <c:v>6.6064783020574254</c:v>
                  </c:pt>
                  <c:pt idx="11">
                    <c:v>8.6219358486234317</c:v>
                  </c:pt>
                  <c:pt idx="12">
                    <c:v>6.7442156285549153</c:v>
                  </c:pt>
                  <c:pt idx="13">
                    <c:v>5.3971185728024258</c:v>
                  </c:pt>
                  <c:pt idx="14">
                    <c:v>5.5256975426938899</c:v>
                  </c:pt>
                  <c:pt idx="15">
                    <c:v>5.2898225133006296</c:v>
                  </c:pt>
                  <c:pt idx="16">
                    <c:v>5.7870545184921154</c:v>
                  </c:pt>
                  <c:pt idx="17">
                    <c:v>6.0627276589557084</c:v>
                  </c:pt>
                  <c:pt idx="18">
                    <c:v>5.5940444522128496</c:v>
                  </c:pt>
                  <c:pt idx="19">
                    <c:v>6.4000868049668744</c:v>
                  </c:pt>
                  <c:pt idx="20">
                    <c:v>7.4788590930257097</c:v>
                  </c:pt>
                  <c:pt idx="21">
                    <c:v>8.2438529287652287</c:v>
                  </c:pt>
                  <c:pt idx="22">
                    <c:v>8.5169112815490653</c:v>
                  </c:pt>
                  <c:pt idx="23">
                    <c:v>9.6261218682407232</c:v>
                  </c:pt>
                  <c:pt idx="24">
                    <c:v>9.5119223433892053</c:v>
                  </c:pt>
                  <c:pt idx="25">
                    <c:v>9.7741723150579087</c:v>
                  </c:pt>
                </c:numCache>
              </c:numRef>
            </c:minus>
          </c:errBars>
          <c:cat>
            <c:strRef>
              <c:f>BW!$A$17:$A$42</c:f>
              <c:strCache>
                <c:ptCount val="26"/>
                <c:pt idx="0">
                  <c:v>Habituation</c:v>
                </c:pt>
                <c:pt idx="1">
                  <c:v>Train 1</c:v>
                </c:pt>
                <c:pt idx="2">
                  <c:v>Train 2</c:v>
                </c:pt>
                <c:pt idx="3">
                  <c:v>Train 3</c:v>
                </c:pt>
                <c:pt idx="4">
                  <c:v>Train 4</c:v>
                </c:pt>
                <c:pt idx="5">
                  <c:v>Train 5</c:v>
                </c:pt>
                <c:pt idx="6">
                  <c:v>Train 6</c:v>
                </c:pt>
                <c:pt idx="7">
                  <c:v>Train 7</c:v>
                </c:pt>
                <c:pt idx="8">
                  <c:v>Train 8</c:v>
                </c:pt>
                <c:pt idx="9">
                  <c:v>Train 9</c:v>
                </c:pt>
                <c:pt idx="10">
                  <c:v>Train 10</c:v>
                </c:pt>
                <c:pt idx="11">
                  <c:v>Wash-out</c:v>
                </c:pt>
                <c:pt idx="12">
                  <c:v>FDR1</c:v>
                </c:pt>
                <c:pt idx="13">
                  <c:v>FDR2</c:v>
                </c:pt>
                <c:pt idx="14">
                  <c:v>FDR3</c:v>
                </c:pt>
                <c:pt idx="15">
                  <c:v>FDR4</c:v>
                </c:pt>
                <c:pt idx="16">
                  <c:v>FDR5</c:v>
                </c:pt>
                <c:pt idx="17">
                  <c:v>FDR6</c:v>
                </c:pt>
                <c:pt idx="18">
                  <c:v>FDR7</c:v>
                </c:pt>
                <c:pt idx="19">
                  <c:v>FDR8</c:v>
                </c:pt>
                <c:pt idx="20">
                  <c:v>FDR9</c:v>
                </c:pt>
                <c:pt idx="21">
                  <c:v>FDR10</c:v>
                </c:pt>
                <c:pt idx="22">
                  <c:v>FDR11</c:v>
                </c:pt>
                <c:pt idx="23">
                  <c:v>FDR12</c:v>
                </c:pt>
                <c:pt idx="24">
                  <c:v>FDR13</c:v>
                </c:pt>
                <c:pt idx="25">
                  <c:v>FDR14 TEST</c:v>
                </c:pt>
              </c:strCache>
            </c:strRef>
          </c:cat>
          <c:val>
            <c:numRef>
              <c:f>BW!$C$3:$AB$3</c:f>
              <c:numCache>
                <c:formatCode>####.0000</c:formatCode>
                <c:ptCount val="26"/>
                <c:pt idx="0">
                  <c:v>356.29999999999973</c:v>
                </c:pt>
                <c:pt idx="1">
                  <c:v>361.00000000000011</c:v>
                </c:pt>
                <c:pt idx="2">
                  <c:v>357.3</c:v>
                </c:pt>
                <c:pt idx="3">
                  <c:v>361.3</c:v>
                </c:pt>
                <c:pt idx="4">
                  <c:v>361</c:v>
                </c:pt>
                <c:pt idx="5">
                  <c:v>363.89999999999992</c:v>
                </c:pt>
                <c:pt idx="6">
                  <c:v>368.3</c:v>
                </c:pt>
                <c:pt idx="7">
                  <c:v>370.2</c:v>
                </c:pt>
                <c:pt idx="8">
                  <c:v>371.59999999999991</c:v>
                </c:pt>
                <c:pt idx="9">
                  <c:v>375</c:v>
                </c:pt>
                <c:pt idx="10">
                  <c:v>378.7</c:v>
                </c:pt>
                <c:pt idx="11">
                  <c:v>376.59999999999991</c:v>
                </c:pt>
                <c:pt idx="12">
                  <c:v>385.2</c:v>
                </c:pt>
                <c:pt idx="13">
                  <c:v>367.8</c:v>
                </c:pt>
                <c:pt idx="14">
                  <c:v>366</c:v>
                </c:pt>
                <c:pt idx="15">
                  <c:v>362.4</c:v>
                </c:pt>
                <c:pt idx="16">
                  <c:v>358.3</c:v>
                </c:pt>
                <c:pt idx="17">
                  <c:v>353.29999999999973</c:v>
                </c:pt>
                <c:pt idx="18">
                  <c:v>350.6</c:v>
                </c:pt>
                <c:pt idx="19">
                  <c:v>345.5</c:v>
                </c:pt>
                <c:pt idx="20">
                  <c:v>342</c:v>
                </c:pt>
                <c:pt idx="21">
                  <c:v>340.5</c:v>
                </c:pt>
                <c:pt idx="22">
                  <c:v>339.6</c:v>
                </c:pt>
                <c:pt idx="23">
                  <c:v>337.80000000000013</c:v>
                </c:pt>
                <c:pt idx="24">
                  <c:v>336.9</c:v>
                </c:pt>
                <c:pt idx="25">
                  <c:v>336.3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BW!$A$15</c:f>
              <c:strCache>
                <c:ptCount val="1"/>
                <c:pt idx="0">
                  <c:v>Sated</c:v>
                </c:pt>
              </c:strCache>
            </c:strRef>
          </c:tx>
          <c:spPr>
            <a:ln w="6350">
              <a:solidFill>
                <a:sysClr val="windowText" lastClr="000000"/>
              </a:solidFill>
            </a:ln>
          </c:spPr>
          <c:marker>
            <c:symbol val="circle"/>
            <c:size val="7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BW!$C$7:$AB$7</c:f>
                <c:numCache>
                  <c:formatCode>General</c:formatCode>
                  <c:ptCount val="26"/>
                  <c:pt idx="0">
                    <c:v>7.641375857788959</c:v>
                  </c:pt>
                  <c:pt idx="1">
                    <c:v>9.3993730793981314</c:v>
                  </c:pt>
                  <c:pt idx="2">
                    <c:v>9.1396653189740569</c:v>
                  </c:pt>
                  <c:pt idx="3">
                    <c:v>10.51189802081432</c:v>
                  </c:pt>
                  <c:pt idx="4">
                    <c:v>10.746988780916389</c:v>
                  </c:pt>
                  <c:pt idx="5">
                    <c:v>11.057883419275401</c:v>
                  </c:pt>
                  <c:pt idx="6">
                    <c:v>11.593467218345729</c:v>
                  </c:pt>
                  <c:pt idx="7">
                    <c:v>11.550258964320109</c:v>
                  </c:pt>
                  <c:pt idx="8">
                    <c:v>12.057803489856679</c:v>
                  </c:pt>
                  <c:pt idx="9">
                    <c:v>11.991719613371311</c:v>
                  </c:pt>
                  <c:pt idx="10">
                    <c:v>12.837932076467769</c:v>
                  </c:pt>
                  <c:pt idx="11">
                    <c:v>13.36272801489277</c:v>
                  </c:pt>
                  <c:pt idx="12">
                    <c:v>15.02787588355149</c:v>
                  </c:pt>
                  <c:pt idx="13">
                    <c:v>14.048067991211971</c:v>
                  </c:pt>
                  <c:pt idx="14">
                    <c:v>15.503383847221411</c:v>
                  </c:pt>
                  <c:pt idx="15">
                    <c:v>15.41385913947018</c:v>
                  </c:pt>
                  <c:pt idx="16">
                    <c:v>14.71879265234948</c:v>
                  </c:pt>
                  <c:pt idx="17">
                    <c:v>14.47033603618106</c:v>
                  </c:pt>
                  <c:pt idx="18">
                    <c:v>16.071200395205619</c:v>
                  </c:pt>
                  <c:pt idx="19">
                    <c:v>14.62141286899848</c:v>
                  </c:pt>
                  <c:pt idx="20">
                    <c:v>14.598724870931109</c:v>
                  </c:pt>
                  <c:pt idx="21">
                    <c:v>15.7547470170558</c:v>
                  </c:pt>
                  <c:pt idx="22">
                    <c:v>15.55060862382655</c:v>
                  </c:pt>
                  <c:pt idx="23">
                    <c:v>16.609955598977379</c:v>
                  </c:pt>
                  <c:pt idx="24">
                    <c:v>16.666837796740481</c:v>
                  </c:pt>
                  <c:pt idx="25">
                    <c:v>16.600814846610049</c:v>
                  </c:pt>
                </c:numCache>
              </c:numRef>
            </c:plus>
            <c:minus>
              <c:numRef>
                <c:f>BW!$C$7:$AB$7</c:f>
                <c:numCache>
                  <c:formatCode>General</c:formatCode>
                  <c:ptCount val="26"/>
                  <c:pt idx="0">
                    <c:v>7.641375857788959</c:v>
                  </c:pt>
                  <c:pt idx="1">
                    <c:v>9.3993730793981314</c:v>
                  </c:pt>
                  <c:pt idx="2">
                    <c:v>9.1396653189740569</c:v>
                  </c:pt>
                  <c:pt idx="3">
                    <c:v>10.51189802081432</c:v>
                  </c:pt>
                  <c:pt idx="4">
                    <c:v>10.746988780916389</c:v>
                  </c:pt>
                  <c:pt idx="5">
                    <c:v>11.057883419275401</c:v>
                  </c:pt>
                  <c:pt idx="6">
                    <c:v>11.593467218345729</c:v>
                  </c:pt>
                  <c:pt idx="7">
                    <c:v>11.550258964320109</c:v>
                  </c:pt>
                  <c:pt idx="8">
                    <c:v>12.057803489856679</c:v>
                  </c:pt>
                  <c:pt idx="9">
                    <c:v>11.991719613371311</c:v>
                  </c:pt>
                  <c:pt idx="10">
                    <c:v>12.837932076467769</c:v>
                  </c:pt>
                  <c:pt idx="11">
                    <c:v>13.36272801489277</c:v>
                  </c:pt>
                  <c:pt idx="12">
                    <c:v>15.02787588355149</c:v>
                  </c:pt>
                  <c:pt idx="13">
                    <c:v>14.048067991211971</c:v>
                  </c:pt>
                  <c:pt idx="14">
                    <c:v>15.503383847221411</c:v>
                  </c:pt>
                  <c:pt idx="15">
                    <c:v>15.41385913947018</c:v>
                  </c:pt>
                  <c:pt idx="16">
                    <c:v>14.71879265234948</c:v>
                  </c:pt>
                  <c:pt idx="17">
                    <c:v>14.47033603618106</c:v>
                  </c:pt>
                  <c:pt idx="18">
                    <c:v>16.071200395205619</c:v>
                  </c:pt>
                  <c:pt idx="19">
                    <c:v>14.62141286899848</c:v>
                  </c:pt>
                  <c:pt idx="20">
                    <c:v>14.598724870931109</c:v>
                  </c:pt>
                  <c:pt idx="21">
                    <c:v>15.7547470170558</c:v>
                  </c:pt>
                  <c:pt idx="22">
                    <c:v>15.55060862382655</c:v>
                  </c:pt>
                  <c:pt idx="23">
                    <c:v>16.609955598977379</c:v>
                  </c:pt>
                  <c:pt idx="24">
                    <c:v>16.666837796740481</c:v>
                  </c:pt>
                  <c:pt idx="25">
                    <c:v>16.600814846610049</c:v>
                  </c:pt>
                </c:numCache>
              </c:numRef>
            </c:minus>
          </c:errBars>
          <c:cat>
            <c:strRef>
              <c:f>BW!$A$17:$A$42</c:f>
              <c:strCache>
                <c:ptCount val="26"/>
                <c:pt idx="0">
                  <c:v>Habituation</c:v>
                </c:pt>
                <c:pt idx="1">
                  <c:v>Train 1</c:v>
                </c:pt>
                <c:pt idx="2">
                  <c:v>Train 2</c:v>
                </c:pt>
                <c:pt idx="3">
                  <c:v>Train 3</c:v>
                </c:pt>
                <c:pt idx="4">
                  <c:v>Train 4</c:v>
                </c:pt>
                <c:pt idx="5">
                  <c:v>Train 5</c:v>
                </c:pt>
                <c:pt idx="6">
                  <c:v>Train 6</c:v>
                </c:pt>
                <c:pt idx="7">
                  <c:v>Train 7</c:v>
                </c:pt>
                <c:pt idx="8">
                  <c:v>Train 8</c:v>
                </c:pt>
                <c:pt idx="9">
                  <c:v>Train 9</c:v>
                </c:pt>
                <c:pt idx="10">
                  <c:v>Train 10</c:v>
                </c:pt>
                <c:pt idx="11">
                  <c:v>Wash-out</c:v>
                </c:pt>
                <c:pt idx="12">
                  <c:v>FDR1</c:v>
                </c:pt>
                <c:pt idx="13">
                  <c:v>FDR2</c:v>
                </c:pt>
                <c:pt idx="14">
                  <c:v>FDR3</c:v>
                </c:pt>
                <c:pt idx="15">
                  <c:v>FDR4</c:v>
                </c:pt>
                <c:pt idx="16">
                  <c:v>FDR5</c:v>
                </c:pt>
                <c:pt idx="17">
                  <c:v>FDR6</c:v>
                </c:pt>
                <c:pt idx="18">
                  <c:v>FDR7</c:v>
                </c:pt>
                <c:pt idx="19">
                  <c:v>FDR8</c:v>
                </c:pt>
                <c:pt idx="20">
                  <c:v>FDR9</c:v>
                </c:pt>
                <c:pt idx="21">
                  <c:v>FDR10</c:v>
                </c:pt>
                <c:pt idx="22">
                  <c:v>FDR11</c:v>
                </c:pt>
                <c:pt idx="23">
                  <c:v>FDR12</c:v>
                </c:pt>
                <c:pt idx="24">
                  <c:v>FDR13</c:v>
                </c:pt>
                <c:pt idx="25">
                  <c:v>FDR14 TEST</c:v>
                </c:pt>
              </c:strCache>
            </c:strRef>
          </c:cat>
          <c:val>
            <c:numRef>
              <c:f>BW!$C$6:$AB$6</c:f>
              <c:numCache>
                <c:formatCode>####.0000</c:formatCode>
                <c:ptCount val="26"/>
                <c:pt idx="0">
                  <c:v>348.625</c:v>
                </c:pt>
                <c:pt idx="1">
                  <c:v>345.25000000000011</c:v>
                </c:pt>
                <c:pt idx="2">
                  <c:v>344.625</c:v>
                </c:pt>
                <c:pt idx="3">
                  <c:v>348.5</c:v>
                </c:pt>
                <c:pt idx="4">
                  <c:v>348.625</c:v>
                </c:pt>
                <c:pt idx="5">
                  <c:v>350.75</c:v>
                </c:pt>
                <c:pt idx="6">
                  <c:v>352.125</c:v>
                </c:pt>
                <c:pt idx="7">
                  <c:v>353.875</c:v>
                </c:pt>
                <c:pt idx="8">
                  <c:v>357.375</c:v>
                </c:pt>
                <c:pt idx="9">
                  <c:v>359.875</c:v>
                </c:pt>
                <c:pt idx="10">
                  <c:v>363.25000000000011</c:v>
                </c:pt>
                <c:pt idx="11">
                  <c:v>366.25</c:v>
                </c:pt>
                <c:pt idx="12">
                  <c:v>372.875</c:v>
                </c:pt>
                <c:pt idx="13">
                  <c:v>380.25</c:v>
                </c:pt>
                <c:pt idx="14">
                  <c:v>392.62499999999989</c:v>
                </c:pt>
                <c:pt idx="15">
                  <c:v>401.87499999999989</c:v>
                </c:pt>
                <c:pt idx="16">
                  <c:v>406</c:v>
                </c:pt>
                <c:pt idx="17">
                  <c:v>413.625</c:v>
                </c:pt>
                <c:pt idx="18">
                  <c:v>421.375</c:v>
                </c:pt>
                <c:pt idx="19">
                  <c:v>426.5</c:v>
                </c:pt>
                <c:pt idx="20">
                  <c:v>435.125</c:v>
                </c:pt>
                <c:pt idx="21">
                  <c:v>441.375</c:v>
                </c:pt>
                <c:pt idx="22">
                  <c:v>448</c:v>
                </c:pt>
                <c:pt idx="23">
                  <c:v>451.625</c:v>
                </c:pt>
                <c:pt idx="24">
                  <c:v>458.375</c:v>
                </c:pt>
                <c:pt idx="25">
                  <c:v>464.875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456896"/>
        <c:axId val="35663808"/>
      </c:lineChart>
      <c:catAx>
        <c:axId val="85456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Experimental Day</a:t>
                </a:r>
              </a:p>
            </c:rich>
          </c:tx>
          <c:layout/>
          <c:overlay val="0"/>
        </c:title>
        <c:majorTickMark val="none"/>
        <c:minorTickMark val="out"/>
        <c:tickLblPos val="nextTo"/>
        <c:spPr>
          <a:ln w="6350"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5663808"/>
        <c:crosses val="autoZero"/>
        <c:auto val="1"/>
        <c:lblAlgn val="ctr"/>
        <c:lblOffset val="100"/>
        <c:noMultiLvlLbl val="0"/>
      </c:catAx>
      <c:valAx>
        <c:axId val="35663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>
                    <a:latin typeface="Arial" pitchFamily="34" charset="0"/>
                    <a:cs typeface="Arial" pitchFamily="34" charset="0"/>
                  </a:rPr>
                  <a:t>Body Weight</a:t>
                </a:r>
                <a:r>
                  <a:rPr lang="en-CA" baseline="0">
                    <a:latin typeface="Arial" pitchFamily="34" charset="0"/>
                    <a:cs typeface="Arial" pitchFamily="34" charset="0"/>
                  </a:rPr>
                  <a:t> (g)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6350"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456896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20769105544163799"/>
          <c:y val="0.21228146428731501"/>
          <c:w val="0.1070036887527"/>
          <c:h val="0.14557858508747001"/>
        </c:manualLayout>
      </c:layout>
      <c:overlay val="1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705402865986202E-2"/>
          <c:y val="0.138803174184504"/>
          <c:w val="0.52260343166004797"/>
          <c:h val="0.55264283429524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Testing!$A$11</c:f>
              <c:strCache>
                <c:ptCount val="1"/>
                <c:pt idx="0">
                  <c:v>Food Restricted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6350"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Testing!$C$4:$D$4</c:f>
                <c:numCache>
                  <c:formatCode>General</c:formatCode>
                  <c:ptCount val="2"/>
                  <c:pt idx="0">
                    <c:v>116.4253933737061</c:v>
                  </c:pt>
                  <c:pt idx="1">
                    <c:v>4.2149205870995354</c:v>
                  </c:pt>
                </c:numCache>
              </c:numRef>
            </c:plus>
            <c:minus>
              <c:numRef>
                <c:f>Testing!$C$4:$D$4</c:f>
                <c:numCache>
                  <c:formatCode>General</c:formatCode>
                  <c:ptCount val="2"/>
                  <c:pt idx="0">
                    <c:v>116.4253933737061</c:v>
                  </c:pt>
                  <c:pt idx="1">
                    <c:v>4.2149205870995354</c:v>
                  </c:pt>
                </c:numCache>
              </c:numRef>
            </c:minus>
          </c:errBars>
          <c:cat>
            <c:strRef>
              <c:f>Testing!$A$8:$A$9</c:f>
              <c:strCache>
                <c:ptCount val="2"/>
                <c:pt idx="0">
                  <c:v>Active lever</c:v>
                </c:pt>
                <c:pt idx="1">
                  <c:v>Inactive lever</c:v>
                </c:pt>
              </c:strCache>
            </c:strRef>
          </c:cat>
          <c:val>
            <c:numRef>
              <c:f>(Testing!$C$3,Testing!$D$3)</c:f>
              <c:numCache>
                <c:formatCode>####.0000</c:formatCode>
                <c:ptCount val="2"/>
                <c:pt idx="0">
                  <c:v>522.5</c:v>
                </c:pt>
                <c:pt idx="1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Testing!$A$12</c:f>
              <c:strCache>
                <c:ptCount val="1"/>
                <c:pt idx="0">
                  <c:v>Sated</c:v>
                </c:pt>
              </c:strCache>
            </c:strRef>
          </c:tx>
          <c:spPr>
            <a:solidFill>
              <a:sysClr val="window" lastClr="FFFFFF"/>
            </a:solidFill>
            <a:ln w="6350"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Testing!$C$6:$D$6</c:f>
                <c:numCache>
                  <c:formatCode>General</c:formatCode>
                  <c:ptCount val="2"/>
                  <c:pt idx="0">
                    <c:v>37.777898867686162</c:v>
                  </c:pt>
                  <c:pt idx="1">
                    <c:v>10.498299181976369</c:v>
                  </c:pt>
                </c:numCache>
              </c:numRef>
            </c:plus>
            <c:minus>
              <c:numRef>
                <c:f>Testing!$C$6:$D$6</c:f>
                <c:numCache>
                  <c:formatCode>General</c:formatCode>
                  <c:ptCount val="2"/>
                  <c:pt idx="0">
                    <c:v>37.777898867686162</c:v>
                  </c:pt>
                  <c:pt idx="1">
                    <c:v>10.498299181976369</c:v>
                  </c:pt>
                </c:numCache>
              </c:numRef>
            </c:minus>
          </c:errBars>
          <c:cat>
            <c:strRef>
              <c:f>Testing!$A$8:$A$9</c:f>
              <c:strCache>
                <c:ptCount val="2"/>
                <c:pt idx="0">
                  <c:v>Active lever</c:v>
                </c:pt>
                <c:pt idx="1">
                  <c:v>Inactive lever</c:v>
                </c:pt>
              </c:strCache>
            </c:strRef>
          </c:cat>
          <c:val>
            <c:numRef>
              <c:f>(Testing!$C$5,Testing!$D$5)</c:f>
              <c:numCache>
                <c:formatCode>####.0000</c:formatCode>
                <c:ptCount val="2"/>
                <c:pt idx="0">
                  <c:v>211.75</c:v>
                </c:pt>
                <c:pt idx="1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501888"/>
        <c:axId val="35666112"/>
      </c:barChart>
      <c:catAx>
        <c:axId val="70501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Lever</a:t>
                </a:r>
              </a:p>
            </c:rich>
          </c:tx>
          <c:layout/>
          <c:overlay val="0"/>
        </c:title>
        <c:majorTickMark val="none"/>
        <c:minorTickMark val="out"/>
        <c:tickLblPos val="nextTo"/>
        <c:spPr>
          <a:ln w="6350"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5666112"/>
        <c:crosses val="autoZero"/>
        <c:auto val="1"/>
        <c:lblAlgn val="ctr"/>
        <c:lblOffset val="100"/>
        <c:noMultiLvlLbl val="0"/>
      </c:catAx>
      <c:valAx>
        <c:axId val="35666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Number of lever presses (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3 h)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6350"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05018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631582749404"/>
          <c:y val="0.22612681436210799"/>
          <c:w val="0.48706566495701797"/>
          <c:h val="0.54668719885950101"/>
        </c:manualLayout>
      </c:layout>
      <c:barChart>
        <c:barDir val="col"/>
        <c:grouping val="clustered"/>
        <c:varyColors val="0"/>
        <c:ser>
          <c:idx val="0"/>
          <c:order val="0"/>
          <c:tx>
            <c:v>FDR</c:v>
          </c:tx>
          <c:spPr>
            <a:solidFill>
              <a:schemeClr val="tx1">
                <a:lumMod val="75000"/>
                <a:lumOff val="25000"/>
              </a:schemeClr>
            </a:solidFill>
            <a:ln w="6350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rgbClr val="FFFF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FF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FFFF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FFFF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FFFF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  <c:spPr>
              <a:solidFill>
                <a:schemeClr val="bg1"/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val>
            <c:numRef>
              <c:f>Sheet1!$B$2:$B$19</c:f>
              <c:numCache>
                <c:formatCode>General</c:formatCode>
                <c:ptCount val="18"/>
                <c:pt idx="0">
                  <c:v>39</c:v>
                </c:pt>
                <c:pt idx="1">
                  <c:v>66</c:v>
                </c:pt>
                <c:pt idx="2">
                  <c:v>119</c:v>
                </c:pt>
                <c:pt idx="3">
                  <c:v>149</c:v>
                </c:pt>
                <c:pt idx="4">
                  <c:v>201</c:v>
                </c:pt>
                <c:pt idx="5">
                  <c:v>217</c:v>
                </c:pt>
                <c:pt idx="6">
                  <c:v>244</c:v>
                </c:pt>
                <c:pt idx="7">
                  <c:v>270</c:v>
                </c:pt>
                <c:pt idx="8">
                  <c:v>273</c:v>
                </c:pt>
                <c:pt idx="9">
                  <c:v>278</c:v>
                </c:pt>
                <c:pt idx="10">
                  <c:v>291</c:v>
                </c:pt>
                <c:pt idx="11">
                  <c:v>375</c:v>
                </c:pt>
                <c:pt idx="12">
                  <c:v>383</c:v>
                </c:pt>
                <c:pt idx="13">
                  <c:v>466</c:v>
                </c:pt>
                <c:pt idx="14">
                  <c:v>610</c:v>
                </c:pt>
                <c:pt idx="15">
                  <c:v>746</c:v>
                </c:pt>
                <c:pt idx="16">
                  <c:v>931</c:v>
                </c:pt>
                <c:pt idx="17">
                  <c:v>1261</c:v>
                </c:pt>
              </c:numCache>
            </c:numRef>
          </c:val>
        </c:ser>
        <c:ser>
          <c:idx val="1"/>
          <c:order val="1"/>
          <c:tx>
            <c:v>Sated</c:v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 w="6350">
              <a:solidFill>
                <a:sysClr val="windowText" lastClr="000000"/>
              </a:solidFill>
            </a:ln>
          </c:spPr>
          <c:invertIfNegative val="0"/>
          <c:val>
            <c:numRef>
              <c:f>Sheet1!$C$2:$C$19</c:f>
              <c:numCache>
                <c:formatCode>General</c:formatCode>
                <c:ptCount val="18"/>
                <c:pt idx="0">
                  <c:v>9</c:v>
                </c:pt>
                <c:pt idx="1">
                  <c:v>15</c:v>
                </c:pt>
                <c:pt idx="2">
                  <c:v>3</c:v>
                </c:pt>
                <c:pt idx="3">
                  <c:v>11</c:v>
                </c:pt>
                <c:pt idx="4">
                  <c:v>29</c:v>
                </c:pt>
                <c:pt idx="5">
                  <c:v>50</c:v>
                </c:pt>
                <c:pt idx="6">
                  <c:v>36</c:v>
                </c:pt>
                <c:pt idx="7">
                  <c:v>36</c:v>
                </c:pt>
                <c:pt idx="8">
                  <c:v>90</c:v>
                </c:pt>
                <c:pt idx="9">
                  <c:v>6</c:v>
                </c:pt>
                <c:pt idx="10">
                  <c:v>5</c:v>
                </c:pt>
                <c:pt idx="11">
                  <c:v>29</c:v>
                </c:pt>
                <c:pt idx="12">
                  <c:v>61</c:v>
                </c:pt>
                <c:pt idx="13">
                  <c:v>9</c:v>
                </c:pt>
                <c:pt idx="14">
                  <c:v>41</c:v>
                </c:pt>
                <c:pt idx="15">
                  <c:v>0</c:v>
                </c:pt>
                <c:pt idx="16">
                  <c:v>17</c:v>
                </c:pt>
                <c:pt idx="17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91360"/>
        <c:axId val="40774464"/>
      </c:barChart>
      <c:catAx>
        <c:axId val="85391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"/>
                  </a:defRPr>
                </a:pPr>
                <a:r>
                  <a:rPr lang="en-US">
                    <a:latin typeface="Arial"/>
                  </a:rPr>
                  <a:t>Individual Rats</a:t>
                </a:r>
              </a:p>
            </c:rich>
          </c:tx>
          <c:layout/>
          <c:overlay val="0"/>
        </c:title>
        <c:majorTickMark val="none"/>
        <c:minorTickMark val="out"/>
        <c:tickLblPos val="nextTo"/>
        <c:spPr>
          <a:ln w="6350" cmpd="sng">
            <a:solidFill>
              <a:schemeClr val="tx1"/>
            </a:solidFill>
          </a:ln>
        </c:spPr>
        <c:crossAx val="40774464"/>
        <c:crosses val="autoZero"/>
        <c:auto val="1"/>
        <c:lblAlgn val="ctr"/>
        <c:lblOffset val="100"/>
        <c:noMultiLvlLbl val="0"/>
      </c:catAx>
      <c:valAx>
        <c:axId val="407744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>
                    <a:latin typeface="Arial"/>
                    <a:cs typeface="Arial"/>
                  </a:rPr>
                  <a:t>Number of level presses (3 h)</a:t>
                </a:r>
                <a:endParaRPr lang="en-US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6.6055045871559595E-2"/>
              <c:y val="0.2878242091396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6350" cmpd="sng">
            <a:solidFill>
              <a:schemeClr val="tx1"/>
            </a:solidFill>
          </a:ln>
        </c:spPr>
        <c:crossAx val="85391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404759737433"/>
          <c:y val="0.187747956320265"/>
          <c:w val="0.50175328865049496"/>
          <c:h val="0.544758915676035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  <a:ln w="6350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tx1"/>
                </a:fgClr>
                <a:bgClr>
                  <a:prstClr val="white"/>
                </a:bgClr>
              </a:pattFill>
              <a:ln w="6350"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pattFill prst="wdDnDiag">
                <a:fgClr>
                  <a:schemeClr val="tx1"/>
                </a:fgClr>
                <a:bgClr>
                  <a:prstClr val="white"/>
                </a:bgClr>
              </a:pattFill>
              <a:ln w="6350">
                <a:solidFill>
                  <a:sysClr val="windowText" lastClr="000000"/>
                </a:solidFill>
              </a:ln>
            </c:spPr>
          </c:dPt>
          <c:errBars>
            <c:errBarType val="plus"/>
            <c:errValType val="cust"/>
            <c:noEndCap val="0"/>
            <c:plus>
              <c:numRef>
                <c:f>(Testing!$I$4,Testing!$J$4,Testing!$K$4:$L$4)</c:f>
                <c:numCache>
                  <c:formatCode>General</c:formatCode>
                  <c:ptCount val="4"/>
                  <c:pt idx="0">
                    <c:v>18.329726918011851</c:v>
                  </c:pt>
                  <c:pt idx="1">
                    <c:v>28.94072486230348</c:v>
                  </c:pt>
                  <c:pt idx="2">
                    <c:v>3.3348329959851162</c:v>
                  </c:pt>
                  <c:pt idx="3">
                    <c:v>1.103529690483122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Testing!$G$18:$G$21</c:f>
              <c:strCache>
                <c:ptCount val="4"/>
                <c:pt idx="0">
                  <c:v>Test 1 Active Lever</c:v>
                </c:pt>
                <c:pt idx="1">
                  <c:v>Test 2 Active Lever</c:v>
                </c:pt>
                <c:pt idx="2">
                  <c:v>Test 1 Inactive Lever</c:v>
                </c:pt>
                <c:pt idx="3">
                  <c:v>Test 2 Inactive Lever</c:v>
                </c:pt>
              </c:strCache>
            </c:strRef>
          </c:cat>
          <c:val>
            <c:numRef>
              <c:f>(Testing!$I$3,Testing!$J$3,Testing!$K$3,Testing!$L$3)</c:f>
              <c:numCache>
                <c:formatCode>####.0000</c:formatCode>
                <c:ptCount val="4"/>
                <c:pt idx="0">
                  <c:v>101.3</c:v>
                </c:pt>
                <c:pt idx="1">
                  <c:v>150.1</c:v>
                </c:pt>
                <c:pt idx="2">
                  <c:v>6.9</c:v>
                </c:pt>
                <c:pt idx="3">
                  <c:v>5.2</c:v>
                </c:pt>
              </c:numCache>
            </c:numRef>
          </c:val>
        </c:ser>
        <c:ser>
          <c:idx val="1"/>
          <c:order val="1"/>
          <c:spPr>
            <a:solidFill>
              <a:schemeClr val="bg1"/>
            </a:solidFill>
            <a:ln w="6350"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Testing!$I$7:$L$7</c:f>
                <c:numCache>
                  <c:formatCode>General</c:formatCode>
                  <c:ptCount val="4"/>
                  <c:pt idx="0">
                    <c:v>27.963488099067082</c:v>
                  </c:pt>
                  <c:pt idx="1">
                    <c:v>10.402991022884819</c:v>
                  </c:pt>
                  <c:pt idx="2">
                    <c:v>2.1437246921084721</c:v>
                  </c:pt>
                  <c:pt idx="3">
                    <c:v>1.097977939466708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Testing!$G$18:$G$21</c:f>
              <c:strCache>
                <c:ptCount val="4"/>
                <c:pt idx="0">
                  <c:v>Test 1 Active Lever</c:v>
                </c:pt>
                <c:pt idx="1">
                  <c:v>Test 2 Active Lever</c:v>
                </c:pt>
                <c:pt idx="2">
                  <c:v>Test 1 Inactive Lever</c:v>
                </c:pt>
                <c:pt idx="3">
                  <c:v>Test 2 Inactive Lever</c:v>
                </c:pt>
              </c:strCache>
            </c:strRef>
          </c:cat>
          <c:val>
            <c:numRef>
              <c:f>(Testing!$I$6,Testing!$J$6,Testing!$K$6,Testing!$L$6)</c:f>
              <c:numCache>
                <c:formatCode>####.0000</c:formatCode>
                <c:ptCount val="4"/>
                <c:pt idx="0">
                  <c:v>94.7</c:v>
                </c:pt>
                <c:pt idx="1">
                  <c:v>44</c:v>
                </c:pt>
                <c:pt idx="2">
                  <c:v>5.8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70720"/>
        <c:axId val="40776768"/>
      </c:barChart>
      <c:catAx>
        <c:axId val="854707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 day and Lever</a:t>
                </a:r>
              </a:p>
            </c:rich>
          </c:tx>
          <c:layout>
            <c:manualLayout>
              <c:xMode val="edge"/>
              <c:yMode val="edge"/>
              <c:x val="0.262878509932988"/>
              <c:y val="0.83207018216613904"/>
            </c:manualLayout>
          </c:layout>
          <c:overlay val="0"/>
        </c:title>
        <c:majorTickMark val="none"/>
        <c:minorTickMark val="out"/>
        <c:tickLblPos val="none"/>
        <c:crossAx val="40776768"/>
        <c:crosses val="autoZero"/>
        <c:auto val="1"/>
        <c:lblAlgn val="ctr"/>
        <c:lblOffset val="100"/>
        <c:noMultiLvlLbl val="0"/>
      </c:catAx>
      <c:valAx>
        <c:axId val="40776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lever presses (</a:t>
                </a:r>
                <a:r>
                  <a:rPr lang="en-US" dirty="0" smtClean="0"/>
                  <a:t>1 h)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6350" cmpd="sng">
            <a:solidFill>
              <a:sysClr val="windowText" lastClr="000000"/>
            </a:solidFill>
          </a:ln>
        </c:spPr>
        <c:crossAx val="854707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16571065132099"/>
          <c:y val="0.24377739342997401"/>
          <c:w val="0.50928926239083405"/>
          <c:h val="0.51518564423008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Tests!$A$14</c:f>
              <c:strCache>
                <c:ptCount val="1"/>
                <c:pt idx="0">
                  <c:v>Re-feeding (2hrs)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6350"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Tests!$C$4:$D$4</c:f>
                <c:numCache>
                  <c:formatCode>General</c:formatCode>
                  <c:ptCount val="2"/>
                  <c:pt idx="0">
                    <c:v>40.226859152047368</c:v>
                  </c:pt>
                  <c:pt idx="1">
                    <c:v>2.4103246035088461</c:v>
                  </c:pt>
                </c:numCache>
              </c:numRef>
            </c:plus>
            <c:minus>
              <c:numRef>
                <c:f>Tests!$C$4:$D$4</c:f>
                <c:numCache>
                  <c:formatCode>General</c:formatCode>
                  <c:ptCount val="2"/>
                  <c:pt idx="0">
                    <c:v>40.226859152047368</c:v>
                  </c:pt>
                  <c:pt idx="1">
                    <c:v>2.4103246035088461</c:v>
                  </c:pt>
                </c:numCache>
              </c:numRef>
            </c:minus>
          </c:errBars>
          <c:cat>
            <c:strRef>
              <c:f>Tests!$E$17:$E$18</c:f>
              <c:strCache>
                <c:ptCount val="2"/>
                <c:pt idx="0">
                  <c:v>Active lever</c:v>
                </c:pt>
                <c:pt idx="1">
                  <c:v>Inactive lever</c:v>
                </c:pt>
              </c:strCache>
            </c:strRef>
          </c:cat>
          <c:val>
            <c:numRef>
              <c:f>(Tests!$C$3,Tests!$D$3)</c:f>
              <c:numCache>
                <c:formatCode>####.0000</c:formatCode>
                <c:ptCount val="2"/>
                <c:pt idx="0">
                  <c:v>154.5384615384616</c:v>
                </c:pt>
                <c:pt idx="1">
                  <c:v>12.23076923076923</c:v>
                </c:pt>
              </c:numCache>
            </c:numRef>
          </c:val>
        </c:ser>
        <c:ser>
          <c:idx val="1"/>
          <c:order val="1"/>
          <c:tx>
            <c:strRef>
              <c:f>Tests!$A$15</c:f>
              <c:strCache>
                <c:ptCount val="1"/>
                <c:pt idx="0">
                  <c:v>Sated</c:v>
                </c:pt>
              </c:strCache>
            </c:strRef>
          </c:tx>
          <c:spPr>
            <a:solidFill>
              <a:sysClr val="window" lastClr="FFFFFF"/>
            </a:solidFill>
            <a:ln w="6350"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Tests!$C$7:$D$7</c:f>
                <c:numCache>
                  <c:formatCode>General</c:formatCode>
                  <c:ptCount val="2"/>
                  <c:pt idx="0">
                    <c:v>16.663995998147101</c:v>
                  </c:pt>
                  <c:pt idx="1">
                    <c:v>2.778320654022076</c:v>
                  </c:pt>
                </c:numCache>
              </c:numRef>
            </c:plus>
            <c:minus>
              <c:numRef>
                <c:f>Tests!$C$7:$D$7</c:f>
                <c:numCache>
                  <c:formatCode>General</c:formatCode>
                  <c:ptCount val="2"/>
                  <c:pt idx="0">
                    <c:v>16.663995998147101</c:v>
                  </c:pt>
                  <c:pt idx="1">
                    <c:v>2.778320654022076</c:v>
                  </c:pt>
                </c:numCache>
              </c:numRef>
            </c:minus>
          </c:errBars>
          <c:cat>
            <c:strRef>
              <c:f>Tests!$E$17:$E$18</c:f>
              <c:strCache>
                <c:ptCount val="2"/>
                <c:pt idx="0">
                  <c:v>Active lever</c:v>
                </c:pt>
                <c:pt idx="1">
                  <c:v>Inactive lever</c:v>
                </c:pt>
              </c:strCache>
            </c:strRef>
          </c:cat>
          <c:val>
            <c:numRef>
              <c:f>(Tests!$C$6,Tests!$D$6)</c:f>
              <c:numCache>
                <c:formatCode>####.0000</c:formatCode>
                <c:ptCount val="2"/>
                <c:pt idx="0">
                  <c:v>97.083333333333158</c:v>
                </c:pt>
                <c:pt idx="1">
                  <c:v>6.583333333333333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05664"/>
        <c:axId val="35700736"/>
      </c:barChart>
      <c:catAx>
        <c:axId val="104305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Lever</a:t>
                </a:r>
              </a:p>
            </c:rich>
          </c:tx>
          <c:layout/>
          <c:overlay val="0"/>
        </c:title>
        <c:majorTickMark val="none"/>
        <c:minorTickMark val="out"/>
        <c:tickLblPos val="nextTo"/>
        <c:spPr>
          <a:ln w="6350" cmpd="sng">
            <a:solidFill>
              <a:schemeClr val="tx1"/>
            </a:solidFill>
          </a:ln>
        </c:spPr>
        <c:crossAx val="35700736"/>
        <c:crosses val="autoZero"/>
        <c:auto val="1"/>
        <c:lblAlgn val="ctr"/>
        <c:lblOffset val="100"/>
        <c:noMultiLvlLbl val="0"/>
      </c:catAx>
      <c:valAx>
        <c:axId val="35700736"/>
        <c:scaling>
          <c:orientation val="minMax"/>
          <c:max val="2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</a:t>
                </a:r>
                <a:r>
                  <a:rPr lang="en-US" dirty="0" smtClean="0"/>
                  <a:t>lever presses (1 h)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6350" cmpd="sng">
            <a:solidFill>
              <a:schemeClr val="tx1"/>
            </a:solidFill>
          </a:ln>
        </c:spPr>
        <c:crossAx val="1043056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889183253142804E-2"/>
          <c:y val="0.196413498926508"/>
          <c:w val="0.49553788895251"/>
          <c:h val="0.532523701070251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6350"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6350">
                <a:solidFill>
                  <a:sysClr val="windowText" lastClr="000000"/>
                </a:solidFill>
              </a:ln>
            </c:spPr>
          </c:dPt>
          <c:errBars>
            <c:errBarType val="plus"/>
            <c:errValType val="cust"/>
            <c:noEndCap val="0"/>
            <c:plus>
              <c:numRef>
                <c:f>Tests!$J$13:$M$13</c:f>
                <c:numCache>
                  <c:formatCode>General</c:formatCode>
                  <c:ptCount val="4"/>
                  <c:pt idx="0">
                    <c:v>16.758082626999229</c:v>
                  </c:pt>
                  <c:pt idx="1">
                    <c:v>10.83860270708246</c:v>
                  </c:pt>
                  <c:pt idx="2">
                    <c:v>3.5123239817941632</c:v>
                  </c:pt>
                  <c:pt idx="3">
                    <c:v>1.210805262094631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Tests!$E$17:$E$20</c:f>
              <c:strCache>
                <c:ptCount val="4"/>
                <c:pt idx="0">
                  <c:v>Test 1 Active Lever</c:v>
                </c:pt>
                <c:pt idx="1">
                  <c:v>Test 2 Active Lever</c:v>
                </c:pt>
                <c:pt idx="2">
                  <c:v>Test 1 Inactive Lever</c:v>
                </c:pt>
                <c:pt idx="3">
                  <c:v>Test 2 Inactive Lever</c:v>
                </c:pt>
              </c:strCache>
            </c:strRef>
          </c:cat>
          <c:val>
            <c:numRef>
              <c:f>(Tests!$J$12,Tests!$K$12,Tests!$L$12,Tests!$M$12)</c:f>
              <c:numCache>
                <c:formatCode>####.0000</c:formatCode>
                <c:ptCount val="4"/>
                <c:pt idx="0">
                  <c:v>92.33333333333303</c:v>
                </c:pt>
                <c:pt idx="1">
                  <c:v>62.555555555555557</c:v>
                </c:pt>
                <c:pt idx="2">
                  <c:v>16.444444444444439</c:v>
                </c:pt>
                <c:pt idx="3">
                  <c:v>7.7777777777777777</c:v>
                </c:pt>
              </c:numCache>
            </c:numRef>
          </c:val>
        </c:ser>
        <c:ser>
          <c:idx val="1"/>
          <c:order val="1"/>
          <c:spPr>
            <a:solidFill>
              <a:sysClr val="window" lastClr="FFFFFF"/>
            </a:solidFill>
            <a:ln w="6350">
              <a:solidFill>
                <a:sysClr val="windowText" lastClr="0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6350"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6350">
                <a:solidFill>
                  <a:sysClr val="windowText" lastClr="000000"/>
                </a:solidFill>
              </a:ln>
            </c:spPr>
          </c:dPt>
          <c:errBars>
            <c:errBarType val="plus"/>
            <c:errValType val="cust"/>
            <c:noEndCap val="0"/>
            <c:plus>
              <c:numRef>
                <c:f>Tests!$J$16:$M$16</c:f>
                <c:numCache>
                  <c:formatCode>General</c:formatCode>
                  <c:ptCount val="4"/>
                  <c:pt idx="0">
                    <c:v>12.77501902586102</c:v>
                  </c:pt>
                  <c:pt idx="1">
                    <c:v>9.6620678716078032</c:v>
                  </c:pt>
                  <c:pt idx="2">
                    <c:v>2.2958900476963429</c:v>
                  </c:pt>
                  <c:pt idx="3">
                    <c:v>1.238278374733782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Tests!$E$17:$E$20</c:f>
              <c:strCache>
                <c:ptCount val="4"/>
                <c:pt idx="0">
                  <c:v>Test 1 Active Lever</c:v>
                </c:pt>
                <c:pt idx="1">
                  <c:v>Test 2 Active Lever</c:v>
                </c:pt>
                <c:pt idx="2">
                  <c:v>Test 1 Inactive Lever</c:v>
                </c:pt>
                <c:pt idx="3">
                  <c:v>Test 2 Inactive Lever</c:v>
                </c:pt>
              </c:strCache>
            </c:strRef>
          </c:cat>
          <c:val>
            <c:numRef>
              <c:f>(Tests!$J$15,Tests!$K$15,Tests!$L$15,Tests!$M$15)</c:f>
              <c:numCache>
                <c:formatCode>####.0000</c:formatCode>
                <c:ptCount val="4"/>
                <c:pt idx="0">
                  <c:v>76.7</c:v>
                </c:pt>
                <c:pt idx="1">
                  <c:v>61</c:v>
                </c:pt>
                <c:pt idx="2">
                  <c:v>4.4000000000000004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56864"/>
        <c:axId val="35702464"/>
      </c:barChart>
      <c:catAx>
        <c:axId val="10435686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Test day and Lever</a:t>
                </a:r>
              </a:p>
            </c:rich>
          </c:tx>
          <c:layout>
            <c:manualLayout>
              <c:xMode val="edge"/>
              <c:yMode val="edge"/>
              <c:x val="0.236836780040313"/>
              <c:y val="0.826183303940634"/>
            </c:manualLayout>
          </c:layout>
          <c:overlay val="0"/>
        </c:title>
        <c:majorTickMark val="out"/>
        <c:minorTickMark val="none"/>
        <c:tickLblPos val="none"/>
        <c:crossAx val="35702464"/>
        <c:crosses val="autoZero"/>
        <c:auto val="1"/>
        <c:lblAlgn val="ctr"/>
        <c:lblOffset val="100"/>
        <c:noMultiLvlLbl val="0"/>
      </c:catAx>
      <c:valAx>
        <c:axId val="357024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lever presses (</a:t>
                </a:r>
                <a:r>
                  <a:rPr lang="en-US" dirty="0" smtClean="0"/>
                  <a:t>1 h)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8762481824363799E-3"/>
              <c:y val="0.256110338449468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6350" cmpd="sng">
            <a:solidFill>
              <a:schemeClr val="tx1"/>
            </a:solidFill>
          </a:ln>
        </c:spPr>
        <c:crossAx val="1043568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034409138662"/>
          <c:y val="0.16933363437090601"/>
          <c:w val="0.50587040816582396"/>
          <c:h val="0.50601645514036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Tests!$A$14</c:f>
              <c:strCache>
                <c:ptCount val="1"/>
                <c:pt idx="0">
                  <c:v>Food Restricted (3 days)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6350"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Tests!$C$4:$D$4</c:f>
                <c:numCache>
                  <c:formatCode>General</c:formatCode>
                  <c:ptCount val="2"/>
                  <c:pt idx="0">
                    <c:v>32.275274333974899</c:v>
                  </c:pt>
                  <c:pt idx="1">
                    <c:v>1.4700718047466641</c:v>
                  </c:pt>
                </c:numCache>
              </c:numRef>
            </c:plus>
            <c:minus>
              <c:numRef>
                <c:f>Tests!$C$4:$D$4</c:f>
                <c:numCache>
                  <c:formatCode>General</c:formatCode>
                  <c:ptCount val="2"/>
                  <c:pt idx="0">
                    <c:v>32.275274333974899</c:v>
                  </c:pt>
                  <c:pt idx="1">
                    <c:v>1.4700718047466641</c:v>
                  </c:pt>
                </c:numCache>
              </c:numRef>
            </c:minus>
          </c:errBars>
          <c:cat>
            <c:strRef>
              <c:f>Tests!$D$17:$D$18</c:f>
              <c:strCache>
                <c:ptCount val="2"/>
                <c:pt idx="0">
                  <c:v>Active lever</c:v>
                </c:pt>
                <c:pt idx="1">
                  <c:v>Inactive lever</c:v>
                </c:pt>
              </c:strCache>
            </c:strRef>
          </c:cat>
          <c:val>
            <c:numRef>
              <c:f>(Tests!$C$3,Tests!$D$3)</c:f>
              <c:numCache>
                <c:formatCode>####.0000</c:formatCode>
                <c:ptCount val="2"/>
                <c:pt idx="0">
                  <c:v>213.6</c:v>
                </c:pt>
                <c:pt idx="1">
                  <c:v>5.5</c:v>
                </c:pt>
              </c:numCache>
            </c:numRef>
          </c:val>
        </c:ser>
        <c:ser>
          <c:idx val="1"/>
          <c:order val="1"/>
          <c:tx>
            <c:strRef>
              <c:f>Tests!$A$15</c:f>
              <c:strCache>
                <c:ptCount val="1"/>
                <c:pt idx="0">
                  <c:v>Sated</c:v>
                </c:pt>
              </c:strCache>
            </c:strRef>
          </c:tx>
          <c:spPr>
            <a:solidFill>
              <a:sysClr val="window" lastClr="FFFFFF"/>
            </a:solidFill>
            <a:ln w="6350">
              <a:solidFill>
                <a:sysClr val="windowText" lastClr="0000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Tests!$C$7:$D$7</c:f>
                <c:numCache>
                  <c:formatCode>General</c:formatCode>
                  <c:ptCount val="2"/>
                  <c:pt idx="0">
                    <c:v>45.698521975161157</c:v>
                  </c:pt>
                  <c:pt idx="1">
                    <c:v>1.731406323525144</c:v>
                  </c:pt>
                </c:numCache>
              </c:numRef>
            </c:plus>
            <c:minus>
              <c:numRef>
                <c:f>Tests!$C$7:$D$7</c:f>
                <c:numCache>
                  <c:formatCode>General</c:formatCode>
                  <c:ptCount val="2"/>
                  <c:pt idx="0">
                    <c:v>45.698521975161157</c:v>
                  </c:pt>
                  <c:pt idx="1">
                    <c:v>1.731406323525144</c:v>
                  </c:pt>
                </c:numCache>
              </c:numRef>
            </c:minus>
          </c:errBars>
          <c:cat>
            <c:strRef>
              <c:f>Tests!$D$17:$D$18</c:f>
              <c:strCache>
                <c:ptCount val="2"/>
                <c:pt idx="0">
                  <c:v>Active lever</c:v>
                </c:pt>
                <c:pt idx="1">
                  <c:v>Inactive lever</c:v>
                </c:pt>
              </c:strCache>
            </c:strRef>
          </c:cat>
          <c:val>
            <c:numRef>
              <c:f>(Tests!$C$6,Tests!$D$6)</c:f>
              <c:numCache>
                <c:formatCode>####.0000</c:formatCode>
                <c:ptCount val="2"/>
                <c:pt idx="0">
                  <c:v>182.625</c:v>
                </c:pt>
                <c:pt idx="1">
                  <c:v>6.375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27872"/>
        <c:axId val="35704768"/>
      </c:barChart>
      <c:catAx>
        <c:axId val="10452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Lever</a:t>
                </a:r>
              </a:p>
            </c:rich>
          </c:tx>
          <c:overlay val="0"/>
        </c:title>
        <c:majorTickMark val="none"/>
        <c:minorTickMark val="out"/>
        <c:tickLblPos val="nextTo"/>
        <c:spPr>
          <a:ln w="6350" cmpd="sng">
            <a:solidFill>
              <a:schemeClr val="tx1"/>
            </a:solidFill>
          </a:ln>
        </c:spPr>
        <c:crossAx val="35704768"/>
        <c:crosses val="autoZero"/>
        <c:auto val="1"/>
        <c:lblAlgn val="ctr"/>
        <c:lblOffset val="100"/>
        <c:noMultiLvlLbl val="0"/>
      </c:catAx>
      <c:valAx>
        <c:axId val="357047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</a:t>
                </a:r>
                <a:r>
                  <a:rPr lang="en-US" dirty="0" smtClean="0"/>
                  <a:t>lever presses (1 h)</a:t>
                </a:r>
                <a:endParaRPr lang="en-US" dirty="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6350" cmpd="sng">
            <a:solidFill>
              <a:schemeClr val="tx1"/>
            </a:solidFill>
          </a:ln>
        </c:spPr>
        <c:crossAx val="104527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0.12634</cdr:x>
      <cdr:y>0.73516</cdr:y>
    </cdr:from>
    <cdr:to>
      <cdr:x>0.20929</cdr:x>
      <cdr:y>0.79031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18893" y="3282097"/>
          <a:ext cx="53763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>
              <a:latin typeface="Arial"/>
              <a:cs typeface="Arial"/>
            </a:rPr>
            <a:t>Test 1</a:t>
          </a:r>
          <a:endParaRPr lang="en-US" sz="10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0.25159</cdr:x>
      <cdr:y>0.73421</cdr:y>
    </cdr:from>
    <cdr:to>
      <cdr:x>0.33287</cdr:x>
      <cdr:y>0.78936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630709" y="3277864"/>
          <a:ext cx="526807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>
              <a:latin typeface="Arial"/>
              <a:cs typeface="Arial"/>
            </a:rPr>
            <a:t>Test 2</a:t>
          </a:r>
          <a:endParaRPr lang="en-US" sz="10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0.50534</cdr:x>
      <cdr:y>0.73373</cdr:y>
    </cdr:from>
    <cdr:to>
      <cdr:x>0.58661</cdr:x>
      <cdr:y>0.78888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75358" y="3275747"/>
          <a:ext cx="526807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>
              <a:latin typeface="Arial"/>
              <a:cs typeface="Arial"/>
            </a:rPr>
            <a:t>Test 2</a:t>
          </a:r>
          <a:endParaRPr lang="en-US" sz="10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0.3783</cdr:x>
      <cdr:y>0.73516</cdr:y>
    </cdr:from>
    <cdr:to>
      <cdr:x>0.45958</cdr:x>
      <cdr:y>0.79031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451976" y="3282098"/>
          <a:ext cx="526807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>
              <a:latin typeface="Arial"/>
              <a:cs typeface="Arial"/>
            </a:rPr>
            <a:t>Test 1</a:t>
          </a:r>
          <a:endParaRPr lang="en-US" sz="1000" dirty="0"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2CFF8-0005-4348-95C7-2F35E5B20D99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6E6A1-8DCD-4EC0-8351-A9C5DC2665A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25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E6A1-8DCD-4EC0-8351-A9C5DC2665A3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165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E6A1-8DCD-4EC0-8351-A9C5DC2665A3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7416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E6A1-8DCD-4EC0-8351-A9C5DC2665A3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894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E6A1-8DCD-4EC0-8351-A9C5DC2665A3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902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E6A1-8DCD-4EC0-8351-A9C5DC2665A3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6938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E6A1-8DCD-4EC0-8351-A9C5DC2665A3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5801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6E6A1-8DCD-4EC0-8351-A9C5DC2665A3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151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907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463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136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786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431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573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622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57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449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599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011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E73C-8E41-434F-9E3B-0F5E5F48F72F}" type="datetimeFigureOut">
              <a:rPr lang="en-CA" smtClean="0"/>
              <a:pPr/>
              <a:t>04/09/2012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00BB4-F147-4B76-8140-605AD21B673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914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249" y="120131"/>
            <a:ext cx="843287" cy="30777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Figure </a:t>
            </a:r>
            <a:r>
              <a:rPr lang="en-US" sz="1400" dirty="0" smtClean="0">
                <a:latin typeface="Arial"/>
                <a:cs typeface="Arial"/>
              </a:rPr>
              <a:t>1 </a:t>
            </a:r>
            <a:endParaRPr lang="en-CA" sz="14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940" y="973592"/>
            <a:ext cx="1316704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Experiment 1:</a:t>
            </a:r>
            <a:endParaRPr lang="en-CA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98278" y="1232287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Training 10 days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6"/>
          <p:cNvSpPr txBox="1"/>
          <p:nvPr/>
        </p:nvSpPr>
        <p:spPr>
          <a:xfrm>
            <a:off x="2434787" y="1232287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FDR/Sated 14 days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24"/>
          <p:cNvSpPr txBox="1"/>
          <p:nvPr/>
        </p:nvSpPr>
        <p:spPr>
          <a:xfrm>
            <a:off x="2454763" y="924596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Abstinence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2094356" y="1058583"/>
            <a:ext cx="592684" cy="0"/>
          </a:xfrm>
          <a:prstGeom prst="line">
            <a:avLst/>
          </a:prstGeom>
          <a:ln w="635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096583" y="999745"/>
            <a:ext cx="0" cy="113167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50"/>
          <p:cNvCxnSpPr/>
          <p:nvPr/>
        </p:nvCxnSpPr>
        <p:spPr>
          <a:xfrm rot="10800000">
            <a:off x="3355299" y="1056041"/>
            <a:ext cx="512984" cy="0"/>
          </a:xfrm>
          <a:prstGeom prst="line">
            <a:avLst/>
          </a:prstGeom>
          <a:ln w="635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51"/>
          <p:cNvCxnSpPr/>
          <p:nvPr/>
        </p:nvCxnSpPr>
        <p:spPr>
          <a:xfrm rot="10800000">
            <a:off x="3865767" y="1003528"/>
            <a:ext cx="0" cy="109384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3254220" y="1357593"/>
            <a:ext cx="1139937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Test </a:t>
            </a:r>
          </a:p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15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H="1" flipV="1">
            <a:off x="3819139" y="1267657"/>
            <a:ext cx="5050" cy="159786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62790" y="1183835"/>
            <a:ext cx="3501235" cy="82891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4" name="Rectangle 28"/>
          <p:cNvSpPr/>
          <p:nvPr/>
        </p:nvSpPr>
        <p:spPr>
          <a:xfrm>
            <a:off x="3774251" y="1183835"/>
            <a:ext cx="89774" cy="82891"/>
          </a:xfrm>
          <a:prstGeom prst="rect">
            <a:avLst/>
          </a:prstGeom>
          <a:pattFill prst="dkDnDiag">
            <a:fgClr>
              <a:schemeClr val="tx1"/>
            </a:fgClr>
            <a:bgClr>
              <a:schemeClr val="bg1"/>
            </a:bgClr>
          </a:patt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5" name="Rectangle 144"/>
          <p:cNvSpPr/>
          <p:nvPr/>
        </p:nvSpPr>
        <p:spPr>
          <a:xfrm>
            <a:off x="362790" y="1183835"/>
            <a:ext cx="1750617" cy="828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1559794" y="1357593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1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2113662" y="1267657"/>
            <a:ext cx="5050" cy="159786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082800" y="1187469"/>
            <a:ext cx="65024" cy="7899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6350" cmpd="sng">
                <a:solidFill>
                  <a:schemeClr val="tx1"/>
                </a:solidFill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940" y="1727478"/>
            <a:ext cx="1316704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Experiment 2:</a:t>
            </a:r>
            <a:endParaRPr lang="en-CA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785" y="1942921"/>
            <a:ext cx="1097570" cy="82865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TextBox 124"/>
          <p:cNvSpPr txBox="1"/>
          <p:nvPr/>
        </p:nvSpPr>
        <p:spPr>
          <a:xfrm>
            <a:off x="4026190" y="2005631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FDR/Sated 5 days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98278" y="2005631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Training 10 days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355401" y="2005631"/>
            <a:ext cx="1139937" cy="2308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FDR/Sated 15 days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101365" y="1704178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Abstinence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2089420" y="1783174"/>
            <a:ext cx="0" cy="113167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4064000" y="1832310"/>
            <a:ext cx="1082399" cy="0"/>
          </a:xfrm>
          <a:prstGeom prst="line">
            <a:avLst/>
          </a:prstGeom>
          <a:ln w="635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>
            <a:off x="5150416" y="1762590"/>
            <a:ext cx="0" cy="145225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645254" y="2184387"/>
            <a:ext cx="1139937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Test 1 </a:t>
            </a:r>
          </a:p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17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62790" y="1942896"/>
            <a:ext cx="3501236" cy="82891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Rectangle 130"/>
          <p:cNvSpPr/>
          <p:nvPr/>
        </p:nvSpPr>
        <p:spPr>
          <a:xfrm>
            <a:off x="3952052" y="1942896"/>
            <a:ext cx="89774" cy="82891"/>
          </a:xfrm>
          <a:prstGeom prst="rect">
            <a:avLst/>
          </a:prstGeom>
          <a:pattFill prst="dkDnDiag">
            <a:fgClr>
              <a:schemeClr val="tx1"/>
            </a:fgClr>
            <a:bgClr>
              <a:schemeClr val="bg1"/>
            </a:bgClr>
          </a:patt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Rectangle 131"/>
          <p:cNvSpPr/>
          <p:nvPr/>
        </p:nvSpPr>
        <p:spPr>
          <a:xfrm>
            <a:off x="362790" y="1942896"/>
            <a:ext cx="1750618" cy="828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Rectangle 122"/>
          <p:cNvSpPr/>
          <p:nvPr/>
        </p:nvSpPr>
        <p:spPr>
          <a:xfrm>
            <a:off x="5042830" y="1942886"/>
            <a:ext cx="89774" cy="82891"/>
          </a:xfrm>
          <a:prstGeom prst="rect">
            <a:avLst/>
          </a:prstGeom>
          <a:pattFill prst="dkDnDiag">
            <a:fgClr>
              <a:schemeClr val="tx1"/>
            </a:fgClr>
            <a:bgClr>
              <a:schemeClr val="bg1"/>
            </a:bgClr>
          </a:patt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TextBox 127"/>
          <p:cNvSpPr txBox="1"/>
          <p:nvPr/>
        </p:nvSpPr>
        <p:spPr>
          <a:xfrm>
            <a:off x="4536963" y="2184387"/>
            <a:ext cx="1139937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22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Straight Arrow Connector 128"/>
          <p:cNvCxnSpPr/>
          <p:nvPr/>
        </p:nvCxnSpPr>
        <p:spPr>
          <a:xfrm flipH="1" flipV="1">
            <a:off x="5101882" y="2024948"/>
            <a:ext cx="5050" cy="159786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095098" y="2184387"/>
            <a:ext cx="1139937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Re-fed 24 h </a:t>
            </a:r>
          </a:p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16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858929" y="1942056"/>
            <a:ext cx="89774" cy="82891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089625" y="1840768"/>
            <a:ext cx="1117125" cy="0"/>
          </a:xfrm>
          <a:prstGeom prst="line">
            <a:avLst/>
          </a:prstGeom>
          <a:ln w="635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559794" y="2130492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1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2113662" y="2024948"/>
            <a:ext cx="5050" cy="159786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V="1">
            <a:off x="3784600" y="2024948"/>
            <a:ext cx="119216" cy="180000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H="1" flipV="1">
            <a:off x="3999093" y="2024948"/>
            <a:ext cx="141107" cy="178369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2082800" y="1945240"/>
            <a:ext cx="65024" cy="7899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6350" cmpd="sng">
                <a:solidFill>
                  <a:schemeClr val="tx1"/>
                </a:solidFill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2940" y="2551499"/>
            <a:ext cx="4091217" cy="773107"/>
            <a:chOff x="302940" y="1950342"/>
            <a:chExt cx="4091217" cy="773107"/>
          </a:xfrm>
        </p:grpSpPr>
        <p:grpSp>
          <p:nvGrpSpPr>
            <p:cNvPr id="26" name="Group 25"/>
            <p:cNvGrpSpPr/>
            <p:nvPr/>
          </p:nvGrpSpPr>
          <p:grpSpPr>
            <a:xfrm>
              <a:off x="302940" y="1950342"/>
              <a:ext cx="4091217" cy="773107"/>
              <a:chOff x="302940" y="1908007"/>
              <a:chExt cx="4091217" cy="773107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698278" y="2194943"/>
                <a:ext cx="1139937" cy="183304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Training 10 days</a:t>
                </a:r>
                <a:endParaRPr lang="en-CA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434787" y="2194943"/>
                <a:ext cx="1139937" cy="183304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FDR/Sated 14 days</a:t>
                </a:r>
                <a:endParaRPr lang="en-CA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3168650" y="2311782"/>
                <a:ext cx="1225507" cy="369332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Day 15</a:t>
                </a:r>
              </a:p>
              <a:p>
                <a:pPr algn="ctr"/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Re-fed 2 h prior to test</a:t>
                </a:r>
                <a:endParaRPr lang="en-CA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5" name="Straight Arrow Connector 74"/>
              <p:cNvCxnSpPr/>
              <p:nvPr/>
            </p:nvCxnSpPr>
            <p:spPr>
              <a:xfrm flipH="1" flipV="1">
                <a:off x="3819139" y="2217650"/>
                <a:ext cx="5050" cy="159786"/>
              </a:xfrm>
              <a:prstGeom prst="straightConnector1">
                <a:avLst/>
              </a:prstGeom>
              <a:ln w="19050"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1" name="Rectangle 70"/>
              <p:cNvSpPr/>
              <p:nvPr/>
            </p:nvSpPr>
            <p:spPr>
              <a:xfrm>
                <a:off x="362790" y="2140141"/>
                <a:ext cx="3501235" cy="82891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774251" y="2140141"/>
                <a:ext cx="89774" cy="82891"/>
              </a:xfrm>
              <a:prstGeom prst="rect">
                <a:avLst/>
              </a:prstGeom>
              <a:pattFill prst="dkDnDiag">
                <a:fgClr>
                  <a:schemeClr val="tx1"/>
                </a:fgClr>
                <a:bgClr>
                  <a:schemeClr val="bg1"/>
                </a:bgClr>
              </a:pattFill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62790" y="2140141"/>
                <a:ext cx="1750617" cy="82891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02940" y="1928131"/>
                <a:ext cx="1316704" cy="230832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900" b="1" dirty="0" smtClean="0">
                    <a:latin typeface="Times New Roman" pitchFamily="18" charset="0"/>
                    <a:cs typeface="Times New Roman" pitchFamily="18" charset="0"/>
                  </a:rPr>
                  <a:t>Experiment 3:</a:t>
                </a:r>
                <a:endParaRPr lang="en-CA" sz="9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557010" y="2311782"/>
                <a:ext cx="1139937" cy="183304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Day 1</a:t>
                </a:r>
                <a:endParaRPr lang="en-CA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 flipH="1" flipV="1">
                <a:off x="2110878" y="2217650"/>
                <a:ext cx="5050" cy="159786"/>
              </a:xfrm>
              <a:prstGeom prst="straightConnector1">
                <a:avLst/>
              </a:prstGeom>
              <a:ln w="19050"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7" name="TextBox 166"/>
              <p:cNvSpPr txBox="1"/>
              <p:nvPr/>
            </p:nvSpPr>
            <p:spPr>
              <a:xfrm>
                <a:off x="2439655" y="1908007"/>
                <a:ext cx="1139937" cy="183304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Abstinence</a:t>
                </a:r>
                <a:endParaRPr lang="en-CA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72" name="Straight Connector 171"/>
              <p:cNvCxnSpPr/>
              <p:nvPr/>
            </p:nvCxnSpPr>
            <p:spPr>
              <a:xfrm>
                <a:off x="2099120" y="2043053"/>
                <a:ext cx="583540" cy="0"/>
              </a:xfrm>
              <a:prstGeom prst="line">
                <a:avLst/>
              </a:prstGeom>
              <a:ln w="6350" cmpd="sng"/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2094997" y="1979452"/>
                <a:ext cx="0" cy="113167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10800000">
                <a:off x="3352366" y="2045274"/>
                <a:ext cx="512984" cy="0"/>
              </a:xfrm>
              <a:prstGeom prst="line">
                <a:avLst/>
              </a:prstGeom>
              <a:ln w="6350" cmpd="sng"/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0800000">
                <a:off x="3868925" y="1987998"/>
                <a:ext cx="0" cy="109384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0" name="Rectangle 139"/>
            <p:cNvSpPr/>
            <p:nvPr/>
          </p:nvSpPr>
          <p:spPr>
            <a:xfrm>
              <a:off x="2082800" y="2184400"/>
              <a:ext cx="65024" cy="7899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 cmpd="sng">
                  <a:solidFill>
                    <a:schemeClr val="tx1"/>
                  </a:solidFill>
                </a:ln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2943" y="3348005"/>
            <a:ext cx="1316704" cy="2308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Experiment 4:</a:t>
            </a:r>
            <a:endParaRPr lang="en-CA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026088" y="3560562"/>
            <a:ext cx="1116000" cy="82865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TextBox 107"/>
          <p:cNvSpPr txBox="1"/>
          <p:nvPr/>
        </p:nvSpPr>
        <p:spPr>
          <a:xfrm>
            <a:off x="4024604" y="3613561"/>
            <a:ext cx="1139937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Groups reversed </a:t>
            </a:r>
          </a:p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5 days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8281" y="3613561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Training 10 days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460190" y="3613561"/>
            <a:ext cx="1139937" cy="2308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FDR/Sated 15 days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087849" y="3321818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Abstinence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2089423" y="3400814"/>
            <a:ext cx="0" cy="113167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0800000">
            <a:off x="5137720" y="3380230"/>
            <a:ext cx="0" cy="145225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362793" y="3560536"/>
            <a:ext cx="3501236" cy="82891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3939355" y="3560536"/>
            <a:ext cx="89774" cy="82891"/>
          </a:xfrm>
          <a:prstGeom prst="rect">
            <a:avLst/>
          </a:prstGeom>
          <a:pattFill prst="dkDnDiag">
            <a:fgClr>
              <a:schemeClr val="tx1"/>
            </a:fgClr>
            <a:bgClr>
              <a:schemeClr val="bg1"/>
            </a:bgClr>
          </a:patt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Rectangle 113"/>
          <p:cNvSpPr/>
          <p:nvPr/>
        </p:nvSpPr>
        <p:spPr>
          <a:xfrm>
            <a:off x="362793" y="3560536"/>
            <a:ext cx="1750618" cy="828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Rectangle 105"/>
          <p:cNvSpPr/>
          <p:nvPr/>
        </p:nvSpPr>
        <p:spPr>
          <a:xfrm>
            <a:off x="5030133" y="3560525"/>
            <a:ext cx="89774" cy="82891"/>
          </a:xfrm>
          <a:prstGeom prst="rect">
            <a:avLst/>
          </a:prstGeom>
          <a:pattFill prst="dkDnDiag">
            <a:fgClr>
              <a:schemeClr val="tx1"/>
            </a:fgClr>
            <a:bgClr>
              <a:schemeClr val="bg1"/>
            </a:bgClr>
          </a:patt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0" name="TextBox 109"/>
          <p:cNvSpPr txBox="1"/>
          <p:nvPr/>
        </p:nvSpPr>
        <p:spPr>
          <a:xfrm>
            <a:off x="4524266" y="3802027"/>
            <a:ext cx="1139937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22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5089185" y="3642241"/>
            <a:ext cx="5050" cy="159786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858932" y="3559696"/>
            <a:ext cx="89774" cy="82891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095623" y="3461743"/>
            <a:ext cx="1079380" cy="0"/>
          </a:xfrm>
          <a:prstGeom prst="line">
            <a:avLst/>
          </a:prstGeom>
          <a:ln w="635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042836" y="3454625"/>
            <a:ext cx="1098784" cy="0"/>
          </a:xfrm>
          <a:prstGeom prst="line">
            <a:avLst/>
          </a:prstGeom>
          <a:ln w="635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559797" y="3735432"/>
            <a:ext cx="1139937" cy="183304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1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2113665" y="3642241"/>
            <a:ext cx="5050" cy="159786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3981640" y="3642241"/>
            <a:ext cx="180000" cy="216000"/>
          </a:xfrm>
          <a:prstGeom prst="straightConnector1">
            <a:avLst/>
          </a:prstGeom>
          <a:ln w="19050">
            <a:tailEnd type="arrow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12957" y="3802027"/>
            <a:ext cx="1139937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Re-fed 24 h </a:t>
            </a:r>
          </a:p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16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40103" y="3802027"/>
            <a:ext cx="1139937" cy="369332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Test 1 </a:t>
            </a:r>
          </a:p>
          <a:p>
            <a:pPr algn="ctr"/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Day 17</a:t>
            </a:r>
            <a:endParaRPr lang="en-CA" sz="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4" name="Straight Arrow Connector 163"/>
          <p:cNvCxnSpPr/>
          <p:nvPr/>
        </p:nvCxnSpPr>
        <p:spPr>
          <a:xfrm flipV="1">
            <a:off x="3746503" y="3642241"/>
            <a:ext cx="157316" cy="199185"/>
          </a:xfrm>
          <a:prstGeom prst="straightConnector1">
            <a:avLst/>
          </a:prstGeom>
          <a:ln w="1905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2082800" y="3562374"/>
            <a:ext cx="65024" cy="78993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6350" cmpd="sng">
                <a:solidFill>
                  <a:schemeClr val="tx1"/>
                </a:solidFill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2940" y="4202035"/>
            <a:ext cx="4103397" cy="845609"/>
            <a:chOff x="302940" y="3600878"/>
            <a:chExt cx="4103397" cy="845609"/>
          </a:xfrm>
        </p:grpSpPr>
        <p:grpSp>
          <p:nvGrpSpPr>
            <p:cNvPr id="10" name="Group 9"/>
            <p:cNvGrpSpPr/>
            <p:nvPr/>
          </p:nvGrpSpPr>
          <p:grpSpPr>
            <a:xfrm>
              <a:off x="302940" y="3600878"/>
              <a:ext cx="4103397" cy="845609"/>
              <a:chOff x="302940" y="3804086"/>
              <a:chExt cx="4103397" cy="845609"/>
            </a:xfrm>
          </p:grpSpPr>
          <p:sp>
            <p:nvSpPr>
              <p:cNvPr id="91" name="TextBox 90"/>
              <p:cNvSpPr txBox="1"/>
              <p:nvPr/>
            </p:nvSpPr>
            <p:spPr>
              <a:xfrm>
                <a:off x="3266400" y="4201627"/>
                <a:ext cx="1139937" cy="369332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Test </a:t>
                </a:r>
              </a:p>
              <a:p>
                <a:pPr algn="ctr"/>
                <a:r>
                  <a:rPr lang="en-US" sz="900" dirty="0" smtClean="0">
                    <a:latin typeface="Times New Roman" pitchFamily="18" charset="0"/>
                    <a:cs typeface="Times New Roman" pitchFamily="18" charset="0"/>
                  </a:rPr>
                  <a:t>Day 15</a:t>
                </a:r>
                <a:endParaRPr lang="en-CA" sz="9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302940" y="3804086"/>
                <a:ext cx="3817279" cy="845609"/>
                <a:chOff x="302940" y="2906584"/>
                <a:chExt cx="3817279" cy="845609"/>
              </a:xfrm>
            </p:grpSpPr>
            <p:sp>
              <p:nvSpPr>
                <p:cNvPr id="83" name="TextBox 82"/>
                <p:cNvSpPr txBox="1"/>
                <p:nvPr/>
              </p:nvSpPr>
              <p:spPr>
                <a:xfrm>
                  <a:off x="698278" y="3189402"/>
                  <a:ext cx="1139937" cy="183304"/>
                </a:xfrm>
                <a:prstGeom prst="rect">
                  <a:avLst/>
                </a:prstGeom>
                <a:noFill/>
                <a:ln w="19050"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Training 10 days</a:t>
                  </a:r>
                  <a:endParaRPr lang="en-CA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339537" y="3189402"/>
                  <a:ext cx="956113" cy="230832"/>
                </a:xfrm>
                <a:prstGeom prst="rect">
                  <a:avLst/>
                </a:prstGeom>
                <a:noFill/>
                <a:ln w="19050"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Sated 11 days</a:t>
                  </a:r>
                  <a:endParaRPr lang="en-CA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2434892" y="2906584"/>
                  <a:ext cx="1139937" cy="183304"/>
                </a:xfrm>
                <a:prstGeom prst="rect">
                  <a:avLst/>
                </a:prstGeom>
                <a:noFill/>
                <a:ln w="19050"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Abstinence</a:t>
                  </a:r>
                  <a:endParaRPr lang="en-CA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088007" y="3033163"/>
                  <a:ext cx="583540" cy="0"/>
                </a:xfrm>
                <a:prstGeom prst="line">
                  <a:avLst/>
                </a:prstGeom>
                <a:ln w="6350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083884" y="2969562"/>
                  <a:ext cx="0" cy="113167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10800000">
                  <a:off x="3347603" y="3035384"/>
                  <a:ext cx="512984" cy="0"/>
                </a:xfrm>
                <a:prstGeom prst="line">
                  <a:avLst/>
                </a:prstGeom>
                <a:ln w="6350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10800000">
                  <a:off x="3864162" y="2978108"/>
                  <a:ext cx="0" cy="109384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/>
                <p:nvPr/>
              </p:nvCxnSpPr>
              <p:spPr>
                <a:xfrm flipH="1" flipV="1">
                  <a:off x="3817818" y="3215755"/>
                  <a:ext cx="5050" cy="159786"/>
                </a:xfrm>
                <a:prstGeom prst="straightConnector1">
                  <a:avLst/>
                </a:prstGeom>
                <a:ln w="19050">
                  <a:tailEnd type="arrow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8" name="Rectangle 87"/>
                <p:cNvSpPr/>
                <p:nvPr/>
              </p:nvSpPr>
              <p:spPr>
                <a:xfrm>
                  <a:off x="362790" y="3134600"/>
                  <a:ext cx="3501236" cy="82891"/>
                </a:xfrm>
                <a:prstGeom prst="rect">
                  <a:avLst/>
                </a:prstGeom>
                <a:solidFill>
                  <a:schemeClr val="bg1"/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ln w="6350" cmpd="sng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3774252" y="3134600"/>
                  <a:ext cx="89774" cy="82891"/>
                </a:xfrm>
                <a:prstGeom prst="rect">
                  <a:avLst/>
                </a:prstGeom>
                <a:pattFill prst="dkDnDiag">
                  <a:fgClr>
                    <a:schemeClr val="tx1"/>
                  </a:fgClr>
                  <a:bgClr>
                    <a:schemeClr val="bg1"/>
                  </a:bgClr>
                </a:patt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362790" y="3134600"/>
                  <a:ext cx="1750618" cy="8289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02940" y="2923454"/>
                  <a:ext cx="1316704" cy="230832"/>
                </a:xfrm>
                <a:prstGeom prst="rect">
                  <a:avLst/>
                </a:prstGeom>
                <a:noFill/>
                <a:ln w="19050"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b="1" dirty="0" smtClean="0">
                      <a:latin typeface="Times New Roman" pitchFamily="18" charset="0"/>
                      <a:cs typeface="Times New Roman" pitchFamily="18" charset="0"/>
                    </a:rPr>
                    <a:t>Experiment 5:</a:t>
                  </a:r>
                  <a:endParaRPr lang="en-CA" sz="9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3427851" y="3134626"/>
                  <a:ext cx="345957" cy="8265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ln w="6350" cmpd="sng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980282" y="3568889"/>
                  <a:ext cx="1139937" cy="183304"/>
                </a:xfrm>
                <a:prstGeom prst="rect">
                  <a:avLst/>
                </a:prstGeom>
                <a:noFill/>
                <a:ln w="19050"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FDR/Sated 3 days</a:t>
                  </a:r>
                  <a:endParaRPr lang="en-CA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559794" y="3297737"/>
                  <a:ext cx="1139937" cy="183304"/>
                </a:xfrm>
                <a:prstGeom prst="rect">
                  <a:avLst/>
                </a:prstGeom>
                <a:noFill/>
                <a:ln w="19050">
                  <a:noFill/>
                </a:ln>
                <a:effectLst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Times New Roman" pitchFamily="18" charset="0"/>
                      <a:cs typeface="Times New Roman" pitchFamily="18" charset="0"/>
                    </a:rPr>
                    <a:t>Day 1</a:t>
                  </a:r>
                  <a:endParaRPr lang="en-CA" sz="9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44" name="Straight Arrow Connector 43"/>
                <p:cNvCxnSpPr/>
                <p:nvPr/>
              </p:nvCxnSpPr>
              <p:spPr>
                <a:xfrm flipH="1" flipV="1">
                  <a:off x="2113662" y="3215755"/>
                  <a:ext cx="5050" cy="159786"/>
                </a:xfrm>
                <a:prstGeom prst="straightConnector1">
                  <a:avLst/>
                </a:prstGeom>
                <a:ln w="19050">
                  <a:tailEnd type="arrow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Arrow Connector 190"/>
                <p:cNvCxnSpPr/>
                <p:nvPr/>
              </p:nvCxnSpPr>
              <p:spPr>
                <a:xfrm flipV="1">
                  <a:off x="3550251" y="3224213"/>
                  <a:ext cx="4150" cy="368552"/>
                </a:xfrm>
                <a:prstGeom prst="straightConnector1">
                  <a:avLst/>
                </a:prstGeom>
                <a:ln w="19050">
                  <a:tailEnd type="arrow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2" name="Rectangle 141"/>
            <p:cNvSpPr/>
            <p:nvPr/>
          </p:nvSpPr>
          <p:spPr>
            <a:xfrm>
              <a:off x="2082800" y="3829050"/>
              <a:ext cx="65024" cy="7899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 cmpd="sng">
                  <a:solidFill>
                    <a:schemeClr val="tx1"/>
                  </a:solidFill>
                </a:ln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249" y="120131"/>
            <a:ext cx="8432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Figure </a:t>
            </a:r>
            <a:r>
              <a:rPr lang="en-US" sz="1400" dirty="0" smtClean="0">
                <a:latin typeface="Arial"/>
                <a:cs typeface="Arial"/>
              </a:rPr>
              <a:t>2</a:t>
            </a:r>
            <a:endParaRPr lang="en-CA" sz="14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7999" y="1490118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166531" y="1481645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301997" y="1456238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420529" y="1413897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547528" y="1396957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674527" y="1363083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01526" y="1329209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928525" y="1295335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55524" y="1261461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82523" y="1244521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55" y="1244515"/>
            <a:ext cx="26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graphicFrame>
        <p:nvGraphicFramePr>
          <p:cNvPr id="15" name="Char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71802"/>
              </p:ext>
            </p:extLst>
          </p:nvPr>
        </p:nvGraphicFramePr>
        <p:xfrm>
          <a:off x="0" y="226038"/>
          <a:ext cx="6597352" cy="42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046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04780"/>
              </p:ext>
            </p:extLst>
          </p:nvPr>
        </p:nvGraphicFramePr>
        <p:xfrm>
          <a:off x="332656" y="611560"/>
          <a:ext cx="6192688" cy="4117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22625" y="1095871"/>
            <a:ext cx="342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/>
                <a:cs typeface="Times New Roman"/>
              </a:rPr>
              <a:t>*</a:t>
            </a:r>
            <a:endParaRPr lang="en-CA" sz="1400" dirty="0">
              <a:latin typeface="Times New Roman"/>
              <a:cs typeface="Times New Roman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92002" y="1113358"/>
            <a:ext cx="621394" cy="449421"/>
            <a:chOff x="3117850" y="1333500"/>
            <a:chExt cx="621394" cy="449421"/>
          </a:xfrm>
        </p:grpSpPr>
        <p:sp>
          <p:nvSpPr>
            <p:cNvPr id="4" name="TextBox 3"/>
            <p:cNvSpPr txBox="1"/>
            <p:nvPr/>
          </p:nvSpPr>
          <p:spPr>
            <a:xfrm>
              <a:off x="3213100" y="1333500"/>
              <a:ext cx="4482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FDR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117850" y="1409700"/>
              <a:ext cx="127000" cy="1143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19450" y="1536700"/>
              <a:ext cx="5197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Sated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17850" y="1606550"/>
              <a:ext cx="127000" cy="114300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282249" y="120131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Figure </a:t>
            </a:r>
            <a:r>
              <a:rPr lang="en-US" sz="1400" dirty="0" smtClean="0">
                <a:latin typeface="Arial"/>
                <a:cs typeface="Arial"/>
              </a:rPr>
              <a:t>3</a:t>
            </a:r>
            <a:endParaRPr lang="en-CA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10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458817"/>
              </p:ext>
            </p:extLst>
          </p:nvPr>
        </p:nvGraphicFramePr>
        <p:xfrm>
          <a:off x="-46025" y="132905"/>
          <a:ext cx="6921500" cy="415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320800" y="992712"/>
            <a:ext cx="1416486" cy="716121"/>
            <a:chOff x="1320800" y="1136651"/>
            <a:chExt cx="1416486" cy="716121"/>
          </a:xfrm>
        </p:grpSpPr>
        <p:grpSp>
          <p:nvGrpSpPr>
            <p:cNvPr id="10" name="Group 9"/>
            <p:cNvGrpSpPr/>
            <p:nvPr/>
          </p:nvGrpSpPr>
          <p:grpSpPr>
            <a:xfrm>
              <a:off x="1320800" y="1136651"/>
              <a:ext cx="1338564" cy="246221"/>
              <a:chOff x="2114550" y="4552950"/>
              <a:chExt cx="1338564" cy="24622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235200" y="4552950"/>
                <a:ext cx="121791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/>
                    <a:cs typeface="Arial"/>
                  </a:rPr>
                  <a:t>FDR - Active lever</a:t>
                </a:r>
                <a:endParaRPr lang="en-US" sz="1000" dirty="0">
                  <a:latin typeface="Arial"/>
                  <a:cs typeface="Arial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114550" y="4635500"/>
                <a:ext cx="127000" cy="1143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447800" y="1377951"/>
              <a:ext cx="12894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Sated - Active lever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320800" y="1454151"/>
              <a:ext cx="127000" cy="114300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54150" y="1606551"/>
              <a:ext cx="941283" cy="246221"/>
            </a:xfrm>
            <a:prstGeom prst="rect">
              <a:avLst/>
            </a:prstGeom>
            <a:noFill/>
            <a:ln w="635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Inactive lever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20800" y="1682751"/>
              <a:ext cx="127000" cy="114300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prstClr val="white"/>
              </a:bgClr>
            </a:patt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82249" y="120131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Figure </a:t>
            </a:r>
            <a:r>
              <a:rPr lang="en-US" sz="1400" dirty="0" smtClean="0">
                <a:latin typeface="Arial"/>
                <a:cs typeface="Arial"/>
              </a:rPr>
              <a:t>4</a:t>
            </a:r>
            <a:endParaRPr lang="en-CA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91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62085"/>
              </p:ext>
            </p:extLst>
          </p:nvPr>
        </p:nvGraphicFramePr>
        <p:xfrm>
          <a:off x="188640" y="323528"/>
          <a:ext cx="648153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31776" y="1157084"/>
            <a:ext cx="326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</a:t>
            </a:r>
            <a:endParaRPr lang="en-CA" sz="1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63601" y="3594100"/>
            <a:ext cx="3158067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70000" y="3589867"/>
            <a:ext cx="0" cy="381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86981" y="3589879"/>
            <a:ext cx="0" cy="381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496" y="3594124"/>
            <a:ext cx="0" cy="381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16710" y="3594136"/>
            <a:ext cx="0" cy="381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31900" y="3793067"/>
            <a:ext cx="914400" cy="254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Arial"/>
                <a:cs typeface="Arial"/>
              </a:rPr>
              <a:t>Active lever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8925" y="3792537"/>
            <a:ext cx="996950" cy="2635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Arial"/>
                <a:cs typeface="Arial"/>
              </a:rPr>
              <a:t>Inactive lever</a:t>
            </a:r>
            <a:endParaRPr lang="en-US" sz="1100" dirty="0"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64886" y="1098544"/>
            <a:ext cx="1533981" cy="658971"/>
            <a:chOff x="2597150" y="1250950"/>
            <a:chExt cx="1533981" cy="658971"/>
          </a:xfrm>
        </p:grpSpPr>
        <p:sp>
          <p:nvSpPr>
            <p:cNvPr id="15" name="TextBox 14"/>
            <p:cNvSpPr txBox="1"/>
            <p:nvPr/>
          </p:nvSpPr>
          <p:spPr>
            <a:xfrm>
              <a:off x="2717800" y="1441450"/>
              <a:ext cx="1153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Re-FDR (5 days)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97150" y="1524000"/>
              <a:ext cx="127000" cy="1143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24150" y="1663700"/>
              <a:ext cx="5397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Sated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97150" y="1739900"/>
              <a:ext cx="127000" cy="114300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30500" y="1250950"/>
              <a:ext cx="14006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FDR </a:t>
              </a:r>
              <a:r>
                <a:rPr lang="en-US" sz="1000" dirty="0" smtClean="0">
                  <a:latin typeface="Arial"/>
                  <a:cs typeface="Arial"/>
                  <a:sym typeface="Wingdings"/>
                </a:rPr>
                <a:t> </a:t>
              </a:r>
              <a:r>
                <a:rPr lang="en-US" sz="1000" dirty="0" smtClean="0">
                  <a:latin typeface="Arial"/>
                  <a:cs typeface="Arial"/>
                </a:rPr>
                <a:t>Re-fed (24 h)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97150" y="1327150"/>
              <a:ext cx="127000" cy="114300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prstClr val="white"/>
              </a:bgClr>
            </a:patt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2249" y="120131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Figure </a:t>
            </a:r>
            <a:r>
              <a:rPr lang="en-US" sz="1400" dirty="0" smtClean="0">
                <a:latin typeface="Arial"/>
                <a:cs typeface="Arial"/>
              </a:rPr>
              <a:t>5</a:t>
            </a:r>
            <a:endParaRPr lang="en-CA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31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78463"/>
              </p:ext>
            </p:extLst>
          </p:nvPr>
        </p:nvGraphicFramePr>
        <p:xfrm>
          <a:off x="295334" y="69518"/>
          <a:ext cx="6374026" cy="4480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959105" y="1096417"/>
            <a:ext cx="1412658" cy="449421"/>
            <a:chOff x="2857500" y="1257290"/>
            <a:chExt cx="1614377" cy="449421"/>
          </a:xfrm>
        </p:grpSpPr>
        <p:sp>
          <p:nvSpPr>
            <p:cNvPr id="3" name="TextBox 2"/>
            <p:cNvSpPr txBox="1"/>
            <p:nvPr/>
          </p:nvSpPr>
          <p:spPr>
            <a:xfrm>
              <a:off x="2952750" y="1257290"/>
              <a:ext cx="15191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FDR </a:t>
              </a:r>
              <a:r>
                <a:rPr lang="en-US" sz="1000" dirty="0" smtClean="0">
                  <a:latin typeface="Arial"/>
                  <a:cs typeface="Arial"/>
                  <a:sym typeface="Wingdings"/>
                </a:rPr>
                <a:t> </a:t>
              </a:r>
              <a:r>
                <a:rPr lang="en-US" sz="1000" dirty="0" smtClean="0">
                  <a:latin typeface="Arial"/>
                  <a:cs typeface="Arial"/>
                </a:rPr>
                <a:t>Re-fed (2 h)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857500" y="1333490"/>
              <a:ext cx="127000" cy="1143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59100" y="1460490"/>
              <a:ext cx="5197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Sated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57500" y="1530340"/>
              <a:ext cx="127000" cy="114300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282249" y="120131"/>
            <a:ext cx="8432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Figure </a:t>
            </a:r>
            <a:r>
              <a:rPr lang="en-US" sz="1400" dirty="0" smtClean="0">
                <a:latin typeface="Arial"/>
                <a:cs typeface="Arial"/>
              </a:rPr>
              <a:t>6</a:t>
            </a:r>
            <a:endParaRPr lang="en-CA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48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57727"/>
              </p:ext>
            </p:extLst>
          </p:nvPr>
        </p:nvGraphicFramePr>
        <p:xfrm>
          <a:off x="197070" y="302271"/>
          <a:ext cx="6552728" cy="450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717556" y="3589859"/>
            <a:ext cx="3158067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50427" y="3587786"/>
            <a:ext cx="0" cy="381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63175" y="3592031"/>
            <a:ext cx="0" cy="381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71690" y="3592043"/>
            <a:ext cx="0" cy="381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86554" y="3592055"/>
            <a:ext cx="0" cy="3810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87193" y="3599039"/>
            <a:ext cx="537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"/>
                <a:cs typeface="Arial"/>
              </a:rPr>
              <a:t>Test 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1127" y="3601155"/>
            <a:ext cx="526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"/>
                <a:cs typeface="Arial"/>
              </a:rPr>
              <a:t>Test 2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4608" y="3599039"/>
            <a:ext cx="526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"/>
                <a:cs typeface="Arial"/>
              </a:rPr>
              <a:t>Test 2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20276" y="3599040"/>
            <a:ext cx="526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"/>
                <a:cs typeface="Arial"/>
              </a:rPr>
              <a:t>Test 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1255" y="3776126"/>
            <a:ext cx="914400" cy="254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Arial"/>
                <a:cs typeface="Arial"/>
              </a:rPr>
              <a:t>Active lever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8755" y="3775596"/>
            <a:ext cx="996950" cy="2635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Arial"/>
                <a:cs typeface="Arial"/>
              </a:rPr>
              <a:t>Inactive lever</a:t>
            </a:r>
            <a:endParaRPr lang="en-US" sz="1100" dirty="0"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89722" y="1136617"/>
            <a:ext cx="1636822" cy="881221"/>
            <a:chOff x="2372788" y="1373693"/>
            <a:chExt cx="1636822" cy="881221"/>
          </a:xfrm>
        </p:grpSpPr>
        <p:sp>
          <p:nvSpPr>
            <p:cNvPr id="16" name="TextBox 15"/>
            <p:cNvSpPr txBox="1"/>
            <p:nvPr/>
          </p:nvSpPr>
          <p:spPr>
            <a:xfrm>
              <a:off x="2474388" y="2008693"/>
              <a:ext cx="14798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Sated </a:t>
              </a:r>
              <a:r>
                <a:rPr lang="en-US" sz="1000" dirty="0" smtClean="0">
                  <a:latin typeface="Arial"/>
                  <a:cs typeface="Arial"/>
                  <a:sym typeface="Wingdings"/>
                </a:rPr>
                <a:t> </a:t>
              </a:r>
              <a:r>
                <a:rPr lang="en-US" sz="1000" dirty="0" smtClean="0">
                  <a:latin typeface="Arial"/>
                  <a:cs typeface="Arial"/>
                </a:rPr>
                <a:t>FDR (5 days)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379138" y="2084893"/>
              <a:ext cx="127000" cy="1143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80738" y="1576893"/>
              <a:ext cx="5197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Sated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79138" y="1646743"/>
              <a:ext cx="127000" cy="114300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87088" y="1373693"/>
              <a:ext cx="14006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FDR </a:t>
              </a:r>
              <a:r>
                <a:rPr lang="en-US" sz="1000" dirty="0" smtClean="0">
                  <a:latin typeface="Arial"/>
                  <a:cs typeface="Arial"/>
                  <a:sym typeface="Wingdings"/>
                </a:rPr>
                <a:t> </a:t>
              </a:r>
              <a:r>
                <a:rPr lang="en-US" sz="1000" dirty="0" smtClean="0">
                  <a:latin typeface="Arial"/>
                  <a:cs typeface="Arial"/>
                </a:rPr>
                <a:t>Re-fed (24 h)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79138" y="1443543"/>
              <a:ext cx="127000" cy="114300"/>
            </a:xfrm>
            <a:prstGeom prst="rect">
              <a:avLst/>
            </a:prstGeom>
            <a:pattFill prst="wdDnDiag">
              <a:fgClr>
                <a:srgbClr val="000000"/>
              </a:fgClr>
              <a:bgClr>
                <a:prstClr val="white"/>
              </a:bgClr>
            </a:patt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80738" y="1792793"/>
              <a:ext cx="15288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FDR </a:t>
              </a:r>
              <a:r>
                <a:rPr lang="en-US" sz="1000" dirty="0" smtClean="0">
                  <a:latin typeface="Arial"/>
                  <a:cs typeface="Arial"/>
                  <a:sym typeface="Wingdings"/>
                </a:rPr>
                <a:t> </a:t>
              </a:r>
              <a:r>
                <a:rPr lang="en-US" sz="1000" dirty="0" smtClean="0">
                  <a:latin typeface="Arial"/>
                  <a:cs typeface="Arial"/>
                </a:rPr>
                <a:t>Re-fed (6 days)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372788" y="1862643"/>
              <a:ext cx="127000" cy="1143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prstClr val="white"/>
              </a:bgClr>
            </a:patt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282249" y="120131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Figure </a:t>
            </a:r>
            <a:r>
              <a:rPr lang="en-US" sz="1400" dirty="0" smtClean="0">
                <a:latin typeface="Arial"/>
                <a:cs typeface="Arial"/>
              </a:rPr>
              <a:t>7</a:t>
            </a:r>
            <a:endParaRPr lang="en-CA" sz="1400" dirty="0">
              <a:latin typeface="Arial"/>
              <a:cs typeface="Arial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442078" y="2914219"/>
            <a:ext cx="686350" cy="307777"/>
            <a:chOff x="1790158" y="873782"/>
            <a:chExt cx="864096" cy="307777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790158" y="1094077"/>
              <a:ext cx="864096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082422" y="873782"/>
              <a:ext cx="2700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*</a:t>
              </a:r>
              <a:endParaRPr lang="en-CA" sz="14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648965" y="1097377"/>
              <a:ext cx="0" cy="2540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93911" y="1093156"/>
              <a:ext cx="0" cy="2540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42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6385"/>
              </p:ext>
            </p:extLst>
          </p:nvPr>
        </p:nvGraphicFramePr>
        <p:xfrm>
          <a:off x="188640" y="395536"/>
          <a:ext cx="6381328" cy="449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172895" y="1098543"/>
            <a:ext cx="1042344" cy="449421"/>
            <a:chOff x="2876550" y="1217081"/>
            <a:chExt cx="1042344" cy="449421"/>
          </a:xfrm>
        </p:grpSpPr>
        <p:sp>
          <p:nvSpPr>
            <p:cNvPr id="4" name="TextBox 3"/>
            <p:cNvSpPr txBox="1"/>
            <p:nvPr/>
          </p:nvSpPr>
          <p:spPr>
            <a:xfrm>
              <a:off x="2971800" y="1217081"/>
              <a:ext cx="9470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FDR (</a:t>
              </a:r>
              <a:r>
                <a:rPr lang="en-US" sz="1000" dirty="0">
                  <a:latin typeface="Arial"/>
                  <a:cs typeface="Arial"/>
                </a:rPr>
                <a:t>3</a:t>
              </a:r>
              <a:r>
                <a:rPr lang="en-US" sz="1000" dirty="0" smtClean="0">
                  <a:latin typeface="Arial"/>
                  <a:cs typeface="Arial"/>
                </a:rPr>
                <a:t> days)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876550" y="1293281"/>
              <a:ext cx="127000" cy="1143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78150" y="1420281"/>
              <a:ext cx="5197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/>
                  <a:cs typeface="Arial"/>
                </a:rPr>
                <a:t>Sated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76550" y="1490131"/>
              <a:ext cx="127000" cy="114300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282249" y="120131"/>
            <a:ext cx="8432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Figure </a:t>
            </a:r>
            <a:r>
              <a:rPr lang="en-US" sz="1400" dirty="0" smtClean="0">
                <a:latin typeface="Arial"/>
                <a:cs typeface="Arial"/>
              </a:rPr>
              <a:t>8</a:t>
            </a:r>
            <a:endParaRPr lang="en-CA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9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31866</TotalTime>
  <Words>300</Words>
  <Application>Microsoft Office PowerPoint</Application>
  <PresentationFormat>Letter Paper (8.5x11 in)</PresentationFormat>
  <Paragraphs>118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</dc:creator>
  <cp:lastModifiedBy>Annie Murray</cp:lastModifiedBy>
  <cp:revision>184</cp:revision>
  <dcterms:created xsi:type="dcterms:W3CDTF">2011-09-29T02:20:17Z</dcterms:created>
  <dcterms:modified xsi:type="dcterms:W3CDTF">2012-09-04T17:26:10Z</dcterms:modified>
</cp:coreProperties>
</file>