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Layouts/slideLayout15.xml" ContentType="application/vnd.openxmlformats-officedocument.presentationml.slideLayout+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ppt/notesSlides/notesSlide12.xml" ContentType="application/vnd.openxmlformats-officedocument.presentationml.notesSlide+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slides/slide19.xml" ContentType="application/vnd.openxmlformats-officedocument.presentationml.slide+xml"/>
  <Override PartName="/ppt/slideLayouts/slideLayout16.xml" ContentType="application/vnd.openxmlformats-officedocument.presentationml.slideLayout+xml"/>
  <Override PartName="/ppt/tableStyles.xml" ContentType="application/vnd.openxmlformats-officedocument.presentationml.tableStyles+xml"/>
  <Override PartName="/ppt/notesSlides/notesSlide5.xml" ContentType="application/vnd.openxmlformats-officedocument.presentationml.notesSlide+xml"/>
  <Override PartName="/ppt/notesSlides/notesSlide20.xml" ContentType="application/vnd.openxmlformats-officedocument.presentationml.notesSlide+xml"/>
  <Override PartName="/ppt/slides/slide15.xml" ContentType="application/vnd.openxmlformats-officedocument.presentationml.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s/slide6.xml" ContentType="application/vnd.openxmlformats-officedocument.presentationml.slide+xml"/>
  <Override PartName="/ppt/notesSlides/notesSlide17.xml" ContentType="application/vnd.openxmlformats-officedocument.presentationml.notes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Layouts/slideLayout13.xml" ContentType="application/vnd.openxmlformats-officedocument.presentationml.slideLayout+xml"/>
  <Override PartName="/ppt/slides/slide7.xml" ContentType="application/vnd.openxmlformats-officedocument.presentationml.slide+xml"/>
  <Override PartName="/ppt/notesSlides/notesSlide18.xml" ContentType="application/vnd.openxmlformats-officedocument.presentationml.notes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slideLayouts/slideLayout14.xml" ContentType="application/vnd.openxmlformats-officedocument.presentationml.slideLayout+xml"/>
  <Override PartName="/ppt/slides/slide8.xml" ContentType="application/vnd.openxmlformats-officedocument.presentationml.slide+xml"/>
  <Override PartName="/ppt/notesSlides/notesSlide10.xml" ContentType="application/vnd.openxmlformats-officedocument.presentationml.notesSlide+xml"/>
  <Override PartName="/ppt/notesSlides/notesSlide19.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4188" r:id="rId1"/>
  </p:sldMasterIdLst>
  <p:notesMasterIdLst>
    <p:notesMasterId r:id="rId22"/>
  </p:notesMasterIdLst>
  <p:sldIdLst>
    <p:sldId id="300" r:id="rId2"/>
    <p:sldId id="301" r:id="rId3"/>
    <p:sldId id="276" r:id="rId4"/>
    <p:sldId id="297" r:id="rId5"/>
    <p:sldId id="302" r:id="rId6"/>
    <p:sldId id="310" r:id="rId7"/>
    <p:sldId id="309" r:id="rId8"/>
    <p:sldId id="277" r:id="rId9"/>
    <p:sldId id="283" r:id="rId10"/>
    <p:sldId id="284" r:id="rId11"/>
    <p:sldId id="285" r:id="rId12"/>
    <p:sldId id="288" r:id="rId13"/>
    <p:sldId id="289" r:id="rId14"/>
    <p:sldId id="303" r:id="rId15"/>
    <p:sldId id="308" r:id="rId16"/>
    <p:sldId id="305" r:id="rId17"/>
    <p:sldId id="307" r:id="rId18"/>
    <p:sldId id="275" r:id="rId19"/>
    <p:sldId id="306" r:id="rId20"/>
    <p:sldId id="312" r:id="rId21"/>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ＭＳ Ｐゴシック" pitchFamily="-1"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1"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1"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1" charset="-128"/>
        <a:cs typeface="+mn-cs"/>
      </a:defRPr>
    </a:lvl5pPr>
    <a:lvl6pPr marL="2286000" algn="l" defTabSz="914400" rtl="0" eaLnBrk="1" latinLnBrk="0" hangingPunct="1">
      <a:defRPr kern="1200">
        <a:solidFill>
          <a:schemeClr val="tx1"/>
        </a:solidFill>
        <a:latin typeface="Arial" charset="0"/>
        <a:ea typeface="ＭＳ Ｐゴシック" pitchFamily="-1" charset="-128"/>
        <a:cs typeface="+mn-cs"/>
      </a:defRPr>
    </a:lvl6pPr>
    <a:lvl7pPr marL="2743200" algn="l" defTabSz="914400" rtl="0" eaLnBrk="1" latinLnBrk="0" hangingPunct="1">
      <a:defRPr kern="1200">
        <a:solidFill>
          <a:schemeClr val="tx1"/>
        </a:solidFill>
        <a:latin typeface="Arial" charset="0"/>
        <a:ea typeface="ＭＳ Ｐゴシック" pitchFamily="-1" charset="-128"/>
        <a:cs typeface="+mn-cs"/>
      </a:defRPr>
    </a:lvl7pPr>
    <a:lvl8pPr marL="3200400" algn="l" defTabSz="914400" rtl="0" eaLnBrk="1" latinLnBrk="0" hangingPunct="1">
      <a:defRPr kern="1200">
        <a:solidFill>
          <a:schemeClr val="tx1"/>
        </a:solidFill>
        <a:latin typeface="Arial" charset="0"/>
        <a:ea typeface="ＭＳ Ｐゴシック" pitchFamily="-1" charset="-128"/>
        <a:cs typeface="+mn-cs"/>
      </a:defRPr>
    </a:lvl8pPr>
    <a:lvl9pPr marL="3657600" algn="l" defTabSz="914400" rtl="0" eaLnBrk="1" latinLnBrk="0" hangingPunct="1">
      <a:defRPr kern="1200">
        <a:solidFill>
          <a:schemeClr val="tx1"/>
        </a:solidFill>
        <a:latin typeface="Arial" charset="0"/>
        <a:ea typeface="ＭＳ Ｐゴシック" pitchFamily="-1" charset="-128"/>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FF33CC"/>
    <a:srgbClr val="1A3F5C"/>
    <a:srgbClr val="133045"/>
    <a:srgbClr val="173851"/>
    <a:srgbClr val="1E4B6C"/>
    <a:srgbClr val="162C5E"/>
    <a:srgbClr val="12254E"/>
    <a:srgbClr val="174A63"/>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p:scale>
          <a:sx n="134" d="100"/>
          <a:sy n="134" d="100"/>
        </p:scale>
        <p:origin x="-1720" y="-4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notesViewPr>
    <p:cSldViewPr>
      <p:cViewPr>
        <p:scale>
          <a:sx n="83" d="100"/>
          <a:sy n="83" d="100"/>
        </p:scale>
        <p:origin x="-2760" y="264"/>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wrap="square" lIns="91440" tIns="45720" rIns="91440" bIns="45720" numCol="1" anchor="t" anchorCtr="0" compatLnSpc="1">
            <a:prstTxWarp prst="textNoShape">
              <a:avLst/>
            </a:prstTxWarp>
          </a:bodyPr>
          <a:lstStyle>
            <a:lvl1pPr>
              <a:defRPr sz="1200" smtClean="0">
                <a:latin typeface="Calibri" pitchFamily="-1" charset="0"/>
              </a:defRPr>
            </a:lvl1pPr>
          </a:lstStyle>
          <a:p>
            <a:pPr>
              <a:defRPr/>
            </a:pPr>
            <a:endParaRPr lang="en-US"/>
          </a:p>
        </p:txBody>
      </p:sp>
      <p:sp>
        <p:nvSpPr>
          <p:cNvPr id="3" name="Date Placeholder 2"/>
          <p:cNvSpPr>
            <a:spLocks noGrp="1"/>
          </p:cNvSpPr>
          <p:nvPr>
            <p:ph type="dt" idx="1"/>
          </p:nvPr>
        </p:nvSpPr>
        <p:spPr>
          <a:xfrm>
            <a:off x="3884613" y="0"/>
            <a:ext cx="2971800" cy="46482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1" charset="0"/>
              </a:defRPr>
            </a:lvl1pPr>
          </a:lstStyle>
          <a:p>
            <a:pPr>
              <a:defRPr/>
            </a:pPr>
            <a:fld id="{B70126B1-463C-4B29-B5BB-FF13ADA75812}" type="datetime1">
              <a:rPr lang="en-US"/>
              <a:pPr>
                <a:defRPr/>
              </a:pPr>
              <a:t>9/7/12</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wrap="square" lIns="91440" tIns="45720" rIns="91440" bIns="45720" numCol="1" anchor="b" anchorCtr="0" compatLnSpc="1">
            <a:prstTxWarp prst="textNoShape">
              <a:avLst/>
            </a:prstTxWarp>
          </a:bodyPr>
          <a:lstStyle>
            <a:lvl1pPr>
              <a:defRPr sz="1200" smtClean="0">
                <a:latin typeface="Calibri" pitchFamily="-1" charset="0"/>
              </a:defRPr>
            </a:lvl1pPr>
          </a:lstStyle>
          <a:p>
            <a:pPr>
              <a:defRPr/>
            </a:pPr>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1" charset="0"/>
              </a:defRPr>
            </a:lvl1pPr>
          </a:lstStyle>
          <a:p>
            <a:pPr>
              <a:defRPr/>
            </a:pPr>
            <a:fld id="{F0FA2ECE-652D-4610-8D20-985053224E71}"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921306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 Id="rId3" Type="http://schemas.openxmlformats.org/officeDocument/2006/relationships/hyperlink" Target="http://hyper-audio.org/r/"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JW </a:t>
            </a:r>
          </a:p>
          <a:p>
            <a:endParaRPr lang="en-US" dirty="0"/>
          </a:p>
          <a:p>
            <a:r>
              <a:rPr lang="en-US" dirty="0" smtClean="0"/>
              <a:t>Hello…</a:t>
            </a:r>
          </a:p>
          <a:p>
            <a:endParaRPr lang="en-US" dirty="0"/>
          </a:p>
          <a:p>
            <a:r>
              <a:rPr lang="en-US" dirty="0" smtClean="0"/>
              <a:t>The name of our talk is…</a:t>
            </a:r>
            <a:endParaRPr lang="en-CA" dirty="0"/>
          </a:p>
        </p:txBody>
      </p:sp>
      <p:sp>
        <p:nvSpPr>
          <p:cNvPr id="4" name="Slide Number Placeholder 3"/>
          <p:cNvSpPr>
            <a:spLocks noGrp="1"/>
          </p:cNvSpPr>
          <p:nvPr>
            <p:ph type="sldNum" sz="quarter" idx="10"/>
          </p:nvPr>
        </p:nvSpPr>
        <p:spPr/>
        <p:txBody>
          <a:bodyPr/>
          <a:lstStyle/>
          <a:p>
            <a:pPr>
              <a:defRPr/>
            </a:pPr>
            <a:fld id="{F0FA2ECE-652D-4610-8D20-985053224E71}" type="slidenum">
              <a:rPr lang="en-US" smtClean="0"/>
              <a:pPr>
                <a:defRPr/>
              </a:pPr>
              <a:t>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25042464"/>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normAutofit/>
          </a:bodyPr>
          <a:lstStyle/>
          <a:p>
            <a:pPr>
              <a:lnSpc>
                <a:spcPct val="90000"/>
              </a:lnSpc>
            </a:pPr>
            <a:r>
              <a:rPr lang="en-US" dirty="0" smtClean="0">
                <a:ea typeface="ＭＳ Ｐゴシック" pitchFamily="-1" charset="-128"/>
              </a:rPr>
              <a:t>JW</a:t>
            </a:r>
          </a:p>
          <a:p>
            <a:pPr>
              <a:lnSpc>
                <a:spcPct val="90000"/>
              </a:lnSpc>
            </a:pPr>
            <a:endParaRPr lang="en-US" dirty="0" smtClean="0">
              <a:ea typeface="ＭＳ Ｐゴシック" pitchFamily="-1" charset="-128"/>
            </a:endParaRPr>
          </a:p>
          <a:p>
            <a:pPr>
              <a:lnSpc>
                <a:spcPct val="90000"/>
              </a:lnSpc>
            </a:pPr>
            <a:r>
              <a:rPr lang="en-US" dirty="0" smtClean="0">
                <a:ea typeface="ＭＳ Ｐゴシック" pitchFamily="-1" charset="-128"/>
              </a:rPr>
              <a:t>An excellent example of pairing audio playback with a written transcription of the spoken word content comes from the </a:t>
            </a:r>
            <a:r>
              <a:rPr lang="en-US" dirty="0" err="1" smtClean="0">
                <a:ea typeface="ＭＳ Ｐゴシック" pitchFamily="-1" charset="-128"/>
              </a:rPr>
              <a:t>Radiolab</a:t>
            </a:r>
            <a:r>
              <a:rPr lang="en-US" dirty="0" smtClean="0">
                <a:ea typeface="ＭＳ Ｐゴシック" pitchFamily="-1" charset="-128"/>
              </a:rPr>
              <a:t> player demo (</a:t>
            </a:r>
            <a:r>
              <a:rPr lang="en-US" dirty="0" smtClean="0">
                <a:ea typeface="ＭＳ Ｐゴシック" pitchFamily="-1" charset="-128"/>
                <a:hlinkClick r:id="rId3"/>
              </a:rPr>
              <a:t>http://hyper-audio.org/r/</a:t>
            </a:r>
            <a:r>
              <a:rPr lang="en-US" dirty="0" smtClean="0">
                <a:ea typeface="ＭＳ Ｐゴシック" pitchFamily="-1" charset="-128"/>
              </a:rPr>
              <a:t>), a collaborative design effort from </a:t>
            </a:r>
            <a:r>
              <a:rPr lang="en-US" dirty="0" err="1" smtClean="0">
                <a:ea typeface="ＭＳ Ｐゴシック" pitchFamily="-1" charset="-128"/>
              </a:rPr>
              <a:t>Radiolab</a:t>
            </a:r>
            <a:r>
              <a:rPr lang="en-US" dirty="0" smtClean="0">
                <a:ea typeface="ＭＳ Ｐゴシック" pitchFamily="-1" charset="-128"/>
              </a:rPr>
              <a:t>, Mozilla, and </a:t>
            </a:r>
            <a:r>
              <a:rPr lang="en-US" dirty="0" err="1" smtClean="0">
                <a:ea typeface="ＭＳ Ｐゴシック" pitchFamily="-1" charset="-128"/>
              </a:rPr>
              <a:t>SoundCloud</a:t>
            </a:r>
            <a:r>
              <a:rPr lang="en-US" dirty="0" smtClean="0">
                <a:ea typeface="ＭＳ Ｐゴシック" pitchFamily="-1" charset="-128"/>
              </a:rPr>
              <a:t>. </a:t>
            </a:r>
          </a:p>
          <a:p>
            <a:pPr>
              <a:lnSpc>
                <a:spcPct val="90000"/>
              </a:lnSpc>
            </a:pPr>
            <a:endParaRPr lang="en-US" dirty="0" smtClean="0">
              <a:ea typeface="ＭＳ Ｐゴシック" pitchFamily="-1" charset="-128"/>
            </a:endParaRPr>
          </a:p>
          <a:p>
            <a:pPr>
              <a:lnSpc>
                <a:spcPct val="90000"/>
              </a:lnSpc>
            </a:pPr>
            <a:r>
              <a:rPr lang="en-US" dirty="0" smtClean="0">
                <a:ea typeface="ＭＳ Ｐゴシック" pitchFamily="-1" charset="-128"/>
              </a:rPr>
              <a:t>This site features both a transcript of the spoken word content as well as a waveform display.</a:t>
            </a:r>
          </a:p>
          <a:p>
            <a:pPr>
              <a:lnSpc>
                <a:spcPct val="90000"/>
              </a:lnSpc>
            </a:pPr>
            <a:endParaRPr lang="en-US" dirty="0" smtClean="0">
              <a:ea typeface="ＭＳ Ｐゴシック" pitchFamily="-1" charset="-128"/>
            </a:endParaRPr>
          </a:p>
          <a:p>
            <a:pPr>
              <a:lnSpc>
                <a:spcPct val="90000"/>
              </a:lnSpc>
            </a:pPr>
            <a:r>
              <a:rPr lang="en-US" dirty="0" smtClean="0">
                <a:ea typeface="ＭＳ Ｐゴシック" pitchFamily="-1" charset="-128"/>
              </a:rPr>
              <a:t>And  these two features are interactive: a user can click on different positions in either the transcript or waveform display in order to navigate the content. The site also offers two-way synchronization or tethering, which is to say that clicking on a particular point in the waveform display changes the highlighted position in the transcript, and vice-versa. </a:t>
            </a:r>
          </a:p>
          <a:p>
            <a:pPr>
              <a:lnSpc>
                <a:spcPct val="90000"/>
              </a:lnSpc>
            </a:pPr>
            <a:r>
              <a:rPr lang="en-US" dirty="0" smtClean="0">
                <a:ea typeface="ＭＳ Ｐゴシック" pitchFamily="-1" charset="-128"/>
              </a:rPr>
              <a:t> </a:t>
            </a:r>
          </a:p>
          <a:p>
            <a:pPr>
              <a:lnSpc>
                <a:spcPct val="90000"/>
              </a:lnSpc>
            </a:pPr>
            <a:r>
              <a:rPr lang="en-US" dirty="0" smtClean="0">
                <a:ea typeface="ＭＳ Ｐゴシック" pitchFamily="-1" charset="-128"/>
              </a:rPr>
              <a:t>Having the audio synchronized with the transcript can improve comprehension and also allows for greater navigation for replaying important sections.</a:t>
            </a: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 charset="-128"/>
              </a:defRPr>
            </a:lvl9pPr>
          </a:lstStyle>
          <a:p>
            <a:pPr eaLnBrk="1" hangingPunct="1"/>
            <a:fld id="{8C9F166C-3623-4111-82CC-061534BDB462}" type="slidenum">
              <a:rPr lang="en-US">
                <a:latin typeface="Calibri" pitchFamily="-1" charset="0"/>
              </a:rPr>
              <a:pPr eaLnBrk="1" hangingPunct="1"/>
              <a:t>10</a:t>
            </a:fld>
            <a:endParaRPr lang="en-US">
              <a:latin typeface="Calibri" pitchFamily="-1"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r>
              <a:rPr lang="en-US" dirty="0" smtClean="0">
                <a:ea typeface="ＭＳ Ｐゴシック" pitchFamily="-1" charset="-128"/>
              </a:rPr>
              <a:t>AM</a:t>
            </a:r>
          </a:p>
          <a:p>
            <a:endParaRPr lang="en-US" dirty="0" smtClean="0">
              <a:ea typeface="ＭＳ Ｐゴシック" pitchFamily="-1" charset="-128"/>
            </a:endParaRPr>
          </a:p>
          <a:p>
            <a:r>
              <a:rPr lang="en-US" dirty="0" smtClean="0">
                <a:ea typeface="ＭＳ Ｐゴシック" pitchFamily="-1" charset="-128"/>
              </a:rPr>
              <a:t>The </a:t>
            </a:r>
            <a:r>
              <a:rPr lang="en-US" dirty="0" err="1" smtClean="0">
                <a:ea typeface="ＭＳ Ｐゴシック" pitchFamily="-1" charset="-128"/>
              </a:rPr>
              <a:t>SpokenWeb</a:t>
            </a:r>
            <a:r>
              <a:rPr lang="en-US" dirty="0" smtClean="0">
                <a:ea typeface="ＭＳ Ｐゴシック" pitchFamily="-1" charset="-128"/>
              </a:rPr>
              <a:t> site includes a waveform display using the </a:t>
            </a:r>
            <a:r>
              <a:rPr lang="en-US" dirty="0" err="1" smtClean="0">
                <a:ea typeface="ＭＳ Ｐゴシック" pitchFamily="-1" charset="-128"/>
              </a:rPr>
              <a:t>SoundCloud</a:t>
            </a:r>
            <a:r>
              <a:rPr lang="en-US" dirty="0" smtClean="0">
                <a:ea typeface="ＭＳ Ｐゴシック" pitchFamily="-1" charset="-128"/>
              </a:rPr>
              <a:t> audio player. This allows a user to see how long a recording is, and to understand the current position of playback relative to the entire recording.</a:t>
            </a:r>
          </a:p>
          <a:p>
            <a:endParaRPr lang="en-US" dirty="0" smtClean="0">
              <a:ea typeface="ＭＳ Ｐゴシック" pitchFamily="-1" charset="-128"/>
            </a:endParaRPr>
          </a:p>
          <a:p>
            <a:r>
              <a:rPr lang="en-US" dirty="0" smtClean="0">
                <a:ea typeface="ＭＳ Ｐゴシック" pitchFamily="-1" charset="-128"/>
              </a:rPr>
              <a:t>Waveform displays allow for improved navigation and browsing. A user can click on different sections of the waveform in order to quickly move around from section to section, in order to hear non-adjacent parts of the recording. </a:t>
            </a:r>
          </a:p>
          <a:p>
            <a:endParaRPr lang="en-US" dirty="0" smtClean="0">
              <a:ea typeface="ＭＳ Ｐゴシック" pitchFamily="-1" charset="-128"/>
            </a:endParaRPr>
          </a:p>
          <a:p>
            <a:r>
              <a:rPr lang="en-US" dirty="0">
                <a:ea typeface="ＭＳ Ｐゴシック" pitchFamily="-1" charset="-128"/>
              </a:rPr>
              <a:t>U</a:t>
            </a:r>
            <a:r>
              <a:rPr lang="en-US" dirty="0" smtClean="0">
                <a:ea typeface="ＭＳ Ｐゴシック" pitchFamily="-1" charset="-128"/>
              </a:rPr>
              <a:t>sers with some experience with waveform displays can navigate the content without even listening to it. By looking at the silences and increases in dynamics, we can often visually map out the different phases of the recording.</a:t>
            </a:r>
          </a:p>
          <a:p>
            <a:pPr>
              <a:buFont typeface="Wingdings" pitchFamily="-1" charset="2"/>
              <a:buNone/>
            </a:pPr>
            <a:endParaRPr lang="en-US" dirty="0" smtClean="0">
              <a:ea typeface="ＭＳ Ｐゴシック" pitchFamily="-1" charset="-128"/>
            </a:endParaRPr>
          </a:p>
          <a:p>
            <a:pPr>
              <a:buFont typeface="Wingdings" pitchFamily="-1" charset="2"/>
              <a:buNone/>
            </a:pPr>
            <a:r>
              <a:rPr lang="en-US" dirty="0" smtClean="0">
                <a:ea typeface="ＭＳ Ｐゴシック" pitchFamily="-1" charset="-128"/>
              </a:rPr>
              <a:t>In this Allen Ginsberg performance, the waveform can help us see the different phases of the reading. </a:t>
            </a:r>
          </a:p>
          <a:p>
            <a:pPr>
              <a:buFont typeface="Wingdings" pitchFamily="-1" charset="2"/>
              <a:buChar char="§"/>
            </a:pPr>
            <a:r>
              <a:rPr lang="en-US" dirty="0" smtClean="0">
                <a:ea typeface="ＭＳ Ｐゴシック" pitchFamily="-1" charset="-128"/>
              </a:rPr>
              <a:t>Part A is a musical introduction featuring Indian music;</a:t>
            </a:r>
          </a:p>
          <a:p>
            <a:pPr>
              <a:buFont typeface="Wingdings" pitchFamily="-1" charset="2"/>
              <a:buChar char="§"/>
            </a:pPr>
            <a:r>
              <a:rPr lang="en-US" dirty="0" smtClean="0">
                <a:ea typeface="ＭＳ Ｐゴシック" pitchFamily="-1" charset="-128"/>
              </a:rPr>
              <a:t> In Part B things quiet down with singing interspersed with music; </a:t>
            </a:r>
            <a:r>
              <a:rPr lang="en-US" dirty="0" err="1" smtClean="0">
                <a:ea typeface="ＭＳ Ｐゴシック" pitchFamily="-1" charset="-128"/>
              </a:rPr>
              <a:t>etc</a:t>
            </a:r>
            <a:endParaRPr lang="en-US" dirty="0" smtClean="0">
              <a:ea typeface="ＭＳ Ｐゴシック" pitchFamily="-1" charset="-128"/>
            </a:endParaRPr>
          </a:p>
          <a:p>
            <a:endParaRPr lang="en-US" dirty="0">
              <a:ea typeface="ＭＳ Ｐゴシック" pitchFamily="-1" charset="-128"/>
            </a:endParaRPr>
          </a:p>
          <a:p>
            <a:r>
              <a:rPr lang="en-US" dirty="0" smtClean="0">
                <a:ea typeface="ＭＳ Ｐゴシック" pitchFamily="-1" charset="-128"/>
              </a:rPr>
              <a:t>This feature facilitates searching, listening, </a:t>
            </a:r>
            <a:r>
              <a:rPr lang="en-US" dirty="0" err="1" smtClean="0">
                <a:ea typeface="ＭＳ Ｐゴシック" pitchFamily="-1" charset="-128"/>
              </a:rPr>
              <a:t>relistening</a:t>
            </a:r>
            <a:r>
              <a:rPr lang="en-US" dirty="0" smtClean="0">
                <a:ea typeface="ＭＳ Ｐゴシック" pitchFamily="-1" charset="-128"/>
              </a:rPr>
              <a:t>, scanning, etc.</a:t>
            </a:r>
          </a:p>
          <a:p>
            <a:pPr>
              <a:buFont typeface="Wingdings" pitchFamily="-1" charset="2"/>
              <a:buChar char="§"/>
            </a:pPr>
            <a:endParaRPr lang="en-US" dirty="0" smtClean="0">
              <a:ea typeface="ＭＳ Ｐゴシック" pitchFamily="-1" charset="-128"/>
            </a:endParaRP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 charset="-128"/>
              </a:defRPr>
            </a:lvl9pPr>
          </a:lstStyle>
          <a:p>
            <a:pPr eaLnBrk="1" hangingPunct="1"/>
            <a:fld id="{7059D7E7-4630-4CB8-B464-2357C000B76F}" type="slidenum">
              <a:rPr lang="en-US">
                <a:latin typeface="Calibri" pitchFamily="-1" charset="0"/>
              </a:rPr>
              <a:pPr eaLnBrk="1" hangingPunct="1"/>
              <a:t>11</a:t>
            </a:fld>
            <a:endParaRPr lang="en-US">
              <a:latin typeface="Calibri" pitchFamily="-1"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r>
              <a:rPr lang="en-US" dirty="0" smtClean="0">
                <a:ea typeface="ＭＳ Ｐゴシック" pitchFamily="-1" charset="-128"/>
              </a:rPr>
              <a:t>JW</a:t>
            </a:r>
          </a:p>
          <a:p>
            <a:endParaRPr lang="en-US" dirty="0" smtClean="0">
              <a:ea typeface="ＭＳ Ｐゴシック" pitchFamily="-1" charset="-128"/>
            </a:endParaRPr>
          </a:p>
          <a:p>
            <a:r>
              <a:rPr lang="en-US" dirty="0" smtClean="0">
                <a:ea typeface="ＭＳ Ｐゴシック" pitchFamily="-1" charset="-128"/>
              </a:rPr>
              <a:t>An example of sound visualization that uses </a:t>
            </a:r>
            <a:r>
              <a:rPr lang="en-US" dirty="0" err="1" smtClean="0">
                <a:ea typeface="ＭＳ Ｐゴシック" pitchFamily="-1" charset="-128"/>
              </a:rPr>
              <a:t>colour</a:t>
            </a:r>
            <a:r>
              <a:rPr lang="en-US" dirty="0" smtClean="0">
                <a:ea typeface="ＭＳ Ｐゴシック" pitchFamily="-1" charset="-128"/>
              </a:rPr>
              <a:t> to differentiate separate aspects of an audio recording comes from the website </a:t>
            </a:r>
            <a:r>
              <a:rPr lang="en-US" dirty="0" err="1" smtClean="0">
                <a:ea typeface="ＭＳ Ｐゴシック" pitchFamily="-1" charset="-128"/>
              </a:rPr>
              <a:t>Mashup</a:t>
            </a:r>
            <a:r>
              <a:rPr lang="en-US" dirty="0" smtClean="0">
                <a:ea typeface="ＭＳ Ｐゴシック" pitchFamily="-1" charset="-128"/>
              </a:rPr>
              <a:t> Breakdown, which is a media player designed to clearly show the component parts of musical </a:t>
            </a:r>
            <a:r>
              <a:rPr lang="en-US" dirty="0" err="1" smtClean="0">
                <a:ea typeface="ＭＳ Ｐゴシック" pitchFamily="-1" charset="-128"/>
              </a:rPr>
              <a:t>mashups</a:t>
            </a:r>
            <a:r>
              <a:rPr lang="en-US" dirty="0" smtClean="0">
                <a:ea typeface="ＭＳ Ｐゴシック" pitchFamily="-1" charset="-128"/>
              </a:rPr>
              <a:t>. A </a:t>
            </a:r>
            <a:r>
              <a:rPr lang="en-US" dirty="0" err="1" smtClean="0">
                <a:ea typeface="ＭＳ Ｐゴシック" pitchFamily="-1" charset="-128"/>
              </a:rPr>
              <a:t>mashup</a:t>
            </a:r>
            <a:r>
              <a:rPr lang="en-US" dirty="0" smtClean="0">
                <a:ea typeface="ＭＳ Ｐゴシック" pitchFamily="-1" charset="-128"/>
              </a:rPr>
              <a:t> is a song composed entirely of parts taken from existing recordings, often put together in unexpected ways. The site’s interface includes a fairly simple master timeline at the top and uses different </a:t>
            </a:r>
            <a:r>
              <a:rPr lang="en-US" dirty="0" err="1" smtClean="0">
                <a:ea typeface="ＭＳ Ｐゴシック" pitchFamily="-1" charset="-128"/>
              </a:rPr>
              <a:t>coloured</a:t>
            </a:r>
            <a:r>
              <a:rPr lang="en-US" dirty="0" smtClean="0">
                <a:ea typeface="ＭＳ Ｐゴシック" pitchFamily="-1" charset="-128"/>
              </a:rPr>
              <a:t> blocks, stacked vertically and of varying lengths, to indicate when different samples (differentiated by different </a:t>
            </a:r>
            <a:r>
              <a:rPr lang="en-US" dirty="0" err="1" smtClean="0">
                <a:ea typeface="ＭＳ Ｐゴシック" pitchFamily="-1" charset="-128"/>
              </a:rPr>
              <a:t>colours</a:t>
            </a:r>
            <a:r>
              <a:rPr lang="en-US" dirty="0" smtClean="0">
                <a:ea typeface="ＭＳ Ｐゴシック" pitchFamily="-1" charset="-128"/>
              </a:rPr>
              <a:t>) enter and exit the main mix. </a:t>
            </a:r>
            <a:endParaRPr lang="en-US" dirty="0">
              <a:ea typeface="ＭＳ Ｐゴシック" pitchFamily="-1" charset="-128"/>
            </a:endParaRPr>
          </a:p>
          <a:p>
            <a:endParaRPr lang="en-US" dirty="0" smtClean="0">
              <a:ea typeface="ＭＳ Ｐゴシック" pitchFamily="-1" charset="-128"/>
            </a:endParaRPr>
          </a:p>
          <a:p>
            <a:r>
              <a:rPr lang="en-US" dirty="0" smtClean="0">
                <a:ea typeface="ＭＳ Ｐゴシック" pitchFamily="-1" charset="-128"/>
              </a:rPr>
              <a:t>DEMO</a:t>
            </a:r>
          </a:p>
          <a:p>
            <a:endParaRPr lang="en-US" dirty="0" smtClean="0">
              <a:ea typeface="ＭＳ Ｐゴシック" pitchFamily="-1" charset="-128"/>
            </a:endParaRPr>
          </a:p>
          <a:p>
            <a:r>
              <a:rPr lang="en-US" dirty="0">
                <a:ea typeface="ＭＳ Ｐゴシック" pitchFamily="-1" charset="-128"/>
              </a:rPr>
              <a:t>I</a:t>
            </a:r>
            <a:r>
              <a:rPr lang="en-US" dirty="0" smtClean="0">
                <a:ea typeface="ＭＳ Ｐゴシック" pitchFamily="-1" charset="-128"/>
              </a:rPr>
              <a:t>t’s easy to see how this interface could be adapted for musical education in other genres. The different </a:t>
            </a:r>
            <a:r>
              <a:rPr lang="en-US" dirty="0" err="1" smtClean="0">
                <a:ea typeface="ＭＳ Ｐゴシック" pitchFamily="-1" charset="-128"/>
              </a:rPr>
              <a:t>coloured</a:t>
            </a:r>
            <a:r>
              <a:rPr lang="en-US" dirty="0" smtClean="0">
                <a:ea typeface="ＭＳ Ｐゴシック" pitchFamily="-1" charset="-128"/>
              </a:rPr>
              <a:t> blocks could be used, for instance, to represent different instruments or musical themes entering and exiting a classical or jazz piece.</a:t>
            </a:r>
          </a:p>
          <a:p>
            <a:endParaRPr lang="en-US" dirty="0" smtClean="0">
              <a:ea typeface="ＭＳ Ｐゴシック" pitchFamily="-1" charset="-128"/>
            </a:endParaRPr>
          </a:p>
          <a:p>
            <a:r>
              <a:rPr lang="en-US" dirty="0" smtClean="0">
                <a:ea typeface="ＭＳ Ｐゴシック" pitchFamily="-1" charset="-128"/>
              </a:rPr>
              <a:t>Using </a:t>
            </a:r>
            <a:r>
              <a:rPr lang="en-US" dirty="0" err="1" smtClean="0">
                <a:ea typeface="ＭＳ Ｐゴシック" pitchFamily="-1" charset="-128"/>
              </a:rPr>
              <a:t>coloured</a:t>
            </a:r>
            <a:r>
              <a:rPr lang="en-US" dirty="0" smtClean="0">
                <a:ea typeface="ＭＳ Ｐゴシック" pitchFamily="-1" charset="-128"/>
              </a:rPr>
              <a:t> blocks that are positioned to reflect when they are sounded during playback can improve comprehension and facilitate hearing the component parts of a musical work. It’s a great example of a multimodal tool.</a:t>
            </a:r>
            <a:endParaRPr lang="en-US" dirty="0">
              <a:ea typeface="ＭＳ Ｐゴシック" pitchFamily="-1" charset="-128"/>
            </a:endParaRPr>
          </a:p>
          <a:p>
            <a:endParaRPr lang="en-US" dirty="0" smtClean="0">
              <a:ea typeface="ＭＳ Ｐゴシック" pitchFamily="-1" charset="-128"/>
            </a:endParaRP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 charset="-128"/>
              </a:defRPr>
            </a:lvl9pPr>
          </a:lstStyle>
          <a:p>
            <a:pPr eaLnBrk="1" hangingPunct="1"/>
            <a:fld id="{6E7C1EF7-1404-4820-9194-24D87BAEB9B3}" type="slidenum">
              <a:rPr lang="en-US">
                <a:latin typeface="Calibri" pitchFamily="-1" charset="0"/>
              </a:rPr>
              <a:pPr eaLnBrk="1" hangingPunct="1"/>
              <a:t>12</a:t>
            </a:fld>
            <a:endParaRPr lang="en-US">
              <a:latin typeface="Calibri" pitchFamily="-1"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ea typeface="ＭＳ Ｐゴシック" pitchFamily="-1" charset="-128"/>
              </a:rPr>
              <a:t>AM</a:t>
            </a:r>
          </a:p>
          <a:p>
            <a:r>
              <a:rPr lang="en-US" dirty="0" smtClean="0">
                <a:ea typeface="ＭＳ Ｐゴシック" pitchFamily="-1" charset="-128"/>
              </a:rPr>
              <a:t>The Variations Audio </a:t>
            </a:r>
            <a:r>
              <a:rPr lang="en-US" dirty="0" err="1" smtClean="0">
                <a:ea typeface="ＭＳ Ｐゴシック" pitchFamily="-1" charset="-128"/>
              </a:rPr>
              <a:t>Timeliner</a:t>
            </a:r>
            <a:r>
              <a:rPr lang="en-US" dirty="0" smtClean="0">
                <a:ea typeface="ＭＳ Ｐゴシック" pitchFamily="-1" charset="-128"/>
              </a:rPr>
              <a:t> features a black line to represent a linear timeline, with a grey marker that moves along to indicate the current position of playback. On top of the line are </a:t>
            </a:r>
            <a:r>
              <a:rPr lang="en-US" dirty="0" err="1" smtClean="0">
                <a:ea typeface="ＭＳ Ｐゴシック" pitchFamily="-1" charset="-128"/>
              </a:rPr>
              <a:t>coloured</a:t>
            </a:r>
            <a:r>
              <a:rPr lang="en-US" dirty="0" smtClean="0">
                <a:ea typeface="ＭＳ Ｐゴシック" pitchFamily="-1" charset="-128"/>
              </a:rPr>
              <a:t> bubbles that delineate different sections of a musical work:</a:t>
            </a:r>
          </a:p>
          <a:p>
            <a:endParaRPr lang="en-US" dirty="0" smtClean="0">
              <a:ea typeface="ＭＳ Ｐゴシック" pitchFamily="-1" charset="-128"/>
            </a:endParaRPr>
          </a:p>
          <a:p>
            <a:r>
              <a:rPr lang="en-US" dirty="0" smtClean="0">
                <a:ea typeface="ＭＳ Ｐゴシック" pitchFamily="-1" charset="-128"/>
              </a:rPr>
              <a:t>“Bubbles are the time-spans between </a:t>
            </a:r>
            <a:r>
              <a:rPr lang="en-US" dirty="0" err="1" smtClean="0">
                <a:ea typeface="ＭＳ Ｐゴシック" pitchFamily="-1" charset="-128"/>
              </a:rPr>
              <a:t>timepoints</a:t>
            </a:r>
            <a:r>
              <a:rPr lang="en-US" dirty="0" smtClean="0">
                <a:ea typeface="ＭＳ Ｐゴシック" pitchFamily="-1" charset="-128"/>
              </a:rPr>
              <a:t> on the line which may be used to represent the phrases, periods, or larger formal sections of music.”</a:t>
            </a:r>
          </a:p>
          <a:p>
            <a:endParaRPr lang="en-US" dirty="0" smtClean="0">
              <a:ea typeface="ＭＳ Ｐゴシック" pitchFamily="-1" charset="-128"/>
            </a:endParaRPr>
          </a:p>
          <a:p>
            <a:r>
              <a:rPr lang="en-US" dirty="0">
                <a:ea typeface="ＭＳ Ｐゴシック" pitchFamily="-1" charset="-128"/>
              </a:rPr>
              <a:t>T</a:t>
            </a:r>
            <a:r>
              <a:rPr lang="en-US" dirty="0" smtClean="0">
                <a:ea typeface="ＭＳ Ｐゴシック" pitchFamily="-1" charset="-128"/>
              </a:rPr>
              <a:t>he site also incorporates annotations timed to display when playback enters a specific bubble or section. These annotations can be used by instructors, so that notes about specific sections of the piece show up at the appropriate time, and are correlated with a visual breakdown of the music in order to improve a student’s comprehension - all while they look and listen. </a:t>
            </a:r>
          </a:p>
          <a:p>
            <a:endParaRPr lang="en-US" dirty="0" smtClean="0">
              <a:ea typeface="ＭＳ Ｐゴシック" pitchFamily="-1" charset="-128"/>
            </a:endParaRPr>
          </a:p>
          <a:p>
            <a:r>
              <a:rPr lang="en-US" dirty="0" smtClean="0">
                <a:ea typeface="ＭＳ Ｐゴシック" pitchFamily="-1" charset="-128"/>
              </a:rPr>
              <a:t>We can see how this interface could be adapted for literary analysis since annotation and commentary are important aspects of literary criticism. </a:t>
            </a: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 charset="-128"/>
              </a:defRPr>
            </a:lvl9pPr>
          </a:lstStyle>
          <a:p>
            <a:pPr eaLnBrk="1" hangingPunct="1"/>
            <a:fld id="{B07CD428-E33E-4CC5-A4C8-5E7E7A448095}" type="slidenum">
              <a:rPr lang="en-US">
                <a:latin typeface="Calibri" pitchFamily="-1" charset="0"/>
              </a:rPr>
              <a:pPr eaLnBrk="1" hangingPunct="1"/>
              <a:t>13</a:t>
            </a:fld>
            <a:endParaRPr lang="en-US">
              <a:latin typeface="Calibri" pitchFamily="-1"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ea typeface="ＭＳ Ｐゴシック" pitchFamily="-1" charset="-128"/>
              </a:rPr>
              <a:t>AM</a:t>
            </a:r>
          </a:p>
          <a:p>
            <a:endParaRPr lang="en-US" dirty="0" smtClean="0">
              <a:ea typeface="ＭＳ Ｐゴシック" pitchFamily="-1" charset="-128"/>
            </a:endParaRPr>
          </a:p>
          <a:p>
            <a:r>
              <a:rPr lang="en-US" dirty="0" smtClean="0">
                <a:ea typeface="ＭＳ Ｐゴシック" pitchFamily="-1" charset="-128"/>
              </a:rPr>
              <a:t>GO TO SITE RIGHT AWAY </a:t>
            </a:r>
          </a:p>
          <a:p>
            <a:endParaRPr lang="en-US" dirty="0">
              <a:ea typeface="ＭＳ Ｐゴシック" pitchFamily="-1" charset="-128"/>
            </a:endParaRPr>
          </a:p>
          <a:p>
            <a:r>
              <a:rPr lang="en-US" dirty="0" smtClean="0">
                <a:ea typeface="ＭＳ Ｐゴシック" pitchFamily="-1" charset="-128"/>
              </a:rPr>
              <a:t>The Smithsonian Jazz Mixer allows listeners to isolate and control specific instruments so as to hear them better and appreciate the component parts of a jazz piece. </a:t>
            </a:r>
          </a:p>
          <a:p>
            <a:endParaRPr lang="en-US" dirty="0">
              <a:ea typeface="ＭＳ Ｐゴシック" pitchFamily="-1" charset="-128"/>
            </a:endParaRPr>
          </a:p>
          <a:p>
            <a:r>
              <a:rPr lang="en-US" dirty="0" smtClean="0">
                <a:ea typeface="ＭＳ Ｐゴシック" pitchFamily="-1" charset="-128"/>
              </a:rPr>
              <a:t>Listeners can identify different instruments by name, sound, and </a:t>
            </a:r>
            <a:r>
              <a:rPr lang="en-US" dirty="0" err="1" smtClean="0">
                <a:ea typeface="ＭＳ Ｐゴシック" pitchFamily="-1" charset="-128"/>
              </a:rPr>
              <a:t>colour</a:t>
            </a:r>
            <a:r>
              <a:rPr lang="en-US" dirty="0" smtClean="0">
                <a:ea typeface="ＭＳ Ｐゴシック" pitchFamily="-1" charset="-128"/>
              </a:rPr>
              <a:t>.  The more complex the performance or piece of music, the more helpful a tool like this would be. For example, it would help distinguish the different instruments in a symphony. </a:t>
            </a:r>
          </a:p>
          <a:p>
            <a:endParaRPr lang="en-US" dirty="0" smtClean="0">
              <a:ea typeface="ＭＳ Ｐゴシック" pitchFamily="-1" charset="-128"/>
            </a:endParaRPr>
          </a:p>
          <a:p>
            <a:r>
              <a:rPr lang="en-US" dirty="0" smtClean="0">
                <a:ea typeface="ＭＳ Ｐゴシック" pitchFamily="-1" charset="-128"/>
              </a:rPr>
              <a:t>Visualization, in this case, allows manipulation of playback, which facilitates close listening. </a:t>
            </a:r>
            <a:endParaRPr lang="en-US" dirty="0">
              <a:ea typeface="ＭＳ Ｐゴシック" pitchFamily="-1" charset="-128"/>
            </a:endParaRPr>
          </a:p>
          <a:p>
            <a:endParaRPr lang="en-US" dirty="0" smtClean="0">
              <a:ea typeface="ＭＳ Ｐゴシック" pitchFamily="-1" charset="-128"/>
            </a:endParaRP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 charset="-128"/>
              </a:defRPr>
            </a:lvl9pPr>
          </a:lstStyle>
          <a:p>
            <a:pPr eaLnBrk="1" hangingPunct="1"/>
            <a:fld id="{6B47532E-2FEF-42C3-9A2A-875DF1D25CDC}" type="slidenum">
              <a:rPr lang="en-US">
                <a:latin typeface="Calibri" pitchFamily="-1" charset="0"/>
              </a:rPr>
              <a:pPr eaLnBrk="1" hangingPunct="1"/>
              <a:t>14</a:t>
            </a:fld>
            <a:endParaRPr lang="en-US">
              <a:latin typeface="Calibri" pitchFamily="-1"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JW</a:t>
            </a:r>
          </a:p>
          <a:p>
            <a:endParaRPr lang="en-US" dirty="0"/>
          </a:p>
          <a:p>
            <a:r>
              <a:rPr lang="en-US" dirty="0" err="1" smtClean="0"/>
              <a:t>SoundCloud</a:t>
            </a:r>
            <a:r>
              <a:rPr lang="en-US" dirty="0" smtClean="0"/>
              <a:t> has ingeniously incorporated a timed-commenting feature which is linked to their waveform display.  Commenting is a form of annotation or note-taking and therefore we are interested in building this functionality  into the </a:t>
            </a:r>
            <a:r>
              <a:rPr lang="en-US" dirty="0" err="1" smtClean="0"/>
              <a:t>SpokenWeb</a:t>
            </a:r>
            <a:r>
              <a:rPr lang="en-US" dirty="0" smtClean="0"/>
              <a:t> although we would also want to allow for private note-taking and not just public as with </a:t>
            </a:r>
            <a:r>
              <a:rPr lang="en-US" dirty="0" err="1" smtClean="0"/>
              <a:t>SoundCloud</a:t>
            </a:r>
            <a:r>
              <a:rPr lang="en-US" dirty="0" smtClean="0"/>
              <a:t>.</a:t>
            </a:r>
          </a:p>
          <a:p>
            <a:endParaRPr lang="en-US" dirty="0" smtClean="0"/>
          </a:p>
          <a:p>
            <a:r>
              <a:rPr lang="en-US" dirty="0" smtClean="0"/>
              <a:t>Features like these facilitate collaboration, annotation and close analysis.</a:t>
            </a:r>
            <a:endParaRPr lang="en-US" dirty="0"/>
          </a:p>
          <a:p>
            <a:endParaRPr lang="en-CA" dirty="0"/>
          </a:p>
        </p:txBody>
      </p:sp>
      <p:sp>
        <p:nvSpPr>
          <p:cNvPr id="4" name="Slide Number Placeholder 3"/>
          <p:cNvSpPr>
            <a:spLocks noGrp="1"/>
          </p:cNvSpPr>
          <p:nvPr>
            <p:ph type="sldNum" sz="quarter" idx="10"/>
          </p:nvPr>
        </p:nvSpPr>
        <p:spPr/>
        <p:txBody>
          <a:bodyPr/>
          <a:lstStyle/>
          <a:p>
            <a:pPr>
              <a:defRPr/>
            </a:pPr>
            <a:fld id="{F0FA2ECE-652D-4610-8D20-985053224E71}" type="slidenum">
              <a:rPr lang="en-US" smtClean="0"/>
              <a:pPr>
                <a:defRPr/>
              </a:pPr>
              <a:t>15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29577348"/>
      </p:ext>
    </p:extLst>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a:t>
            </a:r>
          </a:p>
          <a:p>
            <a:endParaRPr lang="en-US" dirty="0"/>
          </a:p>
          <a:p>
            <a:r>
              <a:rPr lang="en-US" dirty="0" smtClean="0"/>
              <a:t>Myna is a web-based digital audio workstation. One useful feature allows for the manipulation of a recording through the extraction and looping of specific passages. This allows for close listening. It could also facilitate comparison because the user could extract and juxtapose different recordings of the same piece, for example. </a:t>
            </a:r>
            <a:endParaRPr lang="en-CA" dirty="0"/>
          </a:p>
        </p:txBody>
      </p:sp>
      <p:sp>
        <p:nvSpPr>
          <p:cNvPr id="4" name="Slide Number Placeholder 3"/>
          <p:cNvSpPr>
            <a:spLocks noGrp="1"/>
          </p:cNvSpPr>
          <p:nvPr>
            <p:ph type="sldNum" sz="quarter" idx="10"/>
          </p:nvPr>
        </p:nvSpPr>
        <p:spPr/>
        <p:txBody>
          <a:bodyPr/>
          <a:lstStyle/>
          <a:p>
            <a:pPr>
              <a:defRPr/>
            </a:pPr>
            <a:fld id="{F0FA2ECE-652D-4610-8D20-985053224E71}" type="slidenum">
              <a:rPr lang="en-US" smtClean="0"/>
              <a:pPr>
                <a:defRPr/>
              </a:pPr>
              <a:t>16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07091717"/>
      </p:ext>
    </p:extLst>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solidFill>
                  <a:srgbClr val="000000"/>
                </a:solidFill>
                <a:latin typeface="Arial" charset="0"/>
                <a:ea typeface="ＭＳ Ｐゴシック" pitchFamily="-1" charset="-128"/>
              </a:rPr>
              <a:t>JW</a:t>
            </a:r>
          </a:p>
          <a:p>
            <a:endParaRPr lang="en-US" dirty="0" smtClean="0">
              <a:solidFill>
                <a:srgbClr val="000000"/>
              </a:solidFill>
              <a:latin typeface="Arial" charset="0"/>
              <a:ea typeface="ＭＳ Ｐゴシック" pitchFamily="-1" charset="-128"/>
            </a:endParaRPr>
          </a:p>
          <a:p>
            <a:r>
              <a:rPr lang="en-US" dirty="0" smtClean="0">
                <a:solidFill>
                  <a:srgbClr val="000000"/>
                </a:solidFill>
                <a:latin typeface="Arial" charset="0"/>
                <a:ea typeface="ＭＳ Ｐゴシック" pitchFamily="-1" charset="-128"/>
              </a:rPr>
              <a:t>As more digital libraries and digital humanities projects are undertaken, it is crucial to ensure that they are designed with the user experience in mind so that they can prove to be useful, usable, sustainable and help generate new knowledge in the Humanities. More and more scholarly resources, including special and archival collections, are delivered on the web. Academic and research libraries increasingly recognize the importance of acquiring and preserving unique primary source materials that will stimulate new scholarship. As the richness of these scholarly resources gradually meets the potential of the web as a delivery mechanism, we are presented with the opportunity to create better user interfaces that take into account how humanist scholars work and behave. Instead of forcing a researcher to conform to a particular collection and its (often clunky) interface, why not design tools that take into consideration the detailed realities of listening </a:t>
            </a:r>
            <a:r>
              <a:rPr lang="en-US" dirty="0" err="1" smtClean="0">
                <a:solidFill>
                  <a:srgbClr val="000000"/>
                </a:solidFill>
                <a:latin typeface="Arial" charset="0"/>
                <a:ea typeface="ＭＳ Ｐゴシック" pitchFamily="-1" charset="-128"/>
              </a:rPr>
              <a:t>behaviour</a:t>
            </a:r>
            <a:r>
              <a:rPr lang="en-US" dirty="0" smtClean="0">
                <a:solidFill>
                  <a:srgbClr val="000000"/>
                </a:solidFill>
                <a:latin typeface="Arial" charset="0"/>
                <a:ea typeface="ＭＳ Ｐゴシック" pitchFamily="-1" charset="-128"/>
              </a:rPr>
              <a:t>?  </a:t>
            </a:r>
            <a:endParaRPr lang="en-US" sz="1800" dirty="0" smtClean="0">
              <a:latin typeface="Times New Roman" pitchFamily="-1" charset="0"/>
              <a:ea typeface="ＭＳ Ｐゴシック" pitchFamily="-1" charset="-128"/>
            </a:endParaRP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 charset="-128"/>
              </a:defRPr>
            </a:lvl9pPr>
          </a:lstStyle>
          <a:p>
            <a:pPr eaLnBrk="1" hangingPunct="1"/>
            <a:fld id="{B2FE1EB2-6D7B-47BD-B08B-E332466F98F6}" type="slidenum">
              <a:rPr lang="en-US">
                <a:latin typeface="Calibri" pitchFamily="-1" charset="0"/>
              </a:rPr>
              <a:pPr eaLnBrk="1" hangingPunct="1"/>
              <a:t>17</a:t>
            </a:fld>
            <a:endParaRPr lang="en-US">
              <a:latin typeface="Calibri" pitchFamily="-1"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ea typeface="ＭＳ Ｐゴシック" pitchFamily="-1" charset="-128"/>
              </a:rPr>
              <a:t> </a:t>
            </a:r>
          </a:p>
          <a:p>
            <a:endParaRPr lang="en-US" dirty="0" smtClean="0">
              <a:ea typeface="ＭＳ Ｐゴシック" pitchFamily="-1" charset="-128"/>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 charset="-128"/>
              </a:defRPr>
            </a:lvl9pPr>
          </a:lstStyle>
          <a:p>
            <a:pPr eaLnBrk="1" hangingPunct="1"/>
            <a:fld id="{3F146E2A-0338-4DF0-BCA5-B1A305D2C6D7}" type="slidenum">
              <a:rPr lang="en-US">
                <a:latin typeface="Calibri" pitchFamily="-1" charset="0"/>
              </a:rPr>
              <a:pPr eaLnBrk="1" hangingPunct="1"/>
              <a:t>18</a:t>
            </a:fld>
            <a:endParaRPr lang="en-US">
              <a:latin typeface="Calibri" pitchFamily="-1"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JW</a:t>
            </a:r>
          </a:p>
          <a:p>
            <a:endParaRPr lang="en-US" dirty="0"/>
          </a:p>
          <a:p>
            <a:r>
              <a:rPr lang="en-US" dirty="0" smtClean="0"/>
              <a:t>Thanks.</a:t>
            </a:r>
            <a:endParaRPr lang="en-CA" dirty="0"/>
          </a:p>
        </p:txBody>
      </p:sp>
      <p:sp>
        <p:nvSpPr>
          <p:cNvPr id="4" name="Slide Number Placeholder 3"/>
          <p:cNvSpPr>
            <a:spLocks noGrp="1"/>
          </p:cNvSpPr>
          <p:nvPr>
            <p:ph type="sldNum" sz="quarter" idx="10"/>
          </p:nvPr>
        </p:nvSpPr>
        <p:spPr/>
        <p:txBody>
          <a:bodyPr/>
          <a:lstStyle/>
          <a:p>
            <a:pPr>
              <a:defRPr/>
            </a:pPr>
            <a:fld id="{F0FA2ECE-652D-4610-8D20-985053224E71}" type="slidenum">
              <a:rPr lang="en-US" smtClean="0"/>
              <a:pPr>
                <a:defRPr/>
              </a:pPr>
              <a:t>19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71109547"/>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JW </a:t>
            </a:r>
          </a:p>
          <a:p>
            <a:endParaRPr lang="en-US" dirty="0" smtClean="0"/>
          </a:p>
          <a:p>
            <a:r>
              <a:rPr lang="en-US" dirty="0" smtClean="0"/>
              <a:t>So today we’d like to talk to you about a few things. I understand we have about 20 minutes to talk and then 10 or so for questions.</a:t>
            </a:r>
          </a:p>
          <a:p>
            <a:endParaRPr lang="en-US" dirty="0" smtClean="0"/>
          </a:p>
          <a:p>
            <a:r>
              <a:rPr lang="en-US" dirty="0" err="1" smtClean="0"/>
              <a:t>SpokenWeb</a:t>
            </a:r>
            <a:r>
              <a:rPr lang="en-US" dirty="0" smtClean="0"/>
              <a:t> project, which is a multi-</a:t>
            </a:r>
            <a:r>
              <a:rPr lang="en-US" dirty="0" err="1" smtClean="0"/>
              <a:t>discplinary</a:t>
            </a:r>
            <a:r>
              <a:rPr lang="en-US" dirty="0" smtClean="0"/>
              <a:t> project that we’re a part of which is looking to design a sound archive that is optimized for poetry research.</a:t>
            </a:r>
          </a:p>
          <a:p>
            <a:endParaRPr lang="en-US" dirty="0" smtClean="0"/>
          </a:p>
          <a:p>
            <a:r>
              <a:rPr lang="en-US" dirty="0" smtClean="0"/>
              <a:t>Research on the scholarly process. There’s a growing body of research that details how scholars in different disciplines do their research. We want to introduce that research and to relate it to our project.</a:t>
            </a:r>
          </a:p>
          <a:p>
            <a:endParaRPr lang="en-US" dirty="0"/>
          </a:p>
          <a:p>
            <a:r>
              <a:rPr lang="en-US" dirty="0" smtClean="0"/>
              <a:t>We want to talk about something called close listening and also about how to build features into sound archives that facilitate close listening.</a:t>
            </a:r>
          </a:p>
          <a:p>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F0FA2ECE-652D-4610-8D20-985053224E71}" type="slidenum">
              <a:rPr lang="en-US" smtClean="0"/>
              <a:pPr>
                <a:defRPr/>
              </a:pPr>
              <a:t>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54505485"/>
      </p:ext>
    </p:extLst>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0FA2ECE-652D-4610-8D20-985053224E71}" type="slidenum">
              <a:rPr lang="en-US" smtClean="0"/>
              <a:pPr>
                <a:defRPr/>
              </a:pPr>
              <a:t>20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1538732"/>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ea typeface="ＭＳ Ｐゴシック" pitchFamily="-1" charset="-128"/>
              </a:rPr>
              <a:t>AM</a:t>
            </a:r>
          </a:p>
          <a:p>
            <a:endParaRPr lang="en-US" dirty="0" smtClean="0">
              <a:ea typeface="ＭＳ Ｐゴシック" pitchFamily="-1" charset="-128"/>
            </a:endParaRPr>
          </a:p>
          <a:p>
            <a:r>
              <a:rPr lang="en-US" dirty="0" smtClean="0">
                <a:ea typeface="ＭＳ Ｐゴシック" pitchFamily="-1" charset="-128"/>
              </a:rPr>
              <a:t>Based in Montreal, The </a:t>
            </a:r>
            <a:r>
              <a:rPr lang="en-US" dirty="0" err="1" smtClean="0">
                <a:ea typeface="ＭＳ Ｐゴシック" pitchFamily="-1" charset="-128"/>
              </a:rPr>
              <a:t>SpokenWeb</a:t>
            </a:r>
            <a:r>
              <a:rPr lang="en-US" dirty="0" smtClean="0">
                <a:ea typeface="ＭＳ Ｐゴシック" pitchFamily="-1" charset="-128"/>
              </a:rPr>
              <a:t> project is undertaking the design of a digital spoken word archive that houses digitized recordings of poetry readings given in Montreal from 1966-1974 by major North American poets (list a couple names for fun?). Among the various goals of the project, we hope to develop new forms of critical engagement with digitized literary recordings and to develop a comprehensive, modular and adaptable template for the handling of spoken word archives that can be adopted by other scholars and institutions who have analogous holdings of literary recordings.</a:t>
            </a:r>
            <a:br>
              <a:rPr lang="en-US" dirty="0" smtClean="0">
                <a:ea typeface="ＭＳ Ｐゴシック" pitchFamily="-1" charset="-128"/>
              </a:rPr>
            </a:br>
            <a:r>
              <a:rPr lang="en-US" dirty="0" smtClean="0">
                <a:ea typeface="ＭＳ Ｐゴシック" pitchFamily="-1" charset="-128"/>
              </a:rPr>
              <a:t/>
            </a:r>
            <a:br>
              <a:rPr lang="en-US" dirty="0" smtClean="0">
                <a:ea typeface="ＭＳ Ｐゴシック" pitchFamily="-1" charset="-128"/>
              </a:rPr>
            </a:br>
            <a:r>
              <a:rPr lang="en-US" dirty="0" smtClean="0">
                <a:ea typeface="ＭＳ Ｐゴシック" pitchFamily="-1" charset="-128"/>
              </a:rPr>
              <a:t>Using 89 recordings of poetry readings from a particularly dynamic moment in North American poetry, the </a:t>
            </a:r>
            <a:r>
              <a:rPr lang="en-US" dirty="0" err="1" smtClean="0">
                <a:ea typeface="ＭＳ Ｐゴシック" pitchFamily="-1" charset="-128"/>
              </a:rPr>
              <a:t>SpokenWeb</a:t>
            </a:r>
            <a:r>
              <a:rPr lang="en-US" dirty="0" smtClean="0">
                <a:ea typeface="ＭＳ Ｐゴシック" pitchFamily="-1" charset="-128"/>
              </a:rPr>
              <a:t> team of literary scholars, designers, computer scientists and librarians is working towards developing an interface that allows for a critical practice of “close listening”.</a:t>
            </a:r>
          </a:p>
          <a:p>
            <a:r>
              <a:rPr lang="en-US" dirty="0" smtClean="0">
                <a:ea typeface="ＭＳ Ｐゴシック" pitchFamily="-1" charset="-128"/>
              </a:rPr>
              <a:t>Although some of our early design decisions have been intuitive, we wanted to review possible conceptual or empirically-based frameworks that could guide our design decisions. This led us to research scholarly information practices.</a:t>
            </a:r>
          </a:p>
          <a:p>
            <a:endParaRPr lang="en-US" dirty="0" smtClean="0">
              <a:ea typeface="ＭＳ Ｐゴシック" pitchFamily="-1" charset="-128"/>
            </a:endParaRPr>
          </a:p>
          <a:p>
            <a:endParaRPr lang="en-US" dirty="0" smtClean="0">
              <a:ea typeface="ＭＳ Ｐゴシック" pitchFamily="-1" charset="-128"/>
            </a:endParaRPr>
          </a:p>
          <a:p>
            <a:endParaRPr lang="en-US" dirty="0" smtClean="0">
              <a:ea typeface="ＭＳ Ｐゴシック" pitchFamily="-1" charset="-128"/>
            </a:endParaRP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 charset="-128"/>
              </a:defRPr>
            </a:lvl9pPr>
          </a:lstStyle>
          <a:p>
            <a:pPr eaLnBrk="1" hangingPunct="1"/>
            <a:fld id="{78A660E7-B3CC-4159-9A11-E1658FB47BD7}" type="slidenum">
              <a:rPr lang="en-US">
                <a:latin typeface="Calibri" pitchFamily="-1" charset="0"/>
              </a:rPr>
              <a:pPr eaLnBrk="1" hangingPunct="1"/>
              <a:t>3</a:t>
            </a:fld>
            <a:endParaRPr lang="en-US">
              <a:latin typeface="Calibri" pitchFamily="-1"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39939" name="Notes Placeholder 2"/>
          <p:cNvSpPr>
            <a:spLocks noGrp="1"/>
          </p:cNvSpPr>
          <p:nvPr>
            <p:ph type="body" idx="1"/>
          </p:nvPr>
        </p:nvSpPr>
        <p:spPr bwMode="auto">
          <a:xfrm>
            <a:off x="685800" y="4415790"/>
            <a:ext cx="5867400" cy="4648200"/>
          </a:xfr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pPr marL="228600" indent="-228600">
              <a:lnSpc>
                <a:spcPct val="90000"/>
              </a:lnSpc>
            </a:pPr>
            <a:r>
              <a:rPr lang="en-US" dirty="0" smtClean="0">
                <a:ea typeface="ＭＳ Ｐゴシック" pitchFamily="-1" charset="-128"/>
              </a:rPr>
              <a:t>JW</a:t>
            </a:r>
          </a:p>
          <a:p>
            <a:pPr marL="228600" indent="-228600">
              <a:lnSpc>
                <a:spcPct val="90000"/>
              </a:lnSpc>
            </a:pPr>
            <a:endParaRPr lang="en-US" dirty="0" smtClean="0">
              <a:ea typeface="ＭＳ Ｐゴシック" pitchFamily="-1" charset="-128"/>
            </a:endParaRPr>
          </a:p>
          <a:p>
            <a:pPr marL="228600" indent="-228600">
              <a:lnSpc>
                <a:spcPct val="90000"/>
              </a:lnSpc>
            </a:pPr>
            <a:r>
              <a:rPr lang="en-US" dirty="0" smtClean="0">
                <a:ea typeface="ＭＳ Ｐゴシック" pitchFamily="-1" charset="-128"/>
              </a:rPr>
              <a:t>So earlier I mentioned that </a:t>
            </a:r>
            <a:r>
              <a:rPr lang="en-US" dirty="0"/>
              <a:t> </a:t>
            </a:r>
            <a:r>
              <a:rPr lang="en-US" dirty="0" smtClean="0"/>
              <a:t>there is a growing body of research that details how scholars in different disciplines do their work.  A  major actor is this movement is John </a:t>
            </a:r>
            <a:r>
              <a:rPr lang="en-US" dirty="0" err="1" smtClean="0"/>
              <a:t>Unsworth</a:t>
            </a:r>
            <a:r>
              <a:rPr lang="en-US" dirty="0" smtClean="0"/>
              <a:t>.</a:t>
            </a:r>
            <a:r>
              <a:rPr lang="en-US" dirty="0" smtClean="0">
                <a:ea typeface="ＭＳ Ｐゴシック" pitchFamily="-1" charset="-128"/>
              </a:rPr>
              <a:t> His influential list of “scholarly primitives,” first articulated in 2000, sparked insights and research into the fundamental </a:t>
            </a:r>
            <a:r>
              <a:rPr lang="en-US" dirty="0" err="1" smtClean="0">
                <a:ea typeface="ＭＳ Ｐゴシック" pitchFamily="-1" charset="-128"/>
              </a:rPr>
              <a:t>behaviours</a:t>
            </a:r>
            <a:r>
              <a:rPr lang="en-US" dirty="0" smtClean="0">
                <a:ea typeface="ＭＳ Ｐゴシック" pitchFamily="-1" charset="-128"/>
              </a:rPr>
              <a:t> of humanities scholars. </a:t>
            </a:r>
          </a:p>
          <a:p>
            <a:pPr marL="228600" indent="-228600">
              <a:lnSpc>
                <a:spcPct val="90000"/>
              </a:lnSpc>
            </a:pPr>
            <a:r>
              <a:rPr lang="en-US" dirty="0" smtClean="0">
                <a:ea typeface="ＭＳ Ｐゴシック" pitchFamily="-1" charset="-128"/>
              </a:rPr>
              <a:t>For </a:t>
            </a:r>
            <a:r>
              <a:rPr lang="en-US" dirty="0" err="1" smtClean="0">
                <a:ea typeface="ＭＳ Ｐゴシック" pitchFamily="-1" charset="-128"/>
              </a:rPr>
              <a:t>Unsworth</a:t>
            </a:r>
            <a:r>
              <a:rPr lang="en-US" dirty="0" smtClean="0">
                <a:ea typeface="ＭＳ Ｐゴシック" pitchFamily="-1" charset="-128"/>
              </a:rPr>
              <a:t>, the scholarly primitives are “</a:t>
            </a:r>
            <a:r>
              <a:rPr lang="en-CA" dirty="0" smtClean="0"/>
              <a:t>basic functions common to scholarly activity across  disciplines, over time, and independent of theoretical orientation”. </a:t>
            </a:r>
            <a:r>
              <a:rPr lang="en-US" dirty="0" smtClean="0">
                <a:ea typeface="ＭＳ Ｐゴシック" pitchFamily="-1" charset="-128"/>
              </a:rPr>
              <a:t>His basic idea was that we should try to better understand how  scholars work so that we could use this knowledge to improve our digital tools and infrastructure. </a:t>
            </a:r>
          </a:p>
          <a:p>
            <a:pPr marL="228600" indent="-228600">
              <a:lnSpc>
                <a:spcPct val="90000"/>
              </a:lnSpc>
            </a:pPr>
            <a:r>
              <a:rPr lang="en-CA" dirty="0" smtClean="0"/>
              <a:t>His list includes the following primitives:</a:t>
            </a:r>
          </a:p>
          <a:p>
            <a:pPr marL="228600" indent="-228600">
              <a:lnSpc>
                <a:spcPct val="90000"/>
              </a:lnSpc>
            </a:pPr>
            <a:endParaRPr lang="en-US" dirty="0">
              <a:ea typeface="ＭＳ Ｐゴシック" pitchFamily="-1" charset="-128"/>
            </a:endParaRPr>
          </a:p>
          <a:p>
            <a:r>
              <a:rPr lang="en-CA" dirty="0"/>
              <a:t>Discovering</a:t>
            </a:r>
          </a:p>
          <a:p>
            <a:r>
              <a:rPr lang="en-CA" dirty="0"/>
              <a:t>Annotating</a:t>
            </a:r>
          </a:p>
          <a:p>
            <a:r>
              <a:rPr lang="en-CA" dirty="0"/>
              <a:t>Comparing</a:t>
            </a:r>
          </a:p>
          <a:p>
            <a:r>
              <a:rPr lang="en-CA" dirty="0"/>
              <a:t>Referring</a:t>
            </a:r>
          </a:p>
          <a:p>
            <a:r>
              <a:rPr lang="en-CA" dirty="0"/>
              <a:t>Sampling</a:t>
            </a:r>
          </a:p>
          <a:p>
            <a:r>
              <a:rPr lang="en-CA" dirty="0"/>
              <a:t>Illustrating</a:t>
            </a:r>
          </a:p>
          <a:p>
            <a:r>
              <a:rPr lang="en-CA" dirty="0"/>
              <a:t>Representing</a:t>
            </a:r>
          </a:p>
          <a:p>
            <a:pPr marL="228600" indent="-228600">
              <a:lnSpc>
                <a:spcPct val="90000"/>
              </a:lnSpc>
            </a:pPr>
            <a:endParaRPr lang="en-US" dirty="0" smtClean="0">
              <a:ea typeface="ＭＳ Ｐゴシック" pitchFamily="-1" charset="-128"/>
            </a:endParaRPr>
          </a:p>
          <a:p>
            <a:pPr marL="228600" indent="-228600">
              <a:lnSpc>
                <a:spcPct val="90000"/>
              </a:lnSpc>
            </a:pPr>
            <a:r>
              <a:rPr lang="en-US" dirty="0" smtClean="0">
                <a:ea typeface="ＭＳ Ｐゴシック" pitchFamily="-1" charset="-128"/>
              </a:rPr>
              <a:t>Palmer, </a:t>
            </a:r>
            <a:r>
              <a:rPr lang="en-US" dirty="0" err="1" smtClean="0">
                <a:ea typeface="ＭＳ Ｐゴシック" pitchFamily="-1" charset="-128"/>
              </a:rPr>
              <a:t>Teffeau</a:t>
            </a:r>
            <a:r>
              <a:rPr lang="en-US" dirty="0" smtClean="0">
                <a:ea typeface="ＭＳ Ｐゴシック" pitchFamily="-1" charset="-128"/>
              </a:rPr>
              <a:t> and </a:t>
            </a:r>
            <a:r>
              <a:rPr lang="en-US" dirty="0" err="1" smtClean="0">
                <a:ea typeface="ＭＳ Ｐゴシック" pitchFamily="-1" charset="-128"/>
              </a:rPr>
              <a:t>Pirmann</a:t>
            </a:r>
            <a:r>
              <a:rPr lang="en-US" dirty="0" smtClean="0">
                <a:ea typeface="ＭＳ Ｐゴシック" pitchFamily="-1" charset="-128"/>
              </a:rPr>
              <a:t> (2009) have built on </a:t>
            </a:r>
            <a:r>
              <a:rPr lang="en-US" dirty="0" err="1" smtClean="0">
                <a:ea typeface="ＭＳ Ｐゴシック" pitchFamily="-1" charset="-128"/>
              </a:rPr>
              <a:t>Unsworth</a:t>
            </a:r>
            <a:r>
              <a:rPr lang="en-US" dirty="0" smtClean="0">
                <a:ea typeface="ＭＳ Ｐゴシック" pitchFamily="-1" charset="-128"/>
              </a:rPr>
              <a:t> with what they call Scholarly Information Activities. Their terminology is slightly different.</a:t>
            </a:r>
            <a:endParaRPr lang="en-US" dirty="0">
              <a:ea typeface="ＭＳ Ｐゴシック" pitchFamily="-1" charset="-128"/>
            </a:endParaRPr>
          </a:p>
          <a:p>
            <a:pPr marL="228600" indent="-228600">
              <a:lnSpc>
                <a:spcPct val="90000"/>
              </a:lnSpc>
            </a:pPr>
            <a:endParaRPr lang="en-US" dirty="0" smtClean="0">
              <a:ea typeface="ＭＳ Ｐゴシック" pitchFamily="-1" charset="-128"/>
            </a:endParaRPr>
          </a:p>
          <a:p>
            <a:pPr marL="228600" indent="-228600">
              <a:lnSpc>
                <a:spcPct val="90000"/>
              </a:lnSpc>
            </a:pPr>
            <a:r>
              <a:rPr lang="en-US" dirty="0" smtClean="0">
                <a:ea typeface="ＭＳ Ｐゴシック" pitchFamily="-1" charset="-128"/>
              </a:rPr>
              <a:t>To date, much work in the digital humanities and information studies </a:t>
            </a:r>
            <a:r>
              <a:rPr lang="en-US" dirty="0" err="1" smtClean="0">
                <a:ea typeface="ＭＳ Ｐゴシック" pitchFamily="-1" charset="-128"/>
              </a:rPr>
              <a:t>behaviour</a:t>
            </a:r>
            <a:r>
              <a:rPr lang="en-US" dirty="0" smtClean="0">
                <a:ea typeface="ＭＳ Ｐゴシック" pitchFamily="-1" charset="-128"/>
              </a:rPr>
              <a:t> research has been oriented around text. We suggest that the application of the scholarly primitives framework can be a useful tool in the design of a digital spoken word archive, where audio  is the main format.  So we ask: to what extent can the scholarly primitives be grafted onto audio formats, and facilitated by the resulting tools and infrastructure?</a:t>
            </a:r>
          </a:p>
          <a:p>
            <a:pPr marL="228600" indent="-228600">
              <a:lnSpc>
                <a:spcPct val="90000"/>
              </a:lnSpc>
            </a:pPr>
            <a:endParaRPr lang="en-US" dirty="0">
              <a:ea typeface="ＭＳ Ｐゴシック" pitchFamily="-1" charset="-128"/>
            </a:endParaRPr>
          </a:p>
          <a:p>
            <a:pPr marL="228600" indent="-228600">
              <a:lnSpc>
                <a:spcPct val="90000"/>
              </a:lnSpc>
            </a:pPr>
            <a:r>
              <a:rPr lang="en-US" dirty="0" smtClean="0">
                <a:ea typeface="ＭＳ Ｐゴシック" pitchFamily="-1" charset="-128"/>
              </a:rPr>
              <a:t>To begin to explore this question,  we will focus on two specific scholarly activities common to humanities scholars - reading and </a:t>
            </a:r>
            <a:r>
              <a:rPr lang="en-US" dirty="0" err="1" smtClean="0">
                <a:ea typeface="ＭＳ Ｐゴシック" pitchFamily="-1" charset="-128"/>
              </a:rPr>
              <a:t>notetaking</a:t>
            </a:r>
            <a:r>
              <a:rPr lang="en-US" dirty="0" smtClean="0">
                <a:ea typeface="ＭＳ Ｐゴシック" pitchFamily="-1" charset="-128"/>
              </a:rPr>
              <a:t> – and show how they might be enabled by a web-based tool.  </a:t>
            </a:r>
          </a:p>
          <a:p>
            <a:pPr marL="228600" indent="-228600">
              <a:lnSpc>
                <a:spcPct val="90000"/>
              </a:lnSpc>
            </a:pPr>
            <a:endParaRPr lang="en-US" dirty="0" smtClean="0">
              <a:ea typeface="ＭＳ Ｐゴシック" pitchFamily="-1" charset="-128"/>
            </a:endParaRPr>
          </a:p>
          <a:p>
            <a:pPr marL="228600" indent="-228600">
              <a:lnSpc>
                <a:spcPct val="90000"/>
              </a:lnSpc>
            </a:pPr>
            <a:r>
              <a:rPr lang="en-US" dirty="0" smtClean="0">
                <a:ea typeface="ＭＳ Ｐゴシック" pitchFamily="-1" charset="-128"/>
              </a:rPr>
              <a:t>So in short, we want to apply these empirical findings about the ways that scholars do their research and the very particular types of activities that make up this work and to design archives and tools  in ways that facilitate them. So, for example, we can ask ourselves, does our sound archive facilitate annotation  or note taking, collaboration, etc. The primitives function as a checklist. </a:t>
            </a:r>
          </a:p>
          <a:p>
            <a:pPr marL="228600" indent="-228600">
              <a:lnSpc>
                <a:spcPct val="90000"/>
              </a:lnSpc>
            </a:pPr>
            <a:endParaRPr lang="en-US" dirty="0">
              <a:ea typeface="ＭＳ Ｐゴシック" pitchFamily="-1" charset="-128"/>
            </a:endParaRP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 charset="-128"/>
              </a:defRPr>
            </a:lvl9pPr>
          </a:lstStyle>
          <a:p>
            <a:pPr eaLnBrk="1" hangingPunct="1"/>
            <a:fld id="{F226477D-E601-4015-88DB-66F9D0A1DF85}" type="slidenum">
              <a:rPr lang="en-US">
                <a:latin typeface="Calibri" pitchFamily="-1" charset="0"/>
              </a:rPr>
              <a:pPr eaLnBrk="1" hangingPunct="1"/>
              <a:t>4</a:t>
            </a:fld>
            <a:endParaRPr lang="en-US">
              <a:latin typeface="Calibri" pitchFamily="-1"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ea typeface="ＭＳ Ｐゴシック" pitchFamily="-1" charset="-128"/>
              </a:rPr>
              <a:t>AM</a:t>
            </a:r>
          </a:p>
          <a:p>
            <a:endParaRPr lang="en-US" dirty="0">
              <a:ea typeface="ＭＳ Ｐゴシック" pitchFamily="-1" charset="-128"/>
            </a:endParaRPr>
          </a:p>
          <a:p>
            <a:r>
              <a:rPr lang="en-US" dirty="0" smtClean="0">
                <a:ea typeface="ＭＳ Ｐゴシック" pitchFamily="-1" charset="-128"/>
              </a:rPr>
              <a:t>Humanities scholars tend to work closely with texts.  </a:t>
            </a:r>
            <a:r>
              <a:rPr lang="en-US" dirty="0">
                <a:ea typeface="ＭＳ Ｐゴシック" pitchFamily="-1" charset="-128"/>
              </a:rPr>
              <a:t>A</a:t>
            </a:r>
            <a:r>
              <a:rPr lang="en-US" dirty="0" smtClean="0">
                <a:ea typeface="ＭＳ Ｐゴシック" pitchFamily="-1" charset="-128"/>
              </a:rPr>
              <a:t>ctivities such as browsing and careful reading are paramount. Taking notes while reading and analyzing a text is a critical phase of the research and writing process for literary scholars.</a:t>
            </a:r>
          </a:p>
          <a:p>
            <a:r>
              <a:rPr lang="en-US" dirty="0" smtClean="0">
                <a:ea typeface="ＭＳ Ｐゴシック" pitchFamily="-1" charset="-128"/>
              </a:rPr>
              <a:t>For scholars of poetry, close and repetitive </a:t>
            </a:r>
            <a:r>
              <a:rPr lang="en-US" i="1" dirty="0" smtClean="0">
                <a:ea typeface="ＭＳ Ｐゴシック" pitchFamily="-1" charset="-128"/>
              </a:rPr>
              <a:t>reading</a:t>
            </a:r>
            <a:r>
              <a:rPr lang="en-US" dirty="0" smtClean="0">
                <a:ea typeface="ＭＳ Ｐゴシック" pitchFamily="-1" charset="-128"/>
              </a:rPr>
              <a:t> of a poem becomes, in an audio environment, close and repeated </a:t>
            </a:r>
            <a:r>
              <a:rPr lang="en-US" i="1" dirty="0" smtClean="0">
                <a:ea typeface="ＭＳ Ｐゴシック" pitchFamily="-1" charset="-128"/>
              </a:rPr>
              <a:t>listening</a:t>
            </a:r>
            <a:r>
              <a:rPr lang="en-US" dirty="0" smtClean="0">
                <a:ea typeface="ＭＳ Ｐゴシック" pitchFamily="-1" charset="-128"/>
              </a:rPr>
              <a:t> to a particular passage, poem or performance. </a:t>
            </a:r>
          </a:p>
          <a:p>
            <a:r>
              <a:rPr lang="en-US" dirty="0" smtClean="0">
                <a:ea typeface="ＭＳ Ｐゴシック" pitchFamily="-1" charset="-128"/>
              </a:rPr>
              <a:t>So we are trying to create an environment that is conducive to the practice Charles Bernstein calls close listening.  It would allow for the repeated and focused analysis of particular passages. This active and close listening will also likely involve taking detailed notes that become the basis of a written response to a given poem or performance. </a:t>
            </a:r>
          </a:p>
          <a:p>
            <a:r>
              <a:rPr lang="en-US" dirty="0" smtClean="0">
                <a:ea typeface="ＭＳ Ｐゴシック" pitchFamily="-1" charset="-128"/>
              </a:rPr>
              <a:t>If possible, we would like to facilitate as many of these </a:t>
            </a:r>
            <a:r>
              <a:rPr lang="en-US" dirty="0" err="1" smtClean="0">
                <a:ea typeface="ＭＳ Ｐゴシック" pitchFamily="-1" charset="-128"/>
              </a:rPr>
              <a:t>behaviours</a:t>
            </a:r>
            <a:r>
              <a:rPr lang="en-US" dirty="0" smtClean="0">
                <a:ea typeface="ＭＳ Ｐゴシック" pitchFamily="-1" charset="-128"/>
              </a:rPr>
              <a:t> as possible within a modular and replicable software for poetry recordings. The software is both a delivery mechanism for the sound files and a working environment for the scholar. </a:t>
            </a:r>
            <a:endParaRPr lang="en-US" dirty="0">
              <a:ea typeface="ＭＳ Ｐゴシック" pitchFamily="-1" charset="-128"/>
            </a:endParaRPr>
          </a:p>
          <a:p>
            <a:endParaRPr lang="en-US" dirty="0" smtClean="0">
              <a:ea typeface="ＭＳ Ｐゴシック" pitchFamily="-1" charset="-128"/>
            </a:endParaRP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 charset="-128"/>
              </a:defRPr>
            </a:lvl9pPr>
          </a:lstStyle>
          <a:p>
            <a:pPr eaLnBrk="1" hangingPunct="1"/>
            <a:fld id="{18B37CB5-EA49-41A2-9F12-646528C02C63}" type="slidenum">
              <a:rPr lang="en-US">
                <a:latin typeface="Calibri" pitchFamily="-1" charset="0"/>
              </a:rPr>
              <a:pPr eaLnBrk="1" hangingPunct="1"/>
              <a:t>5</a:t>
            </a:fld>
            <a:endParaRPr lang="en-US">
              <a:latin typeface="Calibri" pitchFamily="-1"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a:t>
            </a:r>
          </a:p>
          <a:p>
            <a:endParaRPr lang="en-US" dirty="0"/>
          </a:p>
          <a:p>
            <a:r>
              <a:rPr lang="en-US" dirty="0" smtClean="0"/>
              <a:t>Poetry and music scholars might share some activities and interpretive practices such as close attention to written  or  sounded texts or performances, an awareness of performance practice, and an attention to language, rhythm, </a:t>
            </a:r>
            <a:r>
              <a:rPr lang="en-US" dirty="0" err="1" smtClean="0"/>
              <a:t>metre</a:t>
            </a:r>
            <a:r>
              <a:rPr lang="en-US" dirty="0" smtClean="0"/>
              <a:t>, prosody and phrasing. </a:t>
            </a:r>
          </a:p>
          <a:p>
            <a:endParaRPr lang="en-CA" dirty="0"/>
          </a:p>
        </p:txBody>
      </p:sp>
      <p:sp>
        <p:nvSpPr>
          <p:cNvPr id="4" name="Slide Number Placeholder 3"/>
          <p:cNvSpPr>
            <a:spLocks noGrp="1"/>
          </p:cNvSpPr>
          <p:nvPr>
            <p:ph type="sldNum" sz="quarter" idx="10"/>
          </p:nvPr>
        </p:nvSpPr>
        <p:spPr/>
        <p:txBody>
          <a:bodyPr/>
          <a:lstStyle/>
          <a:p>
            <a:pPr>
              <a:defRPr/>
            </a:pPr>
            <a:fld id="{F0FA2ECE-652D-4610-8D20-985053224E71}" type="slidenum">
              <a:rPr lang="en-US" smtClean="0"/>
              <a:pPr>
                <a:defRPr/>
              </a:pPr>
              <a:t>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65725395"/>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normAutofit fontScale="85000" lnSpcReduction="10000"/>
          </a:bodyPr>
          <a:lstStyle/>
          <a:p>
            <a:r>
              <a:rPr lang="en-US" dirty="0" smtClean="0">
                <a:ea typeface="ＭＳ Ｐゴシック" pitchFamily="-1" charset="-128"/>
              </a:rPr>
              <a:t>JW</a:t>
            </a:r>
          </a:p>
          <a:p>
            <a:r>
              <a:rPr lang="en-US" dirty="0" smtClean="0">
                <a:ea typeface="ＭＳ Ｐゴシック" pitchFamily="-1" charset="-128"/>
              </a:rPr>
              <a:t>We’re interested in learning more about how scholars listen and we’re particularly interested in the listening habits of humanities and music scholars.</a:t>
            </a:r>
          </a:p>
          <a:p>
            <a:r>
              <a:rPr lang="en-US" dirty="0" smtClean="0">
                <a:ea typeface="ＭＳ Ｐゴシック" pitchFamily="-1" charset="-128"/>
              </a:rPr>
              <a:t>What we’ve discovered, though, is that</a:t>
            </a:r>
            <a:r>
              <a:rPr lang="en-US" dirty="0">
                <a:ea typeface="ＭＳ Ｐゴシック" pitchFamily="-1" charset="-128"/>
              </a:rPr>
              <a:t> </a:t>
            </a:r>
            <a:r>
              <a:rPr lang="en-US" dirty="0" smtClean="0">
                <a:ea typeface="ＭＳ Ｐゴシック" pitchFamily="-1" charset="-128"/>
              </a:rPr>
              <a:t>there is very little  literature that addresses this.</a:t>
            </a:r>
            <a:endParaRPr lang="en-US" dirty="0">
              <a:ea typeface="ＭＳ Ｐゴシック" pitchFamily="-1" charset="-128"/>
            </a:endParaRPr>
          </a:p>
          <a:p>
            <a:endParaRPr lang="en-US" dirty="0">
              <a:ea typeface="ＭＳ Ｐゴシック" pitchFamily="-1" charset="-128"/>
            </a:endParaRPr>
          </a:p>
          <a:p>
            <a:r>
              <a:rPr lang="en-US" dirty="0" smtClean="0">
                <a:ea typeface="ＭＳ Ｐゴシック" pitchFamily="-1" charset="-128"/>
              </a:rPr>
              <a:t>When we examined literature about how music scholars work, there was surprisingly little information about how music scholars listen. </a:t>
            </a:r>
          </a:p>
          <a:p>
            <a:r>
              <a:rPr lang="en-US" dirty="0" smtClean="0">
                <a:ea typeface="ＭＳ Ｐゴシック" pitchFamily="-1" charset="-128"/>
              </a:rPr>
              <a:t>What we did learn </a:t>
            </a:r>
            <a:r>
              <a:rPr lang="en-US" dirty="0">
                <a:ea typeface="ＭＳ Ｐゴシック" pitchFamily="-1" charset="-128"/>
              </a:rPr>
              <a:t>f</a:t>
            </a:r>
            <a:r>
              <a:rPr lang="en-US" dirty="0" smtClean="0">
                <a:ea typeface="ＭＳ Ｐゴシック" pitchFamily="-1" charset="-128"/>
              </a:rPr>
              <a:t>rom Christine Brown’s 2002 study was that:</a:t>
            </a:r>
          </a:p>
          <a:p>
            <a:r>
              <a:rPr lang="en-US" dirty="0" smtClean="0">
                <a:ea typeface="ＭＳ Ｐゴシック" pitchFamily="-1" charset="-128"/>
              </a:rPr>
              <a:t>“The interviewees often mentioned the importance of listening to music in the background stage”</a:t>
            </a:r>
          </a:p>
          <a:p>
            <a:r>
              <a:rPr lang="en-US" dirty="0" smtClean="0">
                <a:ea typeface="ＭＳ Ｐゴシック" pitchFamily="-1" charset="-128"/>
              </a:rPr>
              <a:t> One respondent said:</a:t>
            </a:r>
          </a:p>
          <a:p>
            <a:r>
              <a:rPr lang="en-US" dirty="0" smtClean="0">
                <a:ea typeface="ＭＳ Ｐゴシック" pitchFamily="-1" charset="-128"/>
              </a:rPr>
              <a:t>“one of the things that is so basic to this kind of work is that you are constantly working back and forth from the example to the text, back to the example, back to the text….This constant going back and forth is a real feature of writing about music.”</a:t>
            </a:r>
          </a:p>
          <a:p>
            <a:endParaRPr lang="en-US" dirty="0" smtClean="0">
              <a:ea typeface="ＭＳ Ｐゴシック" pitchFamily="-1" charset="-128"/>
            </a:endParaRPr>
          </a:p>
          <a:p>
            <a:r>
              <a:rPr lang="en-US" dirty="0" smtClean="0">
                <a:ea typeface="ＭＳ Ｐゴシック" pitchFamily="-1" charset="-128"/>
              </a:rPr>
              <a:t>According to Brown, listening is really important, in the background, analysis and writing stages. </a:t>
            </a:r>
          </a:p>
          <a:p>
            <a:endParaRPr lang="en-US" dirty="0">
              <a:ea typeface="ＭＳ Ｐゴシック" pitchFamily="-1" charset="-128"/>
            </a:endParaRPr>
          </a:p>
          <a:p>
            <a:r>
              <a:rPr lang="en-US" dirty="0" smtClean="0">
                <a:ea typeface="ＭＳ Ｐゴシック" pitchFamily="-1" charset="-128"/>
              </a:rPr>
              <a:t>We learned that listening was important, but still could not learn in any illustrative way how listening happens in music scholarship. For example, do music scholars listen repeatedly to certain passages? If so, the interface would need to be designed so that the scholar had the ability to single out a particular passage and have it loop so they could carefully analyze it. Or, would the scholar want to isolate the vocal part or a particular instrument in a piece, thus requiring some ability to filter out or isolate certain frequencies or channels? </a:t>
            </a:r>
          </a:p>
          <a:p>
            <a:endParaRPr lang="en-US" dirty="0" smtClean="0">
              <a:ea typeface="ＭＳ Ｐゴシック" pitchFamily="-1" charset="-128"/>
            </a:endParaRPr>
          </a:p>
          <a:p>
            <a:r>
              <a:rPr lang="en-US" dirty="0" smtClean="0">
                <a:ea typeface="ＭＳ Ｐゴシック" pitchFamily="-1" charset="-128"/>
              </a:rPr>
              <a:t>So clearly there is a gap in the literature about how the listening happens and how it breaks down into its component parts.</a:t>
            </a: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 charset="-128"/>
              </a:defRPr>
            </a:lvl9pPr>
          </a:lstStyle>
          <a:p>
            <a:pPr eaLnBrk="1" hangingPunct="1"/>
            <a:fld id="{515DD620-930C-47A6-9271-9E5A05B23038}" type="slidenum">
              <a:rPr lang="en-US">
                <a:latin typeface="Calibri" pitchFamily="-1" charset="0"/>
              </a:rPr>
              <a:pPr eaLnBrk="1" hangingPunct="1"/>
              <a:t>7</a:t>
            </a:fld>
            <a:endParaRPr lang="en-US">
              <a:latin typeface="Calibri" pitchFamily="-1"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43011" name="Notes Placeholder 2"/>
          <p:cNvSpPr>
            <a:spLocks noGrp="1"/>
          </p:cNvSpPr>
          <p:nvPr>
            <p:ph type="body" idx="1"/>
          </p:nvPr>
        </p:nvSpPr>
        <p:spPr bwMode="auto">
          <a:xfrm>
            <a:off x="685800" y="4338320"/>
            <a:ext cx="5486400" cy="4183380"/>
          </a:xfr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pPr eaLnBrk="1" hangingPunct="1"/>
            <a:r>
              <a:rPr lang="en-US" dirty="0" smtClean="0">
                <a:ea typeface="ＭＳ Ｐゴシック" pitchFamily="-1" charset="-128"/>
              </a:rPr>
              <a:t>AM </a:t>
            </a:r>
          </a:p>
          <a:p>
            <a:pPr eaLnBrk="1" hangingPunct="1"/>
            <a:r>
              <a:rPr lang="en-US" dirty="0" smtClean="0">
                <a:ea typeface="ＭＳ Ｐゴシック" pitchFamily="-1" charset="-128"/>
              </a:rPr>
              <a:t>It is clear that more research is needed to understand how scholars listen. In a previous presentation and article, we looked at listening more generally, and how different sense modalities work together to optimize listening and understanding.</a:t>
            </a:r>
          </a:p>
          <a:p>
            <a:pPr eaLnBrk="1" hangingPunct="1"/>
            <a:endParaRPr lang="en-US" dirty="0">
              <a:ea typeface="ＭＳ Ｐゴシック" pitchFamily="-1" charset="-128"/>
            </a:endParaRPr>
          </a:p>
          <a:p>
            <a:pPr eaLnBrk="1" hangingPunct="1"/>
            <a:r>
              <a:rPr lang="en-US" dirty="0">
                <a:ea typeface="ＭＳ Ｐゴシック" pitchFamily="-1" charset="-128"/>
              </a:rPr>
              <a:t>W</a:t>
            </a:r>
            <a:r>
              <a:rPr lang="en-US" dirty="0" smtClean="0">
                <a:ea typeface="ＭＳ Ｐゴシック" pitchFamily="-1" charset="-128"/>
              </a:rPr>
              <a:t>e looked at studies from the fields of  cognitive science, education, library and information studies, and literature. Studies in various disciplines attest to the multimodal nature of learning. In other words, our perceptual systems usually work in concert with one another. </a:t>
            </a:r>
          </a:p>
          <a:p>
            <a:pPr eaLnBrk="1" hangingPunct="1"/>
            <a:endParaRPr lang="en-US" dirty="0" smtClean="0">
              <a:ea typeface="ＭＳ Ｐゴシック" pitchFamily="-1" charset="-128"/>
            </a:endParaRPr>
          </a:p>
          <a:p>
            <a:pPr eaLnBrk="1" hangingPunct="1"/>
            <a:r>
              <a:rPr lang="en-US" dirty="0" smtClean="0">
                <a:ea typeface="ＭＳ Ｐゴシック" pitchFamily="-1" charset="-128"/>
              </a:rPr>
              <a:t>To begin, most naturalistic situations involve multimodal input (</a:t>
            </a:r>
            <a:r>
              <a:rPr lang="en-US" dirty="0" err="1" smtClean="0">
                <a:ea typeface="ＭＳ Ｐゴシック" pitchFamily="-1" charset="-128"/>
              </a:rPr>
              <a:t>Neisser</a:t>
            </a:r>
            <a:r>
              <a:rPr lang="en-US" dirty="0" smtClean="0">
                <a:ea typeface="ＭＳ Ｐゴシック" pitchFamily="-1" charset="-128"/>
              </a:rPr>
              <a:t> &amp; </a:t>
            </a:r>
            <a:r>
              <a:rPr lang="en-US" dirty="0" err="1" smtClean="0">
                <a:ea typeface="ＭＳ Ｐゴシック" pitchFamily="-1" charset="-128"/>
              </a:rPr>
              <a:t>Sarton</a:t>
            </a:r>
            <a:r>
              <a:rPr lang="en-US" dirty="0" smtClean="0">
                <a:ea typeface="ＭＳ Ｐゴシック" pitchFamily="-1" charset="-128"/>
              </a:rPr>
              <a:t>, 2007). Therefore, our interfaces should reflect the multimodal nature of our perceptual systems. </a:t>
            </a:r>
          </a:p>
          <a:p>
            <a:pPr eaLnBrk="1" hangingPunct="1"/>
            <a:r>
              <a:rPr lang="en-US" dirty="0" smtClean="0">
                <a:ea typeface="ＭＳ Ｐゴシック" pitchFamily="-1" charset="-128"/>
              </a:rPr>
              <a:t>Three brief examples from cognitive science shed light on this.</a:t>
            </a:r>
          </a:p>
          <a:p>
            <a:pPr eaLnBrk="1" hangingPunct="1"/>
            <a:r>
              <a:rPr lang="en-US" dirty="0" smtClean="0">
                <a:ea typeface="ＭＳ Ｐゴシック" pitchFamily="-1" charset="-128"/>
              </a:rPr>
              <a:t>Different senses can work in complementary but also competitive ways. </a:t>
            </a:r>
            <a:r>
              <a:rPr lang="en-US" dirty="0" err="1" smtClean="0">
                <a:ea typeface="ＭＳ Ｐゴシック" pitchFamily="-1" charset="-128"/>
              </a:rPr>
              <a:t>Theeuwes,</a:t>
            </a:r>
            <a:r>
              <a:rPr lang="en-US" i="1" dirty="0" err="1" smtClean="0">
                <a:ea typeface="ＭＳ Ｐゴシック" pitchFamily="-1" charset="-128"/>
              </a:rPr>
              <a:t>et</a:t>
            </a:r>
            <a:r>
              <a:rPr lang="en-US" i="1" dirty="0" smtClean="0">
                <a:ea typeface="ＭＳ Ｐゴシック" pitchFamily="-1" charset="-128"/>
              </a:rPr>
              <a:t> al.</a:t>
            </a:r>
            <a:r>
              <a:rPr lang="en-US" dirty="0" smtClean="0">
                <a:ea typeface="ＭＳ Ｐゴシック" pitchFamily="-1" charset="-128"/>
              </a:rPr>
              <a:t> (2007) note that “in the 1950s it was shown that the presentation of the face of the speaker can improve speech recognition compared with auditory–only presentation”. Here we see different senses working together in a complementary way.</a:t>
            </a:r>
          </a:p>
          <a:p>
            <a:pPr eaLnBrk="1" hangingPunct="1"/>
            <a:r>
              <a:rPr lang="en-US" dirty="0" smtClean="0">
                <a:ea typeface="ＭＳ Ｐゴシック" pitchFamily="-1" charset="-128"/>
              </a:rPr>
              <a:t>Smith and Mossier (1986) “advise that speech not be used for presenting complex content and, wherever possible, that a visual display of information should be used instead of speech.” </a:t>
            </a:r>
          </a:p>
          <a:p>
            <a:pPr eaLnBrk="1" hangingPunct="1"/>
            <a:r>
              <a:rPr lang="en-US" dirty="0" smtClean="0">
                <a:ea typeface="ＭＳ Ｐゴシック" pitchFamily="-1" charset="-128"/>
              </a:rPr>
              <a:t>A later study (Dowell and </a:t>
            </a:r>
            <a:r>
              <a:rPr lang="en-US" dirty="0" err="1" smtClean="0">
                <a:ea typeface="ＭＳ Ｐゴシック" pitchFamily="-1" charset="-128"/>
              </a:rPr>
              <a:t>Shmueli</a:t>
            </a:r>
            <a:r>
              <a:rPr lang="en-US" dirty="0" smtClean="0">
                <a:ea typeface="ＭＳ Ｐゴシック" pitchFamily="-1" charset="-128"/>
              </a:rPr>
              <a:t>, 2008) supports the idea of prioritizing a visual display and confirm that speech output should not be used, at least not in isolation,  for complex information. This is relevant since both poetry and music with lyrical content typically contain artful and sometimes challenging use of language.</a:t>
            </a:r>
          </a:p>
          <a:p>
            <a:pPr eaLnBrk="1" hangingPunct="1"/>
            <a:endParaRPr lang="en-US" dirty="0">
              <a:ea typeface="ＭＳ Ｐゴシック" pitchFamily="-1" charset="-128"/>
            </a:endParaRPr>
          </a:p>
          <a:p>
            <a:pPr eaLnBrk="1" hangingPunct="1"/>
            <a:r>
              <a:rPr lang="en-US" dirty="0" smtClean="0">
                <a:ea typeface="ＭＳ Ｐゴシック" pitchFamily="-1" charset="-128"/>
              </a:rPr>
              <a:t>Studies such as these remind us that interface design should take into consideration the realities of our perceptual systems in order to maximize usability and learning. </a:t>
            </a: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 charset="-128"/>
              </a:defRPr>
            </a:lvl9pPr>
          </a:lstStyle>
          <a:p>
            <a:pPr eaLnBrk="1" hangingPunct="1"/>
            <a:fld id="{1096ED77-6522-47AF-AFB5-233197666722}" type="slidenum">
              <a:rPr lang="en-US">
                <a:latin typeface="Calibri" pitchFamily="-1" charset="0"/>
              </a:rPr>
              <a:pPr eaLnBrk="1" hangingPunct="1"/>
              <a:t>8</a:t>
            </a:fld>
            <a:endParaRPr lang="en-US">
              <a:latin typeface="Calibri" pitchFamily="-1"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ea typeface="ＭＳ Ｐゴシック" pitchFamily="-1" charset="-128"/>
              </a:rPr>
              <a:t>AM</a:t>
            </a:r>
          </a:p>
          <a:p>
            <a:r>
              <a:rPr lang="en-US" dirty="0" smtClean="0">
                <a:ea typeface="ＭＳ Ｐゴシック" pitchFamily="-1" charset="-128"/>
              </a:rPr>
              <a:t>We will now briefly show some examples of features in various sites and software that would encourage close listening. We are looking at incorporating some of these functionalities into the </a:t>
            </a:r>
            <a:r>
              <a:rPr lang="en-US" dirty="0" err="1" smtClean="0">
                <a:ea typeface="ＭＳ Ｐゴシック" pitchFamily="-1" charset="-128"/>
              </a:rPr>
              <a:t>SpokenWeb</a:t>
            </a:r>
            <a:r>
              <a:rPr lang="en-US" dirty="0" smtClean="0">
                <a:ea typeface="ＭＳ Ｐゴシック" pitchFamily="-1" charset="-128"/>
              </a:rPr>
              <a:t> interface. </a:t>
            </a: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 charset="-128"/>
              </a:defRPr>
            </a:lvl9pPr>
          </a:lstStyle>
          <a:p>
            <a:pPr eaLnBrk="1" hangingPunct="1"/>
            <a:fld id="{0A93F479-92FF-41D6-8E44-14C7A384C9A8}" type="slidenum">
              <a:rPr lang="en-US">
                <a:latin typeface="Calibri" pitchFamily="-1" charset="0"/>
              </a:rPr>
              <a:pPr eaLnBrk="1" hangingPunct="1"/>
              <a:t>9</a:t>
            </a:fld>
            <a:endParaRPr lang="en-US">
              <a:latin typeface="Calibri" pitchFamily="-1"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pic>
        <p:nvPicPr>
          <p:cNvPr id="4" name="Picture 8" descr="wireframeOverlay-Home.p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93973"/>
          <a:stretch>
            <a:fillRect/>
          </a:stretch>
        </p:blipFill>
        <p:spPr bwMode="auto">
          <a:xfrm>
            <a:off x="179388" y="1182688"/>
            <a:ext cx="8786812" cy="5276850"/>
          </a:xfrm>
          <a:prstGeom prst="rect">
            <a:avLst/>
          </a:prstGeom>
          <a:gradFill rotWithShape="0">
            <a:gsLst>
              <a:gs pos="0">
                <a:schemeClr val="tx2"/>
              </a:gs>
              <a:gs pos="100000">
                <a:schemeClr val="bg2"/>
              </a:gs>
            </a:gsLst>
            <a:lin ang="5400000"/>
          </a:gra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5" name="Picture 10" descr="DirectionalButtons-RightOnly.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821613" y="533400"/>
            <a:ext cx="752475" cy="3524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 name="Title 1"/>
          <p:cNvSpPr>
            <a:spLocks noGrp="1"/>
          </p:cNvSpPr>
          <p:nvPr>
            <p:ph type="ctrTitle"/>
          </p:nvPr>
        </p:nvSpPr>
        <p:spPr>
          <a:xfrm>
            <a:off x="417513" y="2168338"/>
            <a:ext cx="8307387" cy="1619250"/>
          </a:xfrm>
        </p:spPr>
        <p:txBody>
          <a:bodyPr/>
          <a:lstStyle>
            <a:lvl1pPr algn="ctr">
              <a:defRPr sz="4800"/>
            </a:lvl1pPr>
          </a:lstStyle>
          <a:p>
            <a:r>
              <a:rPr lang="en-US" smtClean="0"/>
              <a:t>Click to edit Master title style</a:t>
            </a:r>
            <a:endParaRPr/>
          </a:p>
        </p:txBody>
      </p:sp>
      <p:sp>
        <p:nvSpPr>
          <p:cNvPr id="3" name="Subtitle 2"/>
          <p:cNvSpPr>
            <a:spLocks noGrp="1"/>
          </p:cNvSpPr>
          <p:nvPr>
            <p:ph type="subTitle" idx="1"/>
          </p:nvPr>
        </p:nvSpPr>
        <p:spPr>
          <a:xfrm>
            <a:off x="417513" y="3810000"/>
            <a:ext cx="8307387" cy="753036"/>
          </a:xfrm>
        </p:spPr>
        <p:txBody>
          <a:bodyPr>
            <a:normAutofit/>
          </a:bodyPr>
          <a:lstStyle>
            <a:lvl1pPr marL="0" indent="0" algn="ctr">
              <a:spcBef>
                <a:spcPts val="3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6" name="Date Placeholder 3"/>
          <p:cNvSpPr>
            <a:spLocks noGrp="1"/>
          </p:cNvSpPr>
          <p:nvPr>
            <p:ph type="dt" sz="half" idx="10"/>
          </p:nvPr>
        </p:nvSpPr>
        <p:spPr/>
        <p:txBody>
          <a:bodyPr/>
          <a:lstStyle>
            <a:lvl1pPr>
              <a:defRPr smtClean="0"/>
            </a:lvl1pPr>
          </a:lstStyle>
          <a:p>
            <a:pPr>
              <a:defRPr/>
            </a:pPr>
            <a:fld id="{C84A1446-5D5A-447C-B05F-0EBE87BD6AFB}" type="datetime1">
              <a:rPr lang="en-US"/>
              <a:pPr>
                <a:defRPr/>
              </a:pPr>
              <a:t>9/7/12</a:t>
            </a:fld>
            <a:endParaRPr lang="en-US"/>
          </a:p>
        </p:txBody>
      </p:sp>
      <p:sp>
        <p:nvSpPr>
          <p:cNvPr id="7" name="Footer Placeholder 4"/>
          <p:cNvSpPr>
            <a:spLocks noGrp="1"/>
          </p:cNvSpPr>
          <p:nvPr>
            <p:ph type="ftr" sz="quarter" idx="11"/>
          </p:nvPr>
        </p:nvSpPr>
        <p:spPr/>
        <p:txBody>
          <a:bodyPr/>
          <a:lstStyle>
            <a:lvl1pPr>
              <a:defRPr smtClean="0"/>
            </a:lvl1pPr>
          </a:lstStyle>
          <a:p>
            <a:pPr>
              <a:defRPr/>
            </a:pPr>
            <a:endParaRPr lang="en-US"/>
          </a:p>
        </p:txBody>
      </p:sp>
      <p:sp>
        <p:nvSpPr>
          <p:cNvPr id="8" name="Slide Number Placeholder 5"/>
          <p:cNvSpPr>
            <a:spLocks noGrp="1"/>
          </p:cNvSpPr>
          <p:nvPr>
            <p:ph type="sldNum" sz="quarter" idx="12"/>
          </p:nvPr>
        </p:nvSpPr>
        <p:spPr/>
        <p:txBody>
          <a:bodyPr/>
          <a:lstStyle>
            <a:lvl1pPr>
              <a:defRPr smtClean="0"/>
            </a:lvl1pPr>
          </a:lstStyle>
          <a:p>
            <a:pPr>
              <a:defRPr/>
            </a:pPr>
            <a:fld id="{88B611A4-7C33-4D6A-AB79-04C9BE9C38B3}"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79987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pic>
        <p:nvPicPr>
          <p:cNvPr id="5" name="Picture 8" descr="wireframeOverlay-Content.p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79388" y="1179513"/>
            <a:ext cx="8786812" cy="1441450"/>
          </a:xfrm>
          <a:prstGeom prst="rect">
            <a:avLst/>
          </a:prstGeom>
          <a:gradFill rotWithShape="0">
            <a:gsLst>
              <a:gs pos="0">
                <a:schemeClr val="tx2"/>
              </a:gs>
              <a:gs pos="100000">
                <a:schemeClr val="bg2"/>
              </a:gs>
            </a:gsLst>
            <a:lin ang="5400000"/>
          </a:gra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 name="Title 1"/>
          <p:cNvSpPr>
            <a:spLocks noGrp="1"/>
          </p:cNvSpPr>
          <p:nvPr>
            <p:ph type="title"/>
          </p:nvPr>
        </p:nvSpPr>
        <p:spPr>
          <a:xfrm>
            <a:off x="416859" y="1466850"/>
            <a:ext cx="8308039" cy="1128432"/>
          </a:xfrm>
        </p:spPr>
        <p:txBody>
          <a:bodyPr rtlCol="0">
            <a:noAutofit/>
          </a:bodyPr>
          <a:lstStyle>
            <a:lvl1pPr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007224" y="2623296"/>
            <a:ext cx="4717676" cy="383129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430213" y="2770187"/>
            <a:ext cx="3429093" cy="3576825"/>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smtClean="0"/>
            </a:lvl1pPr>
          </a:lstStyle>
          <a:p>
            <a:pPr>
              <a:defRPr/>
            </a:pPr>
            <a:fld id="{89851118-7093-47F2-8FA5-6612CB86329D}" type="datetime1">
              <a:rPr lang="en-US"/>
              <a:pPr>
                <a:defRPr/>
              </a:pPr>
              <a:t>9/7/12</a:t>
            </a:fld>
            <a:endParaRPr lang="en-US"/>
          </a:p>
        </p:txBody>
      </p:sp>
      <p:sp>
        <p:nvSpPr>
          <p:cNvPr id="7" name="Footer Placeholder 5"/>
          <p:cNvSpPr>
            <a:spLocks noGrp="1"/>
          </p:cNvSpPr>
          <p:nvPr>
            <p:ph type="ftr" sz="quarter" idx="11"/>
          </p:nvPr>
        </p:nvSpPr>
        <p:spPr/>
        <p:txBody>
          <a:bodyPr/>
          <a:lstStyle>
            <a:lvl1pPr>
              <a:defRPr smtClean="0"/>
            </a:lvl1pPr>
          </a:lstStyle>
          <a:p>
            <a:pPr>
              <a:defRPr/>
            </a:pPr>
            <a:endParaRPr lang="en-US"/>
          </a:p>
        </p:txBody>
      </p:sp>
      <p:sp>
        <p:nvSpPr>
          <p:cNvPr id="8" name="Slide Number Placeholder 6"/>
          <p:cNvSpPr>
            <a:spLocks noGrp="1"/>
          </p:cNvSpPr>
          <p:nvPr>
            <p:ph type="sldNum" sz="quarter" idx="12"/>
          </p:nvPr>
        </p:nvSpPr>
        <p:spPr/>
        <p:txBody>
          <a:bodyPr/>
          <a:lstStyle>
            <a:lvl1pPr>
              <a:defRPr smtClean="0"/>
            </a:lvl1pPr>
          </a:lstStyle>
          <a:p>
            <a:pPr>
              <a:defRPr/>
            </a:pPr>
            <a:fld id="{D43F2263-A27D-4F4D-B88D-02CBFCCC80AD}"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0556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icture with Caption, Alt.">
    <p:spTree>
      <p:nvGrpSpPr>
        <p:cNvPr id="1" name=""/>
        <p:cNvGrpSpPr/>
        <p:nvPr/>
      </p:nvGrpSpPr>
      <p:grpSpPr>
        <a:xfrm>
          <a:off x="0" y="0"/>
          <a:ext cx="0" cy="0"/>
          <a:chOff x="0" y="0"/>
          <a:chExt cx="0" cy="0"/>
        </a:xfrm>
      </p:grpSpPr>
      <p:pic>
        <p:nvPicPr>
          <p:cNvPr id="5" name="Picture 8" descr="wireframeOverlay-PCVertical.p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b="-123309"/>
          <a:stretch>
            <a:fillRect/>
          </a:stretch>
        </p:blipFill>
        <p:spPr bwMode="auto">
          <a:xfrm>
            <a:off x="182563" y="1179513"/>
            <a:ext cx="5133975" cy="5275262"/>
          </a:xfrm>
          <a:prstGeom prst="rect">
            <a:avLst/>
          </a:prstGeom>
          <a:gradFill rotWithShape="0">
            <a:gsLst>
              <a:gs pos="0">
                <a:schemeClr val="bg2"/>
              </a:gs>
              <a:gs pos="100000">
                <a:schemeClr val="tx2"/>
              </a:gs>
            </a:gsLst>
            <a:lin ang="5400000"/>
          </a:gra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 name="Title 1"/>
          <p:cNvSpPr>
            <a:spLocks noGrp="1"/>
          </p:cNvSpPr>
          <p:nvPr>
            <p:ph type="title"/>
          </p:nvPr>
        </p:nvSpPr>
        <p:spPr>
          <a:xfrm>
            <a:off x="416859" y="1680882"/>
            <a:ext cx="4313891" cy="1162050"/>
          </a:xfrm>
        </p:spPr>
        <p:txBody>
          <a:bodyPr/>
          <a:lstStyle>
            <a:lvl1pPr algn="l">
              <a:defRPr sz="28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416859" y="2837329"/>
            <a:ext cx="4313891" cy="3415834"/>
          </a:xfrm>
        </p:spPr>
        <p:txBody>
          <a:bodyPr>
            <a:normAutofit/>
          </a:bodyPr>
          <a:lstStyle>
            <a:lvl1pPr marL="0" indent="0">
              <a:lnSpc>
                <a:spcPct val="110000"/>
              </a:lnSpc>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Picture Placeholder 10"/>
          <p:cNvSpPr>
            <a:spLocks noGrp="1"/>
          </p:cNvSpPr>
          <p:nvPr>
            <p:ph type="pic" sz="quarter" idx="13"/>
          </p:nvPr>
        </p:nvSpPr>
        <p:spPr>
          <a:xfrm>
            <a:off x="5298140" y="1169894"/>
            <a:ext cx="3671047" cy="5276088"/>
          </a:xfrm>
        </p:spPr>
        <p:txBody>
          <a:bodyPr rtlCol="0">
            <a:normAutofit/>
          </a:bodyPr>
          <a:lstStyle>
            <a:lvl1pPr>
              <a:buNone/>
              <a:defRPr/>
            </a:lvl1pPr>
          </a:lstStyle>
          <a:p>
            <a:pPr lvl="0"/>
            <a:r>
              <a:rPr lang="en-US" noProof="0" smtClean="0"/>
              <a:t>Click icon to add picture</a:t>
            </a:r>
            <a:endParaRPr noProof="0"/>
          </a:p>
        </p:txBody>
      </p:sp>
      <p:sp>
        <p:nvSpPr>
          <p:cNvPr id="6" name="Date Placeholder 4"/>
          <p:cNvSpPr>
            <a:spLocks noGrp="1"/>
          </p:cNvSpPr>
          <p:nvPr>
            <p:ph type="dt" sz="half" idx="14"/>
          </p:nvPr>
        </p:nvSpPr>
        <p:spPr/>
        <p:txBody>
          <a:bodyPr/>
          <a:lstStyle>
            <a:lvl1pPr>
              <a:defRPr smtClean="0"/>
            </a:lvl1pPr>
          </a:lstStyle>
          <a:p>
            <a:pPr>
              <a:defRPr/>
            </a:pPr>
            <a:fld id="{45D82D63-E5DD-484D-857E-63B20FA48398}" type="datetime1">
              <a:rPr lang="en-US"/>
              <a:pPr>
                <a:defRPr/>
              </a:pPr>
              <a:t>9/7/12</a:t>
            </a:fld>
            <a:endParaRPr lang="en-US"/>
          </a:p>
        </p:txBody>
      </p:sp>
      <p:sp>
        <p:nvSpPr>
          <p:cNvPr id="7" name="Footer Placeholder 5"/>
          <p:cNvSpPr>
            <a:spLocks noGrp="1"/>
          </p:cNvSpPr>
          <p:nvPr>
            <p:ph type="ftr" sz="quarter" idx="15"/>
          </p:nvPr>
        </p:nvSpPr>
        <p:spPr/>
        <p:txBody>
          <a:bodyPr/>
          <a:lstStyle>
            <a:lvl1pPr>
              <a:defRPr smtClean="0"/>
            </a:lvl1pPr>
          </a:lstStyle>
          <a:p>
            <a:pPr>
              <a:defRPr/>
            </a:pP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2295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icture above Caption">
    <p:spTree>
      <p:nvGrpSpPr>
        <p:cNvPr id="1" name=""/>
        <p:cNvGrpSpPr/>
        <p:nvPr/>
      </p:nvGrpSpPr>
      <p:grpSpPr>
        <a:xfrm>
          <a:off x="0" y="0"/>
          <a:ext cx="0" cy="0"/>
          <a:chOff x="0" y="0"/>
          <a:chExt cx="0" cy="0"/>
        </a:xfrm>
      </p:grpSpPr>
      <p:sp>
        <p:nvSpPr>
          <p:cNvPr id="5" name="Rectangle 4"/>
          <p:cNvSpPr/>
          <p:nvPr/>
        </p:nvSpPr>
        <p:spPr>
          <a:xfrm>
            <a:off x="182563" y="3281363"/>
            <a:ext cx="8788400" cy="3175000"/>
          </a:xfrm>
          <a:prstGeom prst="rect">
            <a:avLst/>
          </a:prstGeom>
          <a:gradFill>
            <a:gsLst>
              <a:gs pos="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 charset="-128"/>
            </a:endParaRPr>
          </a:p>
        </p:txBody>
      </p:sp>
      <p:sp>
        <p:nvSpPr>
          <p:cNvPr id="11" name="Picture Placeholder 10"/>
          <p:cNvSpPr>
            <a:spLocks noGrp="1"/>
          </p:cNvSpPr>
          <p:nvPr>
            <p:ph type="pic" sz="quarter" idx="13"/>
          </p:nvPr>
        </p:nvSpPr>
        <p:spPr>
          <a:xfrm>
            <a:off x="182880" y="1169894"/>
            <a:ext cx="8787384" cy="2106706"/>
          </a:xfrm>
        </p:spPr>
        <p:txBody>
          <a:bodyPr rtlCol="0">
            <a:normAutofit/>
          </a:bodyPr>
          <a:lstStyle>
            <a:lvl1pPr>
              <a:buNone/>
              <a:defRPr/>
            </a:lvl1pPr>
          </a:lstStyle>
          <a:p>
            <a:pPr lvl="0"/>
            <a:r>
              <a:rPr lang="en-US" noProof="0" smtClean="0"/>
              <a:t>Click icon to add picture</a:t>
            </a:r>
            <a:endParaRPr noProof="0"/>
          </a:p>
        </p:txBody>
      </p:sp>
      <p:sp>
        <p:nvSpPr>
          <p:cNvPr id="2" name="Title 1"/>
          <p:cNvSpPr>
            <a:spLocks noGrp="1"/>
          </p:cNvSpPr>
          <p:nvPr>
            <p:ph type="title"/>
          </p:nvPr>
        </p:nvSpPr>
        <p:spPr>
          <a:xfrm>
            <a:off x="416859" y="3329268"/>
            <a:ext cx="8346141" cy="1014132"/>
          </a:xfrm>
        </p:spPr>
        <p:txBody>
          <a:bodyPr/>
          <a:lstStyle>
            <a:lvl1pPr algn="l">
              <a:defRPr sz="3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416859" y="4343399"/>
            <a:ext cx="8346141" cy="1909763"/>
          </a:xfrm>
        </p:spPr>
        <p:txBody>
          <a:bodyPr>
            <a:normAutofit/>
          </a:bodyPr>
          <a:lstStyle>
            <a:lvl1pPr marL="0" indent="0">
              <a:lnSpc>
                <a:spcPct val="110000"/>
              </a:lnSpc>
              <a:buNone/>
              <a:defRPr sz="1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4"/>
          </p:nvPr>
        </p:nvSpPr>
        <p:spPr/>
        <p:txBody>
          <a:bodyPr/>
          <a:lstStyle>
            <a:lvl1pPr>
              <a:defRPr smtClean="0"/>
            </a:lvl1pPr>
          </a:lstStyle>
          <a:p>
            <a:pPr>
              <a:defRPr/>
            </a:pPr>
            <a:fld id="{8511F30D-B2E4-4A63-827F-79F9A435268A}" type="datetime1">
              <a:rPr lang="en-US"/>
              <a:pPr>
                <a:defRPr/>
              </a:pPr>
              <a:t>9/7/12</a:t>
            </a:fld>
            <a:endParaRPr lang="en-US"/>
          </a:p>
        </p:txBody>
      </p:sp>
      <p:sp>
        <p:nvSpPr>
          <p:cNvPr id="7" name="Footer Placeholder 5"/>
          <p:cNvSpPr>
            <a:spLocks noGrp="1"/>
          </p:cNvSpPr>
          <p:nvPr>
            <p:ph type="ftr" sz="quarter" idx="15"/>
          </p:nvPr>
        </p:nvSpPr>
        <p:spPr/>
        <p:txBody>
          <a:bodyPr/>
          <a:lstStyle>
            <a:lvl1pPr>
              <a:defRPr smtClean="0"/>
            </a:lvl1pPr>
          </a:lstStyle>
          <a:p>
            <a:pPr>
              <a:defRPr/>
            </a:pP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80836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Pictures with Caption">
    <p:spTree>
      <p:nvGrpSpPr>
        <p:cNvPr id="1" name=""/>
        <p:cNvGrpSpPr/>
        <p:nvPr/>
      </p:nvGrpSpPr>
      <p:grpSpPr>
        <a:xfrm>
          <a:off x="0" y="0"/>
          <a:ext cx="0" cy="0"/>
          <a:chOff x="0" y="0"/>
          <a:chExt cx="0" cy="0"/>
        </a:xfrm>
      </p:grpSpPr>
      <p:pic>
        <p:nvPicPr>
          <p:cNvPr id="7" name="Picture 8" descr="wireframeOverlay-PCVertical.p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b="-123309"/>
          <a:stretch>
            <a:fillRect/>
          </a:stretch>
        </p:blipFill>
        <p:spPr bwMode="auto">
          <a:xfrm>
            <a:off x="3835400" y="1179513"/>
            <a:ext cx="5133975" cy="5275262"/>
          </a:xfrm>
          <a:prstGeom prst="rect">
            <a:avLst/>
          </a:prstGeom>
          <a:gradFill rotWithShape="0">
            <a:gsLst>
              <a:gs pos="0">
                <a:schemeClr val="bg2"/>
              </a:gs>
              <a:gs pos="100000">
                <a:schemeClr val="tx2"/>
              </a:gs>
            </a:gsLst>
            <a:lin ang="5400000"/>
          </a:gra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 name="Title 1"/>
          <p:cNvSpPr>
            <a:spLocks noGrp="1"/>
          </p:cNvSpPr>
          <p:nvPr>
            <p:ph type="title"/>
          </p:nvPr>
        </p:nvSpPr>
        <p:spPr>
          <a:xfrm>
            <a:off x="4191000" y="1680882"/>
            <a:ext cx="4313891" cy="1162050"/>
          </a:xfrm>
        </p:spPr>
        <p:txBody>
          <a:bodyPr/>
          <a:lstStyle>
            <a:lvl1pPr algn="l">
              <a:defRPr sz="28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4191000" y="2837329"/>
            <a:ext cx="4313891" cy="3415834"/>
          </a:xfrm>
        </p:spPr>
        <p:txBody>
          <a:bodyPr>
            <a:normAutofit/>
          </a:bodyPr>
          <a:lstStyle>
            <a:lvl1pPr marL="0" indent="0">
              <a:lnSpc>
                <a:spcPct val="110000"/>
              </a:lnSpc>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Picture Placeholder 10"/>
          <p:cNvSpPr>
            <a:spLocks noGrp="1"/>
          </p:cNvSpPr>
          <p:nvPr>
            <p:ph type="pic" sz="quarter" idx="14"/>
          </p:nvPr>
        </p:nvSpPr>
        <p:spPr>
          <a:xfrm>
            <a:off x="182880" y="1179576"/>
            <a:ext cx="3671047" cy="2205318"/>
          </a:xfrm>
        </p:spPr>
        <p:txBody>
          <a:bodyPr rtlCol="0">
            <a:normAutofit/>
          </a:bodyPr>
          <a:lstStyle>
            <a:lvl1pPr>
              <a:buNone/>
              <a:defRPr/>
            </a:lvl1pPr>
          </a:lstStyle>
          <a:p>
            <a:pPr lvl="0"/>
            <a:r>
              <a:rPr lang="en-US" noProof="0" smtClean="0"/>
              <a:t>Click icon to add picture</a:t>
            </a:r>
            <a:endParaRPr noProof="0"/>
          </a:p>
        </p:txBody>
      </p:sp>
      <p:sp>
        <p:nvSpPr>
          <p:cNvPr id="10" name="Picture Placeholder 10"/>
          <p:cNvSpPr>
            <a:spLocks noGrp="1"/>
          </p:cNvSpPr>
          <p:nvPr>
            <p:ph type="pic" sz="quarter" idx="15"/>
          </p:nvPr>
        </p:nvSpPr>
        <p:spPr>
          <a:xfrm>
            <a:off x="2015983" y="3383280"/>
            <a:ext cx="1837944" cy="3072384"/>
          </a:xfrm>
        </p:spPr>
        <p:txBody>
          <a:bodyPr rtlCol="0">
            <a:normAutofit/>
          </a:bodyPr>
          <a:lstStyle>
            <a:lvl1pPr>
              <a:buNone/>
              <a:defRPr/>
            </a:lvl1pPr>
          </a:lstStyle>
          <a:p>
            <a:pPr lvl="0"/>
            <a:r>
              <a:rPr lang="en-US" noProof="0" smtClean="0"/>
              <a:t>Click icon to add picture</a:t>
            </a:r>
            <a:endParaRPr noProof="0"/>
          </a:p>
        </p:txBody>
      </p:sp>
      <p:sp>
        <p:nvSpPr>
          <p:cNvPr id="12" name="Picture Placeholder 10"/>
          <p:cNvSpPr>
            <a:spLocks noGrp="1"/>
          </p:cNvSpPr>
          <p:nvPr>
            <p:ph type="pic" sz="quarter" idx="16"/>
          </p:nvPr>
        </p:nvSpPr>
        <p:spPr>
          <a:xfrm>
            <a:off x="182880" y="3383280"/>
            <a:ext cx="1837944" cy="3072384"/>
          </a:xfrm>
        </p:spPr>
        <p:txBody>
          <a:bodyPr rtlCol="0">
            <a:normAutofit/>
          </a:bodyPr>
          <a:lstStyle>
            <a:lvl1pPr>
              <a:buNone/>
              <a:defRPr/>
            </a:lvl1pPr>
          </a:lstStyle>
          <a:p>
            <a:pPr lvl="0"/>
            <a:r>
              <a:rPr lang="en-US" noProof="0" smtClean="0"/>
              <a:t>Click icon to add picture</a:t>
            </a:r>
            <a:endParaRPr noProof="0"/>
          </a:p>
        </p:txBody>
      </p:sp>
      <p:sp>
        <p:nvSpPr>
          <p:cNvPr id="9" name="Date Placeholder 4"/>
          <p:cNvSpPr>
            <a:spLocks noGrp="1"/>
          </p:cNvSpPr>
          <p:nvPr>
            <p:ph type="dt" sz="half" idx="17"/>
          </p:nvPr>
        </p:nvSpPr>
        <p:spPr/>
        <p:txBody>
          <a:bodyPr/>
          <a:lstStyle>
            <a:lvl1pPr>
              <a:defRPr smtClean="0"/>
            </a:lvl1pPr>
          </a:lstStyle>
          <a:p>
            <a:pPr>
              <a:defRPr/>
            </a:pPr>
            <a:fld id="{254E438C-30CF-452D-9AA8-7D14779D4A3B}" type="datetime1">
              <a:rPr lang="en-US"/>
              <a:pPr>
                <a:defRPr/>
              </a:pPr>
              <a:t>9/7/12</a:t>
            </a:fld>
            <a:endParaRPr lang="en-US"/>
          </a:p>
        </p:txBody>
      </p:sp>
      <p:sp>
        <p:nvSpPr>
          <p:cNvPr id="11" name="Footer Placeholder 5"/>
          <p:cNvSpPr>
            <a:spLocks noGrp="1"/>
          </p:cNvSpPr>
          <p:nvPr>
            <p:ph type="ftr" sz="quarter" idx="18"/>
          </p:nvPr>
        </p:nvSpPr>
        <p:spPr/>
        <p:txBody>
          <a:bodyPr/>
          <a:lstStyle>
            <a:lvl1pPr>
              <a:defRPr smtClean="0"/>
            </a:lvl1pPr>
          </a:lstStyle>
          <a:p>
            <a:pPr>
              <a:defRPr/>
            </a:pPr>
            <a:endParaRPr lang="en-US"/>
          </a:p>
        </p:txBody>
      </p:sp>
      <p:sp>
        <p:nvSpPr>
          <p:cNvPr id="13" name="Slide Number Placeholder 5"/>
          <p:cNvSpPr>
            <a:spLocks noGrp="1"/>
          </p:cNvSpPr>
          <p:nvPr>
            <p:ph type="sldNum" sz="quarter" idx="19"/>
          </p:nvPr>
        </p:nvSpPr>
        <p:spPr/>
        <p:txBody>
          <a:bodyPr/>
          <a:lstStyle>
            <a:lvl1pPr>
              <a:defRPr smtClean="0"/>
            </a:lvl1pPr>
          </a:lstStyle>
          <a:p>
            <a:pPr>
              <a:defRPr/>
            </a:pPr>
            <a:fld id="{03A3FE2B-D6B2-4FBA-919B-8C4245071AC2}"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77837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pic>
        <p:nvPicPr>
          <p:cNvPr id="4" name="Picture 8" descr="wireframeOverlay-Content.p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79388" y="1179513"/>
            <a:ext cx="8786812" cy="1441450"/>
          </a:xfrm>
          <a:prstGeom prst="rect">
            <a:avLst/>
          </a:prstGeom>
          <a:gradFill rotWithShape="0">
            <a:gsLst>
              <a:gs pos="0">
                <a:schemeClr val="tx2"/>
              </a:gs>
              <a:gs pos="100000">
                <a:schemeClr val="bg2"/>
              </a:gs>
            </a:gsLst>
            <a:lin ang="5400000"/>
          </a:gra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smtClean="0"/>
            </a:lvl1pPr>
          </a:lstStyle>
          <a:p>
            <a:pPr>
              <a:defRPr/>
            </a:pPr>
            <a:fld id="{7802CD75-2D99-4D97-9FEC-2F9795BA1B8A}" type="datetime1">
              <a:rPr lang="en-US"/>
              <a:pPr>
                <a:defRPr/>
              </a:pPr>
              <a:t>9/7/12</a:t>
            </a:fld>
            <a:endParaRPr lang="en-US"/>
          </a:p>
        </p:txBody>
      </p:sp>
      <p:sp>
        <p:nvSpPr>
          <p:cNvPr id="6" name="Footer Placeholder 4"/>
          <p:cNvSpPr>
            <a:spLocks noGrp="1"/>
          </p:cNvSpPr>
          <p:nvPr>
            <p:ph type="ftr" sz="quarter" idx="11"/>
          </p:nvPr>
        </p:nvSpPr>
        <p:spPr/>
        <p:txBody>
          <a:bodyPr/>
          <a:lstStyle>
            <a:lvl1pPr>
              <a:defRPr smtClean="0"/>
            </a:lvl1pPr>
          </a:lstStyle>
          <a:p>
            <a:pPr>
              <a:defRPr/>
            </a:pPr>
            <a:endParaRPr lang="en-US"/>
          </a:p>
        </p:txBody>
      </p:sp>
      <p:sp>
        <p:nvSpPr>
          <p:cNvPr id="7" name="Slide Number Placeholder 5"/>
          <p:cNvSpPr>
            <a:spLocks noGrp="1"/>
          </p:cNvSpPr>
          <p:nvPr>
            <p:ph type="sldNum" sz="quarter" idx="12"/>
          </p:nvPr>
        </p:nvSpPr>
        <p:spPr/>
        <p:txBody>
          <a:bodyPr/>
          <a:lstStyle>
            <a:lvl1pPr>
              <a:defRPr smtClean="0"/>
            </a:lvl1pPr>
          </a:lstStyle>
          <a:p>
            <a:pPr>
              <a:defRPr/>
            </a:pPr>
            <a:fld id="{AE22FAC0-C09B-4A23-B514-879B5DA0C3DD}"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51993213"/>
      </p:ext>
    </p:extLst>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pic>
        <p:nvPicPr>
          <p:cNvPr id="4" name="Picture 8" descr="wireframeOverlay-VerticalTC.p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93649"/>
          <a:stretch>
            <a:fillRect/>
          </a:stretch>
        </p:blipFill>
        <p:spPr bwMode="auto">
          <a:xfrm>
            <a:off x="7445375" y="1177925"/>
            <a:ext cx="1524000" cy="5275263"/>
          </a:xfrm>
          <a:prstGeom prst="rect">
            <a:avLst/>
          </a:prstGeom>
          <a:gradFill rotWithShape="0">
            <a:gsLst>
              <a:gs pos="0">
                <a:schemeClr val="tx2"/>
              </a:gs>
              <a:gs pos="100000">
                <a:schemeClr val="bg2"/>
              </a:gs>
            </a:gsLst>
            <a:lin ang="5400000"/>
          </a:gra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 name="Vertical Title 1"/>
          <p:cNvSpPr>
            <a:spLocks noGrp="1"/>
          </p:cNvSpPr>
          <p:nvPr>
            <p:ph type="title" orient="vert"/>
          </p:nvPr>
        </p:nvSpPr>
        <p:spPr>
          <a:xfrm>
            <a:off x="7440705" y="1398494"/>
            <a:ext cx="1447800" cy="4849906"/>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17513" y="1398494"/>
            <a:ext cx="6669087" cy="484990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smtClean="0"/>
            </a:lvl1pPr>
          </a:lstStyle>
          <a:p>
            <a:pPr>
              <a:defRPr/>
            </a:pPr>
            <a:fld id="{1AD5AB33-8256-4B6F-B5FF-076DC4B8ED57}" type="datetime1">
              <a:rPr lang="en-US"/>
              <a:pPr>
                <a:defRPr/>
              </a:pPr>
              <a:t>9/7/12</a:t>
            </a:fld>
            <a:endParaRPr lang="en-US"/>
          </a:p>
        </p:txBody>
      </p:sp>
      <p:sp>
        <p:nvSpPr>
          <p:cNvPr id="6" name="Footer Placeholder 4"/>
          <p:cNvSpPr>
            <a:spLocks noGrp="1"/>
          </p:cNvSpPr>
          <p:nvPr>
            <p:ph type="ftr" sz="quarter" idx="11"/>
          </p:nvPr>
        </p:nvSpPr>
        <p:spPr/>
        <p:txBody>
          <a:bodyPr/>
          <a:lstStyle>
            <a:lvl1pPr>
              <a:defRPr smtClean="0"/>
            </a:lvl1pPr>
          </a:lstStyle>
          <a:p>
            <a:pPr>
              <a:defRPr/>
            </a:pPr>
            <a:endParaRPr lang="en-US"/>
          </a:p>
        </p:txBody>
      </p:sp>
      <p:sp>
        <p:nvSpPr>
          <p:cNvPr id="7" name="Slide Number Placeholder 5"/>
          <p:cNvSpPr>
            <a:spLocks noGrp="1"/>
          </p:cNvSpPr>
          <p:nvPr>
            <p:ph type="sldNum" sz="quarter" idx="12"/>
          </p:nvPr>
        </p:nvSpPr>
        <p:spPr/>
        <p:txBody>
          <a:bodyPr/>
          <a:lstStyle>
            <a:lvl1pPr>
              <a:defRPr smtClean="0"/>
            </a:lvl1pPr>
          </a:lstStyle>
          <a:p>
            <a:pPr>
              <a:defRPr/>
            </a:pPr>
            <a:fld id="{50C99543-8D86-49ED-8277-B5EE0B78BEDA}"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86652384"/>
      </p:ext>
    </p:extLst>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Closing">
    <p:spTree>
      <p:nvGrpSpPr>
        <p:cNvPr id="1" name=""/>
        <p:cNvGrpSpPr/>
        <p:nvPr/>
      </p:nvGrpSpPr>
      <p:grpSpPr>
        <a:xfrm>
          <a:off x="0" y="0"/>
          <a:ext cx="0" cy="0"/>
          <a:chOff x="0" y="0"/>
          <a:chExt cx="0" cy="0"/>
        </a:xfrm>
      </p:grpSpPr>
      <p:sp>
        <p:nvSpPr>
          <p:cNvPr id="2" name="Rectangle 1"/>
          <p:cNvSpPr/>
          <p:nvPr/>
        </p:nvSpPr>
        <p:spPr>
          <a:xfrm>
            <a:off x="182563" y="1179513"/>
            <a:ext cx="8788400" cy="5276850"/>
          </a:xfrm>
          <a:prstGeom prst="rect">
            <a:avLst/>
          </a:prstGeom>
          <a:gradFill>
            <a:gsLst>
              <a:gs pos="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 charset="-128"/>
            </a:endParaRPr>
          </a:p>
        </p:txBody>
      </p:sp>
      <p:pic>
        <p:nvPicPr>
          <p:cNvPr id="3" name="Picture 10" descr="DirectionalButtons-LeftOnlyOnly.p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837488" y="538163"/>
            <a:ext cx="752475" cy="3524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4" name="Date Placeholder 1"/>
          <p:cNvSpPr>
            <a:spLocks noGrp="1"/>
          </p:cNvSpPr>
          <p:nvPr>
            <p:ph type="dt" sz="half" idx="10"/>
          </p:nvPr>
        </p:nvSpPr>
        <p:spPr/>
        <p:txBody>
          <a:bodyPr/>
          <a:lstStyle>
            <a:lvl1pPr>
              <a:defRPr smtClean="0"/>
            </a:lvl1pPr>
          </a:lstStyle>
          <a:p>
            <a:pPr>
              <a:defRPr/>
            </a:pPr>
            <a:fld id="{99D44167-3F0A-4C88-8CC5-0F245AA023AA}" type="datetime1">
              <a:rPr lang="en-US"/>
              <a:pPr>
                <a:defRPr/>
              </a:pPr>
              <a:t>9/7/12</a:t>
            </a:fld>
            <a:endParaRPr lang="en-US"/>
          </a:p>
        </p:txBody>
      </p:sp>
      <p:sp>
        <p:nvSpPr>
          <p:cNvPr id="5" name="Footer Placeholder 2"/>
          <p:cNvSpPr>
            <a:spLocks noGrp="1"/>
          </p:cNvSpPr>
          <p:nvPr>
            <p:ph type="ftr" sz="quarter" idx="11"/>
          </p:nvPr>
        </p:nvSpPr>
        <p:spPr/>
        <p:txBody>
          <a:bodyPr/>
          <a:lstStyle>
            <a:lvl1pPr>
              <a:defRPr smtClean="0"/>
            </a:lvl1pPr>
          </a:lstStyle>
          <a:p>
            <a:pPr>
              <a:defRPr/>
            </a:pPr>
            <a:endParaRPr lang="en-US"/>
          </a:p>
        </p:txBody>
      </p:sp>
      <p:sp>
        <p:nvSpPr>
          <p:cNvPr id="6" name="Slide Number Placeholder 3"/>
          <p:cNvSpPr>
            <a:spLocks noGrp="1"/>
          </p:cNvSpPr>
          <p:nvPr>
            <p:ph type="sldNum" sz="quarter" idx="12"/>
          </p:nvPr>
        </p:nvSpPr>
        <p:spPr/>
        <p:txBody>
          <a:bodyPr/>
          <a:lstStyle>
            <a:lvl1pPr>
              <a:defRPr smtClean="0"/>
            </a:lvl1pPr>
          </a:lstStyle>
          <a:p>
            <a:pPr>
              <a:defRPr/>
            </a:pPr>
            <a:fld id="{81FA5389-F92C-4EF1-8DDD-8040D01B8EB9}"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60378313"/>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pic>
        <p:nvPicPr>
          <p:cNvPr id="4" name="Picture 8" descr="wireframeOverlay-Content.p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79388" y="1179513"/>
            <a:ext cx="8786812" cy="1441450"/>
          </a:xfrm>
          <a:prstGeom prst="rect">
            <a:avLst/>
          </a:prstGeom>
          <a:gradFill rotWithShape="0">
            <a:gsLst>
              <a:gs pos="0">
                <a:schemeClr val="tx2"/>
              </a:gs>
              <a:gs pos="100000">
                <a:schemeClr val="bg2"/>
              </a:gs>
            </a:gsLst>
            <a:lin ang="5400000"/>
          </a:gra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a:xfrm>
            <a:off x="415925" y="2756646"/>
            <a:ext cx="8308975" cy="3491753"/>
          </a:xfrm>
        </p:spPr>
        <p:txBody>
          <a:bodyPr>
            <a:normAutofit/>
          </a:bodyPr>
          <a:lstStyle>
            <a:lvl1pPr>
              <a:defRPr sz="2000"/>
            </a:lvl1pPr>
            <a:lvl2pPr>
              <a:defRPr sz="18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smtClean="0"/>
            </a:lvl1pPr>
          </a:lstStyle>
          <a:p>
            <a:pPr>
              <a:defRPr/>
            </a:pPr>
            <a:fld id="{90225947-59BB-47AB-8A5E-2A8460C3D0CE}" type="datetime1">
              <a:rPr lang="en-US"/>
              <a:pPr>
                <a:defRPr/>
              </a:pPr>
              <a:t>9/7/12</a:t>
            </a:fld>
            <a:endParaRPr lang="en-US"/>
          </a:p>
        </p:txBody>
      </p:sp>
      <p:sp>
        <p:nvSpPr>
          <p:cNvPr id="6" name="Footer Placeholder 4"/>
          <p:cNvSpPr>
            <a:spLocks noGrp="1"/>
          </p:cNvSpPr>
          <p:nvPr>
            <p:ph type="ftr" sz="quarter" idx="11"/>
          </p:nvPr>
        </p:nvSpPr>
        <p:spPr/>
        <p:txBody>
          <a:bodyPr/>
          <a:lstStyle>
            <a:lvl1pPr>
              <a:defRPr smtClean="0"/>
            </a:lvl1pPr>
          </a:lstStyle>
          <a:p>
            <a:pPr>
              <a:defRPr/>
            </a:pPr>
            <a:endParaRPr lang="en-US"/>
          </a:p>
        </p:txBody>
      </p:sp>
      <p:sp>
        <p:nvSpPr>
          <p:cNvPr id="7" name="Slide Number Placeholder 5"/>
          <p:cNvSpPr>
            <a:spLocks noGrp="1"/>
          </p:cNvSpPr>
          <p:nvPr>
            <p:ph type="sldNum" sz="quarter" idx="12"/>
          </p:nvPr>
        </p:nvSpPr>
        <p:spPr/>
        <p:txBody>
          <a:bodyPr/>
          <a:lstStyle>
            <a:lvl1pPr>
              <a:defRPr smtClean="0"/>
            </a:lvl1pPr>
          </a:lstStyle>
          <a:p>
            <a:pPr>
              <a:defRPr/>
            </a:pPr>
            <a:fld id="{172B1BA4-6E05-4A69-B729-A28B870188DD}"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5933999"/>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Alt.">
    <p:spTree>
      <p:nvGrpSpPr>
        <p:cNvPr id="1" name=""/>
        <p:cNvGrpSpPr/>
        <p:nvPr/>
      </p:nvGrpSpPr>
      <p:grpSpPr>
        <a:xfrm>
          <a:off x="0" y="0"/>
          <a:ext cx="0" cy="0"/>
          <a:chOff x="0" y="0"/>
          <a:chExt cx="0" cy="0"/>
        </a:xfrm>
      </p:grpSpPr>
      <p:pic>
        <p:nvPicPr>
          <p:cNvPr id="4" name="Picture 8" descr="wireframeOverlay-TCFull.p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98711"/>
          <a:stretch>
            <a:fillRect/>
          </a:stretch>
        </p:blipFill>
        <p:spPr bwMode="auto">
          <a:xfrm>
            <a:off x="177800" y="1179513"/>
            <a:ext cx="8788400" cy="5276850"/>
          </a:xfrm>
          <a:prstGeom prst="rect">
            <a:avLst/>
          </a:prstGeom>
          <a:gradFill rotWithShape="0">
            <a:gsLst>
              <a:gs pos="0">
                <a:schemeClr val="bg2"/>
              </a:gs>
              <a:gs pos="100000">
                <a:schemeClr val="tx2"/>
              </a:gs>
            </a:gsLst>
            <a:lin ang="5400000"/>
          </a:gra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1pPr>
              <a:buClrTx/>
              <a:defRPr>
                <a:solidFill>
                  <a:schemeClr val="bg1"/>
                </a:solidFill>
              </a:defRPr>
            </a:lvl1pPr>
            <a:lvl2pPr>
              <a:buClr>
                <a:schemeClr val="bg1">
                  <a:lumMod val="75000"/>
                </a:schemeClr>
              </a:buClr>
              <a:defRPr>
                <a:solidFill>
                  <a:schemeClr val="bg1"/>
                </a:solidFill>
              </a:defRPr>
            </a:lvl2pPr>
            <a:lvl3pPr>
              <a:buClrTx/>
              <a:defRPr>
                <a:solidFill>
                  <a:schemeClr val="bg1"/>
                </a:solidFill>
              </a:defRPr>
            </a:lvl3pPr>
            <a:lvl4pPr>
              <a:buClr>
                <a:schemeClr val="bg1">
                  <a:lumMod val="75000"/>
                </a:schemeClr>
              </a:buClr>
              <a:defRPr>
                <a:solidFill>
                  <a:schemeClr val="bg1"/>
                </a:solidFill>
              </a:defRPr>
            </a:lvl4pPr>
            <a:lvl5pPr>
              <a:buClrTx/>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smtClean="0"/>
            </a:lvl1pPr>
          </a:lstStyle>
          <a:p>
            <a:pPr>
              <a:defRPr/>
            </a:pPr>
            <a:fld id="{E648F8A6-F10F-45AA-A60F-A7E2AF2FA2CE}" type="datetime1">
              <a:rPr lang="en-US"/>
              <a:pPr>
                <a:defRPr/>
              </a:pPr>
              <a:t>9/7/12</a:t>
            </a:fld>
            <a:endParaRPr lang="en-US"/>
          </a:p>
        </p:txBody>
      </p:sp>
      <p:sp>
        <p:nvSpPr>
          <p:cNvPr id="6" name="Footer Placeholder 4"/>
          <p:cNvSpPr>
            <a:spLocks noGrp="1"/>
          </p:cNvSpPr>
          <p:nvPr>
            <p:ph type="ftr" sz="quarter" idx="11"/>
          </p:nvPr>
        </p:nvSpPr>
        <p:spPr/>
        <p:txBody>
          <a:bodyPr/>
          <a:lstStyle>
            <a:lvl1pPr>
              <a:defRPr smtClean="0"/>
            </a:lvl1pPr>
          </a:lstStyle>
          <a:p>
            <a:pPr>
              <a:defRPr/>
            </a:pPr>
            <a:endParaRPr lang="en-US"/>
          </a:p>
        </p:txBody>
      </p:sp>
      <p:sp>
        <p:nvSpPr>
          <p:cNvPr id="7" name="Slide Number Placeholder 5"/>
          <p:cNvSpPr>
            <a:spLocks noGrp="1"/>
          </p:cNvSpPr>
          <p:nvPr>
            <p:ph type="sldNum" sz="quarter" idx="12"/>
          </p:nvPr>
        </p:nvSpPr>
        <p:spPr/>
        <p:txBody>
          <a:bodyPr/>
          <a:lstStyle>
            <a:lvl1pPr>
              <a:defRPr smtClean="0"/>
            </a:lvl1pPr>
          </a:lstStyle>
          <a:p>
            <a:pPr>
              <a:defRPr/>
            </a:pPr>
            <a:fld id="{C21AD85A-1428-44D6-B516-D364EAADCC44}"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21636907"/>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pic>
        <p:nvPicPr>
          <p:cNvPr id="4" name="Picture 8" descr="wireframeOverlay-SectionH.p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r="-91875"/>
          <a:stretch>
            <a:fillRect/>
          </a:stretch>
        </p:blipFill>
        <p:spPr bwMode="auto">
          <a:xfrm>
            <a:off x="182563" y="1179513"/>
            <a:ext cx="8785225" cy="5276850"/>
          </a:xfrm>
          <a:prstGeom prst="rect">
            <a:avLst/>
          </a:prstGeom>
          <a:gradFill rotWithShape="0">
            <a:gsLst>
              <a:gs pos="0">
                <a:schemeClr val="tx2"/>
              </a:gs>
              <a:gs pos="100000">
                <a:schemeClr val="bg2"/>
              </a:gs>
            </a:gsLst>
            <a:lin ang="5400000"/>
          </a:gra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 name="Title 1"/>
          <p:cNvSpPr>
            <a:spLocks noGrp="1"/>
          </p:cNvSpPr>
          <p:nvPr>
            <p:ph type="title"/>
          </p:nvPr>
        </p:nvSpPr>
        <p:spPr>
          <a:xfrm>
            <a:off x="2133600" y="3429000"/>
            <a:ext cx="6591300" cy="1371600"/>
          </a:xfrm>
        </p:spPr>
        <p:txBody>
          <a:bodyPr/>
          <a:lstStyle>
            <a:lvl1pPr algn="r">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2133600" y="4800599"/>
            <a:ext cx="6591300" cy="1066801"/>
          </a:xfrm>
        </p:spPr>
        <p:txBody>
          <a:bodyPr>
            <a:normAutofit/>
          </a:bodyPr>
          <a:lstStyle>
            <a:lvl1pPr marL="0" indent="0" algn="r">
              <a:spcBef>
                <a:spcPts val="30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smtClean="0"/>
            </a:lvl1pPr>
          </a:lstStyle>
          <a:p>
            <a:pPr>
              <a:defRPr/>
            </a:pPr>
            <a:fld id="{27323E48-B7A6-4C7D-91ED-495D29D3F14B}" type="datetime1">
              <a:rPr lang="en-US"/>
              <a:pPr>
                <a:defRPr/>
              </a:pPr>
              <a:t>9/7/12</a:t>
            </a:fld>
            <a:endParaRPr lang="en-US"/>
          </a:p>
        </p:txBody>
      </p:sp>
      <p:sp>
        <p:nvSpPr>
          <p:cNvPr id="6" name="Footer Placeholder 4"/>
          <p:cNvSpPr>
            <a:spLocks noGrp="1"/>
          </p:cNvSpPr>
          <p:nvPr>
            <p:ph type="ftr" sz="quarter" idx="11"/>
          </p:nvPr>
        </p:nvSpPr>
        <p:spPr/>
        <p:txBody>
          <a:bodyPr/>
          <a:lstStyle>
            <a:lvl1pPr>
              <a:defRPr smtClean="0"/>
            </a:lvl1pPr>
          </a:lstStyle>
          <a:p>
            <a:pPr>
              <a:defRPr/>
            </a:pPr>
            <a:endParaRPr lang="en-US"/>
          </a:p>
        </p:txBody>
      </p:sp>
      <p:sp>
        <p:nvSpPr>
          <p:cNvPr id="7" name="Slide Number Placeholder 5"/>
          <p:cNvSpPr>
            <a:spLocks noGrp="1"/>
          </p:cNvSpPr>
          <p:nvPr>
            <p:ph type="sldNum" sz="quarter" idx="12"/>
          </p:nvPr>
        </p:nvSpPr>
        <p:spPr/>
        <p:txBody>
          <a:bodyPr/>
          <a:lstStyle>
            <a:lvl1pPr>
              <a:defRPr smtClean="0"/>
            </a:lvl1pPr>
          </a:lstStyle>
          <a:p>
            <a:pPr>
              <a:defRPr/>
            </a:pPr>
            <a:fld id="{124A2E61-B121-4BE5-9556-DBCECCF06AAA}"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17581312"/>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pic>
        <p:nvPicPr>
          <p:cNvPr id="5" name="Picture 8" descr="wireframeOverlay-Content.p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79388" y="1179513"/>
            <a:ext cx="8786812" cy="1441450"/>
          </a:xfrm>
          <a:prstGeom prst="rect">
            <a:avLst/>
          </a:prstGeom>
          <a:gradFill rotWithShape="0">
            <a:gsLst>
              <a:gs pos="0">
                <a:schemeClr val="tx2"/>
              </a:gs>
              <a:gs pos="100000">
                <a:schemeClr val="bg2"/>
              </a:gs>
            </a:gsLst>
            <a:lin ang="5400000"/>
          </a:gra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16859" y="2770188"/>
            <a:ext cx="3840480" cy="3464765"/>
          </a:xfrm>
        </p:spPr>
        <p:txBody>
          <a:bodyPr>
            <a:normAutofit/>
          </a:bodyPr>
          <a:lstStyle>
            <a:lvl1pPr>
              <a:spcBef>
                <a:spcPts val="1800"/>
              </a:spcBef>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73214" y="2770188"/>
            <a:ext cx="3840480" cy="3464765"/>
          </a:xfrm>
        </p:spPr>
        <p:txBody>
          <a:bodyPr>
            <a:normAutofit/>
          </a:bodyPr>
          <a:lstStyle>
            <a:lvl1pPr>
              <a:spcBef>
                <a:spcPts val="1800"/>
              </a:spcBef>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Date Placeholder 4"/>
          <p:cNvSpPr>
            <a:spLocks noGrp="1"/>
          </p:cNvSpPr>
          <p:nvPr>
            <p:ph type="dt" sz="half" idx="10"/>
          </p:nvPr>
        </p:nvSpPr>
        <p:spPr/>
        <p:txBody>
          <a:bodyPr/>
          <a:lstStyle>
            <a:lvl1pPr>
              <a:defRPr smtClean="0"/>
            </a:lvl1pPr>
          </a:lstStyle>
          <a:p>
            <a:pPr>
              <a:defRPr/>
            </a:pPr>
            <a:fld id="{457B8381-7326-4DA5-A8BC-53C1588F103A}" type="datetime1">
              <a:rPr lang="en-US"/>
              <a:pPr>
                <a:defRPr/>
              </a:pPr>
              <a:t>9/7/12</a:t>
            </a:fld>
            <a:endParaRPr lang="en-US"/>
          </a:p>
        </p:txBody>
      </p:sp>
      <p:sp>
        <p:nvSpPr>
          <p:cNvPr id="7" name="Footer Placeholder 5"/>
          <p:cNvSpPr>
            <a:spLocks noGrp="1"/>
          </p:cNvSpPr>
          <p:nvPr>
            <p:ph type="ftr" sz="quarter" idx="11"/>
          </p:nvPr>
        </p:nvSpPr>
        <p:spPr/>
        <p:txBody>
          <a:bodyPr/>
          <a:lstStyle>
            <a:lvl1pPr>
              <a:defRPr smtClean="0"/>
            </a:lvl1pPr>
          </a:lstStyle>
          <a:p>
            <a:pPr>
              <a:defRPr/>
            </a:pPr>
            <a:endParaRPr lang="en-US"/>
          </a:p>
        </p:txBody>
      </p:sp>
      <p:sp>
        <p:nvSpPr>
          <p:cNvPr id="8" name="Slide Number Placeholder 6"/>
          <p:cNvSpPr>
            <a:spLocks noGrp="1"/>
          </p:cNvSpPr>
          <p:nvPr>
            <p:ph type="sldNum" sz="quarter" idx="12"/>
          </p:nvPr>
        </p:nvSpPr>
        <p:spPr/>
        <p:txBody>
          <a:bodyPr/>
          <a:lstStyle>
            <a:lvl1pPr>
              <a:defRPr smtClean="0"/>
            </a:lvl1pPr>
          </a:lstStyle>
          <a:p>
            <a:pPr>
              <a:defRPr/>
            </a:pPr>
            <a:fld id="{A572CB3C-1035-44CE-8E5D-2FEB05E3EE01}"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14125166"/>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pic>
        <p:nvPicPr>
          <p:cNvPr id="7" name="Picture 8" descr="wireframeOverlay-Content.p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79388" y="1179513"/>
            <a:ext cx="8786812" cy="1441450"/>
          </a:xfrm>
          <a:prstGeom prst="rect">
            <a:avLst/>
          </a:prstGeom>
          <a:gradFill rotWithShape="0">
            <a:gsLst>
              <a:gs pos="0">
                <a:schemeClr val="tx2"/>
              </a:gs>
              <a:gs pos="100000">
                <a:schemeClr val="bg2"/>
              </a:gs>
            </a:gsLst>
            <a:lin ang="5400000"/>
          </a:gra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16859" y="2675964"/>
            <a:ext cx="3840480" cy="645459"/>
          </a:xfrm>
        </p:spPr>
        <p:txBody>
          <a:bodyPr anchor="ctr">
            <a:normAutofit/>
          </a:bodyPr>
          <a:lstStyle>
            <a:lvl1pPr marL="0" indent="0" algn="ctr">
              <a:spcBef>
                <a:spcPts val="300"/>
              </a:spcBef>
              <a:buNone/>
              <a:defRPr sz="24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16859" y="3307976"/>
            <a:ext cx="3840480" cy="2925762"/>
          </a:xfrm>
        </p:spPr>
        <p:txBody>
          <a:bodyPr>
            <a:normAutofit/>
          </a:bodyPr>
          <a:lstStyle>
            <a:lvl1pPr>
              <a:spcBef>
                <a:spcPts val="1800"/>
              </a:spcBef>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873752" y="2675964"/>
            <a:ext cx="3840480" cy="645459"/>
          </a:xfrm>
        </p:spPr>
        <p:txBody>
          <a:bodyPr anchor="ctr">
            <a:normAutofit/>
          </a:bodyPr>
          <a:lstStyle>
            <a:lvl1pPr marL="0" indent="0" algn="ctr">
              <a:spcBef>
                <a:spcPts val="300"/>
              </a:spcBef>
              <a:buNone/>
              <a:defRPr sz="24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3752" y="3307976"/>
            <a:ext cx="3840480" cy="2925762"/>
          </a:xfrm>
        </p:spPr>
        <p:txBody>
          <a:bodyPr>
            <a:normAutofit/>
          </a:bodyPr>
          <a:lstStyle>
            <a:lvl1pPr>
              <a:spcBef>
                <a:spcPts val="1800"/>
              </a:spcBef>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6"/>
          <p:cNvSpPr>
            <a:spLocks noGrp="1"/>
          </p:cNvSpPr>
          <p:nvPr>
            <p:ph type="dt" sz="half" idx="10"/>
          </p:nvPr>
        </p:nvSpPr>
        <p:spPr/>
        <p:txBody>
          <a:bodyPr/>
          <a:lstStyle>
            <a:lvl1pPr>
              <a:defRPr smtClean="0"/>
            </a:lvl1pPr>
          </a:lstStyle>
          <a:p>
            <a:pPr>
              <a:defRPr/>
            </a:pPr>
            <a:fld id="{6AE90A30-D786-4683-AD8B-751F1FC7EEAC}" type="datetime1">
              <a:rPr lang="en-US"/>
              <a:pPr>
                <a:defRPr/>
              </a:pPr>
              <a:t>9/7/12</a:t>
            </a:fld>
            <a:endParaRPr lang="en-US"/>
          </a:p>
        </p:txBody>
      </p:sp>
      <p:sp>
        <p:nvSpPr>
          <p:cNvPr id="9" name="Footer Placeholder 7"/>
          <p:cNvSpPr>
            <a:spLocks noGrp="1"/>
          </p:cNvSpPr>
          <p:nvPr>
            <p:ph type="ftr" sz="quarter" idx="11"/>
          </p:nvPr>
        </p:nvSpPr>
        <p:spPr/>
        <p:txBody>
          <a:bodyPr/>
          <a:lstStyle>
            <a:lvl1pPr>
              <a:defRPr smtClean="0"/>
            </a:lvl1pPr>
          </a:lstStyle>
          <a:p>
            <a:pPr>
              <a:defRPr/>
            </a:pPr>
            <a:endParaRPr lang="en-US"/>
          </a:p>
        </p:txBody>
      </p:sp>
      <p:sp>
        <p:nvSpPr>
          <p:cNvPr id="10" name="Slide Number Placeholder 8"/>
          <p:cNvSpPr>
            <a:spLocks noGrp="1"/>
          </p:cNvSpPr>
          <p:nvPr>
            <p:ph type="sldNum" sz="quarter" idx="12"/>
          </p:nvPr>
        </p:nvSpPr>
        <p:spPr/>
        <p:txBody>
          <a:bodyPr/>
          <a:lstStyle>
            <a:lvl1pPr>
              <a:defRPr smtClean="0"/>
            </a:lvl1pPr>
          </a:lstStyle>
          <a:p>
            <a:pPr>
              <a:defRPr/>
            </a:pPr>
            <a:fld id="{32C08D04-34A0-47FE-882E-3485942F81CD}"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7391660"/>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pic>
        <p:nvPicPr>
          <p:cNvPr id="3" name="Picture 8" descr="wireframeOverlay-Content.p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79388" y="1179513"/>
            <a:ext cx="8786812" cy="1441450"/>
          </a:xfrm>
          <a:prstGeom prst="rect">
            <a:avLst/>
          </a:prstGeom>
          <a:gradFill rotWithShape="0">
            <a:gsLst>
              <a:gs pos="0">
                <a:schemeClr val="tx2"/>
              </a:gs>
              <a:gs pos="100000">
                <a:schemeClr val="bg2"/>
              </a:gs>
            </a:gsLst>
            <a:lin ang="5400000"/>
          </a:gra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a:p>
        </p:txBody>
      </p:sp>
      <p:sp>
        <p:nvSpPr>
          <p:cNvPr id="4" name="Date Placeholder 2"/>
          <p:cNvSpPr>
            <a:spLocks noGrp="1"/>
          </p:cNvSpPr>
          <p:nvPr>
            <p:ph type="dt" sz="half" idx="10"/>
          </p:nvPr>
        </p:nvSpPr>
        <p:spPr/>
        <p:txBody>
          <a:bodyPr/>
          <a:lstStyle>
            <a:lvl1pPr>
              <a:defRPr smtClean="0"/>
            </a:lvl1pPr>
          </a:lstStyle>
          <a:p>
            <a:pPr>
              <a:defRPr/>
            </a:pPr>
            <a:fld id="{D08ACA96-B296-4C74-8402-947A0149B7CD}" type="datetime1">
              <a:rPr lang="en-US"/>
              <a:pPr>
                <a:defRPr/>
              </a:pPr>
              <a:t>9/7/12</a:t>
            </a:fld>
            <a:endParaRPr lang="en-US"/>
          </a:p>
        </p:txBody>
      </p:sp>
      <p:sp>
        <p:nvSpPr>
          <p:cNvPr id="5" name="Footer Placeholder 3"/>
          <p:cNvSpPr>
            <a:spLocks noGrp="1"/>
          </p:cNvSpPr>
          <p:nvPr>
            <p:ph type="ftr" sz="quarter" idx="11"/>
          </p:nvPr>
        </p:nvSpPr>
        <p:spPr/>
        <p:txBody>
          <a:bodyPr/>
          <a:lstStyle>
            <a:lvl1pPr>
              <a:defRPr smtClean="0"/>
            </a:lvl1pPr>
          </a:lstStyle>
          <a:p>
            <a:pPr>
              <a:defRPr/>
            </a:pPr>
            <a:endParaRPr lang="en-US"/>
          </a:p>
        </p:txBody>
      </p:sp>
      <p:sp>
        <p:nvSpPr>
          <p:cNvPr id="6" name="Slide Number Placeholder 4"/>
          <p:cNvSpPr>
            <a:spLocks noGrp="1"/>
          </p:cNvSpPr>
          <p:nvPr>
            <p:ph type="sldNum" sz="quarter" idx="12"/>
          </p:nvPr>
        </p:nvSpPr>
        <p:spPr/>
        <p:txBody>
          <a:bodyPr/>
          <a:lstStyle>
            <a:lvl1pPr>
              <a:defRPr smtClean="0"/>
            </a:lvl1pPr>
          </a:lstStyle>
          <a:p>
            <a:pPr>
              <a:defRPr/>
            </a:pPr>
            <a:fld id="{3840FDFA-A075-44FD-A20B-C76F9912D941}"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88719673"/>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04F9CC5-9C1C-4C50-B1A3-31F63687C253}" type="datetime1">
              <a:rPr lang="en-US"/>
              <a:pPr>
                <a:defRPr/>
              </a:pPr>
              <a:t>9/7/12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C66AE17-64D7-4308-8A67-524FA13A089F}"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04633213"/>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pic>
        <p:nvPicPr>
          <p:cNvPr id="5" name="Picture 8" descr="wireframeOverlay-ContentCap.p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b="-135870"/>
          <a:stretch>
            <a:fillRect/>
          </a:stretch>
        </p:blipFill>
        <p:spPr bwMode="auto">
          <a:xfrm>
            <a:off x="182563" y="1179513"/>
            <a:ext cx="4229100" cy="5273675"/>
          </a:xfrm>
          <a:prstGeom prst="rect">
            <a:avLst/>
          </a:prstGeom>
          <a:gradFill rotWithShape="0">
            <a:gsLst>
              <a:gs pos="0">
                <a:schemeClr val="bg2"/>
              </a:gs>
              <a:gs pos="100000">
                <a:schemeClr val="tx2"/>
              </a:gs>
            </a:gsLst>
            <a:lin ang="5400000"/>
          </a:gra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 name="Title 1"/>
          <p:cNvSpPr>
            <a:spLocks noGrp="1"/>
          </p:cNvSpPr>
          <p:nvPr>
            <p:ph type="title"/>
          </p:nvPr>
        </p:nvSpPr>
        <p:spPr>
          <a:xfrm>
            <a:off x="416859" y="1680882"/>
            <a:ext cx="3697941" cy="1162050"/>
          </a:xfrm>
        </p:spPr>
        <p:txBody>
          <a:bodyPr/>
          <a:lstStyle>
            <a:lvl1pPr algn="l">
              <a:defRPr sz="2800" b="0">
                <a:solidFill>
                  <a:schemeClr val="bg1"/>
                </a:solidFill>
              </a:defRPr>
            </a:lvl1pPr>
          </a:lstStyle>
          <a:p>
            <a:r>
              <a:rPr lang="en-US" smtClean="0"/>
              <a:t>Click to edit Master title style</a:t>
            </a:r>
            <a:endParaRPr/>
          </a:p>
        </p:txBody>
      </p:sp>
      <p:sp>
        <p:nvSpPr>
          <p:cNvPr id="3" name="Content Placeholder 2"/>
          <p:cNvSpPr>
            <a:spLocks noGrp="1"/>
          </p:cNvSpPr>
          <p:nvPr>
            <p:ph idx="1"/>
          </p:nvPr>
        </p:nvSpPr>
        <p:spPr>
          <a:xfrm>
            <a:off x="4612341" y="1600200"/>
            <a:ext cx="4101353" cy="465296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16859" y="2837329"/>
            <a:ext cx="3697941" cy="3415834"/>
          </a:xfrm>
        </p:spPr>
        <p:txBody>
          <a:bodyPr rtlCol="0">
            <a:normAutofit/>
          </a:bodyPr>
          <a:lstStyle>
            <a:lvl1pPr marL="0" indent="0">
              <a:buNone/>
              <a:defRPr sz="1600" kern="1200">
                <a:solidFill>
                  <a:schemeClr val="bg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smtClean="0"/>
            </a:lvl1pPr>
          </a:lstStyle>
          <a:p>
            <a:pPr>
              <a:defRPr/>
            </a:pPr>
            <a:fld id="{78AA604E-9CDB-442A-8EDB-18E88C8D7D6B}" type="datetime1">
              <a:rPr lang="en-US"/>
              <a:pPr>
                <a:defRPr/>
              </a:pPr>
              <a:t>9/7/12</a:t>
            </a:fld>
            <a:endParaRPr lang="en-US"/>
          </a:p>
        </p:txBody>
      </p:sp>
      <p:sp>
        <p:nvSpPr>
          <p:cNvPr id="7" name="Footer Placeholder 5"/>
          <p:cNvSpPr>
            <a:spLocks noGrp="1"/>
          </p:cNvSpPr>
          <p:nvPr>
            <p:ph type="ftr" sz="quarter" idx="11"/>
          </p:nvPr>
        </p:nvSpPr>
        <p:spPr/>
        <p:txBody>
          <a:bodyPr/>
          <a:lstStyle>
            <a:lvl1pPr>
              <a:defRPr smtClean="0"/>
            </a:lvl1pPr>
          </a:lstStyle>
          <a:p>
            <a:pPr>
              <a:defRPr/>
            </a:pPr>
            <a:endParaRPr lang="en-US"/>
          </a:p>
        </p:txBody>
      </p:sp>
      <p:sp>
        <p:nvSpPr>
          <p:cNvPr id="8" name="Slide Number Placeholder 6"/>
          <p:cNvSpPr>
            <a:spLocks noGrp="1"/>
          </p:cNvSpPr>
          <p:nvPr>
            <p:ph type="sldNum" sz="quarter" idx="12"/>
          </p:nvPr>
        </p:nvSpPr>
        <p:spPr/>
        <p:txBody>
          <a:bodyPr/>
          <a:lstStyle>
            <a:lvl1pPr>
              <a:defRPr smtClean="0"/>
            </a:lvl1pPr>
          </a:lstStyle>
          <a:p>
            <a:pPr>
              <a:defRPr/>
            </a:pPr>
            <a:fld id="{A1F53A27-4F72-4472-9D56-3CCCAFC74DC9}"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5744279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2.png"/><Relationship Id="rId1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15925" y="1457325"/>
            <a:ext cx="8308975" cy="1143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15925" y="2770188"/>
            <a:ext cx="8308975" cy="34782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450013" y="6454775"/>
            <a:ext cx="2398712" cy="228600"/>
          </a:xfrm>
          <a:prstGeom prst="rect">
            <a:avLst/>
          </a:prstGeom>
        </p:spPr>
        <p:txBody>
          <a:bodyPr vert="horz" wrap="square" lIns="91440" tIns="45720" rIns="91440" bIns="45720" numCol="1" anchor="ctr" anchorCtr="0" compatLnSpc="1">
            <a:prstTxWarp prst="textNoShape">
              <a:avLst/>
            </a:prstTxWarp>
          </a:bodyPr>
          <a:lstStyle>
            <a:lvl1pPr algn="r">
              <a:defRPr sz="1000" smtClean="0">
                <a:solidFill>
                  <a:srgbClr val="404040"/>
                </a:solidFill>
              </a:defRPr>
            </a:lvl1pPr>
          </a:lstStyle>
          <a:p>
            <a:pPr>
              <a:defRPr/>
            </a:pPr>
            <a:fld id="{28CEBE3A-5C38-4FDB-84FF-6AFAA96D4A54}" type="datetime1">
              <a:rPr lang="en-US"/>
              <a:pPr>
                <a:defRPr/>
              </a:pPr>
              <a:t>9/7/12</a:t>
            </a:fld>
            <a:endParaRPr lang="en-US"/>
          </a:p>
        </p:txBody>
      </p:sp>
      <p:sp>
        <p:nvSpPr>
          <p:cNvPr id="5" name="Footer Placeholder 4"/>
          <p:cNvSpPr>
            <a:spLocks noGrp="1"/>
          </p:cNvSpPr>
          <p:nvPr>
            <p:ph type="ftr" sz="quarter" idx="3"/>
          </p:nvPr>
        </p:nvSpPr>
        <p:spPr>
          <a:xfrm>
            <a:off x="260350" y="6454775"/>
            <a:ext cx="3657600" cy="228600"/>
          </a:xfrm>
          <a:prstGeom prst="rect">
            <a:avLst/>
          </a:prstGeom>
        </p:spPr>
        <p:txBody>
          <a:bodyPr vert="horz" wrap="square" lIns="91440" tIns="45720" rIns="91440" bIns="45720" numCol="1" anchor="ctr" anchorCtr="0" compatLnSpc="1">
            <a:prstTxWarp prst="textNoShape">
              <a:avLst/>
            </a:prstTxWarp>
          </a:bodyPr>
          <a:lstStyle>
            <a:lvl1pPr>
              <a:defRPr sz="1000" smtClean="0">
                <a:solidFill>
                  <a:srgbClr val="404040"/>
                </a:solidFill>
              </a:defRPr>
            </a:lvl1pPr>
          </a:lstStyle>
          <a:p>
            <a:pPr>
              <a:defRPr/>
            </a:pPr>
            <a:endParaRPr lang="en-US"/>
          </a:p>
        </p:txBody>
      </p:sp>
      <p:sp>
        <p:nvSpPr>
          <p:cNvPr id="6" name="Slide Number Placeholder 5"/>
          <p:cNvSpPr>
            <a:spLocks noGrp="1"/>
          </p:cNvSpPr>
          <p:nvPr>
            <p:ph type="sldNum" sz="quarter" idx="4"/>
          </p:nvPr>
        </p:nvSpPr>
        <p:spPr>
          <a:xfrm>
            <a:off x="8382000" y="1219200"/>
            <a:ext cx="5334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chemeClr val="bg1"/>
                </a:solidFill>
              </a:defRPr>
            </a:lvl1pPr>
          </a:lstStyle>
          <a:p>
            <a:pPr>
              <a:defRPr/>
            </a:pPr>
            <a:fld id="{0E4E5AFA-4A4C-48C7-88E7-EDA91F38584F}" type="slidenum">
              <a:rPr lang="en-US"/>
              <a:pPr>
                <a:defRPr/>
              </a:pPr>
              <a:t>‹#›</a:t>
            </a:fld>
            <a:endParaRPr lang="en-US"/>
          </a:p>
        </p:txBody>
      </p:sp>
      <p:pic>
        <p:nvPicPr>
          <p:cNvPr id="1031" name="Picture 6" descr="HomeButton.png">
            <a:hlinkClick r:id="" action="ppaction://hlinkshowjump?jump=firstslide"/>
          </p:cNvPr>
          <p:cNvPicPr>
            <a:picLocks noChangeAspect="1"/>
          </p:cNvPicPr>
          <p:nvPr/>
        </p:nvPicPr>
        <p:blipFill>
          <a:blip r:embed="rId1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52450" y="525463"/>
            <a:ext cx="457200" cy="3524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032" name="Picture 9" descr="DirectionalButtons-Full.png"/>
          <p:cNvPicPr>
            <a:picLocks noChangeAspect="1"/>
          </p:cNvPicPr>
          <p:nvPr/>
        </p:nvPicPr>
        <p:blipFill>
          <a:blip r:embed="rId19">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826375" y="525463"/>
            <a:ext cx="752475" cy="3524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83" r:id="rId1"/>
    <p:sldLayoutId id="2147484284" r:id="rId2"/>
    <p:sldLayoutId id="2147484285" r:id="rId3"/>
    <p:sldLayoutId id="2147484286" r:id="rId4"/>
    <p:sldLayoutId id="2147484287" r:id="rId5"/>
    <p:sldLayoutId id="2147484288" r:id="rId6"/>
    <p:sldLayoutId id="2147484289" r:id="rId7"/>
    <p:sldLayoutId id="2147484282" r:id="rId8"/>
    <p:sldLayoutId id="2147484290" r:id="rId9"/>
    <p:sldLayoutId id="2147484291" r:id="rId10"/>
    <p:sldLayoutId id="2147484292" r:id="rId11"/>
    <p:sldLayoutId id="2147484293" r:id="rId12"/>
    <p:sldLayoutId id="2147484294" r:id="rId13"/>
    <p:sldLayoutId id="2147484295" r:id="rId14"/>
    <p:sldLayoutId id="2147484296" r:id="rId15"/>
    <p:sldLayoutId id="2147484297" r:id="rId16"/>
  </p:sldLayoutIdLst>
  <p:txStyles>
    <p:titleStyle>
      <a:lvl1pPr algn="l" rtl="0" eaLnBrk="0" fontAlgn="base" hangingPunct="0">
        <a:spcBef>
          <a:spcPct val="0"/>
        </a:spcBef>
        <a:spcAft>
          <a:spcPct val="0"/>
        </a:spcAft>
        <a:defRPr sz="3600" kern="1200">
          <a:solidFill>
            <a:schemeClr val="bg1"/>
          </a:solidFill>
          <a:latin typeface="+mj-lt"/>
          <a:ea typeface="ＭＳ Ｐゴシック" pitchFamily="-1" charset="-128"/>
          <a:cs typeface="ＭＳ Ｐゴシック" pitchFamily="-1" charset="-128"/>
        </a:defRPr>
      </a:lvl1pPr>
      <a:lvl2pPr algn="l" rtl="0" eaLnBrk="0" fontAlgn="base" hangingPunct="0">
        <a:spcBef>
          <a:spcPct val="0"/>
        </a:spcBef>
        <a:spcAft>
          <a:spcPct val="0"/>
        </a:spcAft>
        <a:defRPr sz="3600">
          <a:solidFill>
            <a:schemeClr val="bg1"/>
          </a:solidFill>
          <a:latin typeface="Calibri" pitchFamily="-1" charset="0"/>
          <a:ea typeface="ＭＳ Ｐゴシック" pitchFamily="-1" charset="-128"/>
          <a:cs typeface="ＭＳ Ｐゴシック" pitchFamily="-1" charset="-128"/>
        </a:defRPr>
      </a:lvl2pPr>
      <a:lvl3pPr algn="l" rtl="0" eaLnBrk="0" fontAlgn="base" hangingPunct="0">
        <a:spcBef>
          <a:spcPct val="0"/>
        </a:spcBef>
        <a:spcAft>
          <a:spcPct val="0"/>
        </a:spcAft>
        <a:defRPr sz="3600">
          <a:solidFill>
            <a:schemeClr val="bg1"/>
          </a:solidFill>
          <a:latin typeface="Calibri" pitchFamily="-1" charset="0"/>
          <a:ea typeface="ＭＳ Ｐゴシック" pitchFamily="-1" charset="-128"/>
          <a:cs typeface="ＭＳ Ｐゴシック" pitchFamily="-1" charset="-128"/>
        </a:defRPr>
      </a:lvl3pPr>
      <a:lvl4pPr algn="l" rtl="0" eaLnBrk="0" fontAlgn="base" hangingPunct="0">
        <a:spcBef>
          <a:spcPct val="0"/>
        </a:spcBef>
        <a:spcAft>
          <a:spcPct val="0"/>
        </a:spcAft>
        <a:defRPr sz="3600">
          <a:solidFill>
            <a:schemeClr val="bg1"/>
          </a:solidFill>
          <a:latin typeface="Calibri" pitchFamily="-1" charset="0"/>
          <a:ea typeface="ＭＳ Ｐゴシック" pitchFamily="-1" charset="-128"/>
          <a:cs typeface="ＭＳ Ｐゴシック" pitchFamily="-1" charset="-128"/>
        </a:defRPr>
      </a:lvl4pPr>
      <a:lvl5pPr algn="l" rtl="0" eaLnBrk="0" fontAlgn="base" hangingPunct="0">
        <a:spcBef>
          <a:spcPct val="0"/>
        </a:spcBef>
        <a:spcAft>
          <a:spcPct val="0"/>
        </a:spcAft>
        <a:defRPr sz="3600">
          <a:solidFill>
            <a:schemeClr val="bg1"/>
          </a:solidFill>
          <a:latin typeface="Calibri" pitchFamily="-1" charset="0"/>
          <a:ea typeface="ＭＳ Ｐゴシック" pitchFamily="-1" charset="-128"/>
          <a:cs typeface="ＭＳ Ｐゴシック" pitchFamily="-1" charset="-128"/>
        </a:defRPr>
      </a:lvl5pPr>
      <a:lvl6pPr marL="457200" algn="l" rtl="0" fontAlgn="base">
        <a:spcBef>
          <a:spcPct val="0"/>
        </a:spcBef>
        <a:spcAft>
          <a:spcPct val="0"/>
        </a:spcAft>
        <a:defRPr sz="3600">
          <a:solidFill>
            <a:schemeClr val="bg1"/>
          </a:solidFill>
          <a:latin typeface="Calibri" pitchFamily="-1" charset="0"/>
          <a:ea typeface="ＭＳ Ｐゴシック" pitchFamily="-1" charset="-128"/>
          <a:cs typeface="ＭＳ Ｐゴシック" pitchFamily="-1" charset="-128"/>
        </a:defRPr>
      </a:lvl6pPr>
      <a:lvl7pPr marL="914400" algn="l" rtl="0" fontAlgn="base">
        <a:spcBef>
          <a:spcPct val="0"/>
        </a:spcBef>
        <a:spcAft>
          <a:spcPct val="0"/>
        </a:spcAft>
        <a:defRPr sz="3600">
          <a:solidFill>
            <a:schemeClr val="bg1"/>
          </a:solidFill>
          <a:latin typeface="Calibri" pitchFamily="-1" charset="0"/>
          <a:ea typeface="ＭＳ Ｐゴシック" pitchFamily="-1" charset="-128"/>
          <a:cs typeface="ＭＳ Ｐゴシック" pitchFamily="-1" charset="-128"/>
        </a:defRPr>
      </a:lvl7pPr>
      <a:lvl8pPr marL="1371600" algn="l" rtl="0" fontAlgn="base">
        <a:spcBef>
          <a:spcPct val="0"/>
        </a:spcBef>
        <a:spcAft>
          <a:spcPct val="0"/>
        </a:spcAft>
        <a:defRPr sz="3600">
          <a:solidFill>
            <a:schemeClr val="bg1"/>
          </a:solidFill>
          <a:latin typeface="Calibri" pitchFamily="-1" charset="0"/>
          <a:ea typeface="ＭＳ Ｐゴシック" pitchFamily="-1" charset="-128"/>
          <a:cs typeface="ＭＳ Ｐゴシック" pitchFamily="-1" charset="-128"/>
        </a:defRPr>
      </a:lvl8pPr>
      <a:lvl9pPr marL="1828800" algn="l" rtl="0" fontAlgn="base">
        <a:spcBef>
          <a:spcPct val="0"/>
        </a:spcBef>
        <a:spcAft>
          <a:spcPct val="0"/>
        </a:spcAft>
        <a:defRPr sz="3600">
          <a:solidFill>
            <a:schemeClr val="bg1"/>
          </a:solidFill>
          <a:latin typeface="Calibri" pitchFamily="-1" charset="0"/>
          <a:ea typeface="ＭＳ Ｐゴシック" pitchFamily="-1" charset="-128"/>
          <a:cs typeface="ＭＳ Ｐゴシック" pitchFamily="-1" charset="-128"/>
        </a:defRPr>
      </a:lvl9pPr>
    </p:titleStyle>
    <p:bodyStyle>
      <a:lvl1pPr marL="228600" indent="-228600" algn="l" rtl="0" eaLnBrk="0" fontAlgn="base" hangingPunct="0">
        <a:spcBef>
          <a:spcPts val="2000"/>
        </a:spcBef>
        <a:spcAft>
          <a:spcPct val="0"/>
        </a:spcAft>
        <a:buClr>
          <a:srgbClr val="7F7F7F"/>
        </a:buClr>
        <a:buSzPct val="70000"/>
        <a:buFont typeface="Wingdings" pitchFamily="-1" charset="2"/>
        <a:buChar char="l"/>
        <a:defRPr sz="2000" kern="1200">
          <a:solidFill>
            <a:srgbClr val="404040"/>
          </a:solidFill>
          <a:latin typeface="+mn-lt"/>
          <a:ea typeface="ＭＳ Ｐゴシック" pitchFamily="-1" charset="-128"/>
          <a:cs typeface="ＭＳ Ｐゴシック" pitchFamily="-1" charset="-128"/>
        </a:defRPr>
      </a:lvl1pPr>
      <a:lvl2pPr marL="457200" indent="-228600" algn="l" rtl="0" eaLnBrk="0" fontAlgn="base" hangingPunct="0">
        <a:spcBef>
          <a:spcPts val="600"/>
        </a:spcBef>
        <a:spcAft>
          <a:spcPct val="0"/>
        </a:spcAft>
        <a:buClr>
          <a:srgbClr val="262626"/>
        </a:buClr>
        <a:buSzPct val="70000"/>
        <a:buFont typeface="Wingdings" pitchFamily="-1" charset="2"/>
        <a:buChar char="l"/>
        <a:defRPr kern="1200">
          <a:solidFill>
            <a:srgbClr val="404040"/>
          </a:solidFill>
          <a:latin typeface="+mn-lt"/>
          <a:ea typeface="ＭＳ Ｐゴシック" pitchFamily="-1" charset="-128"/>
          <a:cs typeface="+mn-cs"/>
        </a:defRPr>
      </a:lvl2pPr>
      <a:lvl3pPr marL="685800" indent="-228600" algn="l" rtl="0" eaLnBrk="0" fontAlgn="base" hangingPunct="0">
        <a:spcBef>
          <a:spcPts val="600"/>
        </a:spcBef>
        <a:spcAft>
          <a:spcPct val="0"/>
        </a:spcAft>
        <a:buClr>
          <a:srgbClr val="7F7F7F"/>
        </a:buClr>
        <a:buSzPct val="70000"/>
        <a:buFont typeface="Wingdings" pitchFamily="-1" charset="2"/>
        <a:buChar char="l"/>
        <a:defRPr kern="1200">
          <a:solidFill>
            <a:srgbClr val="404040"/>
          </a:solidFill>
          <a:latin typeface="+mn-lt"/>
          <a:ea typeface="ＭＳ Ｐゴシック" pitchFamily="-1" charset="-128"/>
          <a:cs typeface="+mn-cs"/>
        </a:defRPr>
      </a:lvl3pPr>
      <a:lvl4pPr marL="914400" indent="-228600" algn="l" rtl="0" eaLnBrk="0" fontAlgn="base" hangingPunct="0">
        <a:spcBef>
          <a:spcPts val="600"/>
        </a:spcBef>
        <a:spcAft>
          <a:spcPct val="0"/>
        </a:spcAft>
        <a:buClr>
          <a:srgbClr val="262626"/>
        </a:buClr>
        <a:buSzPct val="70000"/>
        <a:buFont typeface="Wingdings" pitchFamily="-1" charset="2"/>
        <a:buChar char="l"/>
        <a:defRPr kern="1200">
          <a:solidFill>
            <a:srgbClr val="404040"/>
          </a:solidFill>
          <a:latin typeface="+mn-lt"/>
          <a:ea typeface="ＭＳ Ｐゴシック" pitchFamily="-1" charset="-128"/>
          <a:cs typeface="+mn-cs"/>
        </a:defRPr>
      </a:lvl4pPr>
      <a:lvl5pPr marL="1143000" indent="-228600" algn="l" rtl="0" eaLnBrk="0" fontAlgn="base" hangingPunct="0">
        <a:spcBef>
          <a:spcPts val="600"/>
        </a:spcBef>
        <a:spcAft>
          <a:spcPct val="0"/>
        </a:spcAft>
        <a:buClr>
          <a:srgbClr val="7F7F7F"/>
        </a:buClr>
        <a:buSzPct val="70000"/>
        <a:buFont typeface="Wingdings" pitchFamily="-1" charset="2"/>
        <a:buChar char="l"/>
        <a:defRPr kern="1200">
          <a:solidFill>
            <a:srgbClr val="404040"/>
          </a:solidFill>
          <a:latin typeface="+mn-lt"/>
          <a:ea typeface="ＭＳ Ｐゴシック" pitchFamily="-1"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hyperlink" Target="http://hyper-audio.org/r/" TargetMode="External"/><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hyperlink" Target="http://spokenweb.concordia.ca/" TargetMode="External"/><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hyperlink" Target="http://mashupbreakdown.com/all-day" TargetMode="External"/><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hyperlink" Target="http://www.dlib.indiana.edu/projects/variations3/demos/timeline.html" TargetMode="External"/><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hyperlink" Target="http://www.folkways.si.edu/jazz/mixer.aspx" TargetMode="External"/><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hyperlink" Target="http://soundcloud.com/psybliss/bliss-warriors" TargetMode="External"/><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hyperlink" Target="http://advanced.aviary.com/tools/audio-editor" TargetMode="External"/><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5" Type="http://schemas.openxmlformats.org/officeDocument/2006/relationships/image" Target="../media/image29.jpeg"/><Relationship Id="rId6" Type="http://schemas.openxmlformats.org/officeDocument/2006/relationships/image" Target="../media/image30.jpeg"/><Relationship Id="rId7" Type="http://schemas.openxmlformats.org/officeDocument/2006/relationships/image" Target="../media/image31.jpeg"/><Relationship Id="rId1" Type="http://schemas.openxmlformats.org/officeDocument/2006/relationships/slideLayout" Target="../slideLayouts/slideLayout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14.jpeg"/></Relationships>
</file>

<file path=ppt/slides/_rels/slide20.xml.rels><?xml version="1.0" encoding="UTF-8" standalone="yes"?>
<Relationships xmlns="http://schemas.openxmlformats.org/package/2006/relationships"><Relationship Id="rId3" Type="http://schemas.openxmlformats.org/officeDocument/2006/relationships/hyperlink" Target="http://samizdatblog.blogspot.ca/2011/04/kenneth-goldsmith-or-art-of-being.html" TargetMode="External"/><Relationship Id="rId4" Type="http://schemas.openxmlformats.org/officeDocument/2006/relationships/hyperlink" Target="http://musicworks.ca/buyonline.asp" TargetMode="External"/><Relationship Id="rId5" Type="http://schemas.openxmlformats.org/officeDocument/2006/relationships/hyperlink" Target="http://canada.grandquebec.com/art-artistes/smcq-ana-sokolovic" TargetMode="External"/><Relationship Id="rId6" Type="http://schemas.openxmlformats.org/officeDocument/2006/relationships/hyperlink" Target="http://www.dangerousminds.net/comments/famous_people_hanging_out_with_their_vinyl" TargetMode="External"/><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3" Type="http://schemas.openxmlformats.org/officeDocument/2006/relationships/hyperlink" Target="http://spokenweb.concordia.ca/digital-toolbox/" TargetMode="External"/><Relationship Id="rId4" Type="http://schemas.openxmlformats.org/officeDocument/2006/relationships/image" Target="../media/image15.png"/><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hyperlink" Target="http://firstmonday.org/htbin/cgiwrap/bin/ojs/index.php/fm/article/view/3808/3197" TargetMode="External"/><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z="3200" dirty="0" smtClean="0"/>
              <a:t/>
            </a:r>
            <a:br>
              <a:rPr lang="en-US" sz="3200" dirty="0" smtClean="0"/>
            </a:br>
            <a:r>
              <a:rPr lang="en-US" sz="3200" dirty="0" smtClean="0"/>
              <a:t/>
            </a:r>
            <a:br>
              <a:rPr lang="en-US" sz="3200" dirty="0" smtClean="0"/>
            </a:br>
            <a:r>
              <a:rPr lang="en-US" sz="3200" dirty="0" smtClean="0"/>
              <a:t> </a:t>
            </a:r>
            <a:br>
              <a:rPr lang="en-US" sz="3200" dirty="0" smtClean="0"/>
            </a:br>
            <a:r>
              <a:rPr lang="en-US" sz="3200" dirty="0" smtClean="0"/>
              <a:t/>
            </a:r>
            <a:br>
              <a:rPr lang="en-US" sz="3200" dirty="0" smtClean="0"/>
            </a:br>
            <a:r>
              <a:rPr lang="en-US" sz="3200" dirty="0" smtClean="0"/>
              <a:t/>
            </a:r>
            <a:br>
              <a:rPr lang="en-US" sz="3200" dirty="0" smtClean="0"/>
            </a:br>
            <a:r>
              <a:rPr lang="en-US" sz="2800" b="1" dirty="0" smtClean="0"/>
              <a:t>Looking at archival </a:t>
            </a:r>
            <a:r>
              <a:rPr lang="en-US" sz="2800" b="1" dirty="0"/>
              <a:t>s</a:t>
            </a:r>
            <a:r>
              <a:rPr lang="en-US" sz="2800" b="1" dirty="0" smtClean="0"/>
              <a:t>ound: </a:t>
            </a:r>
            <a:br>
              <a:rPr lang="en-US" sz="2800" b="1" dirty="0" smtClean="0"/>
            </a:br>
            <a:r>
              <a:rPr lang="en-US" sz="2800" b="1" dirty="0" smtClean="0"/>
              <a:t>enhancing the listening experience in audio archives</a:t>
            </a:r>
          </a:p>
        </p:txBody>
      </p:sp>
      <p:sp>
        <p:nvSpPr>
          <p:cNvPr id="17411" name="Content Placeholder 2"/>
          <p:cNvSpPr>
            <a:spLocks noGrp="1"/>
          </p:cNvSpPr>
          <p:nvPr>
            <p:ph idx="1"/>
          </p:nvPr>
        </p:nvSpPr>
        <p:spPr>
          <a:xfrm>
            <a:off x="457200" y="2514600"/>
            <a:ext cx="8229600" cy="1905000"/>
          </a:xfrm>
        </p:spPr>
        <p:txBody>
          <a:bodyPr/>
          <a:lstStyle/>
          <a:p>
            <a:pPr algn="ctr" eaLnBrk="1" hangingPunct="1">
              <a:lnSpc>
                <a:spcPct val="80000"/>
              </a:lnSpc>
              <a:buFont typeface="Wingdings" pitchFamily="-1" charset="2"/>
              <a:buNone/>
            </a:pPr>
            <a:endParaRPr lang="en-US" sz="1300" dirty="0" smtClean="0"/>
          </a:p>
          <a:p>
            <a:pPr algn="ctr" eaLnBrk="1" hangingPunct="1">
              <a:lnSpc>
                <a:spcPct val="80000"/>
              </a:lnSpc>
              <a:buFont typeface="Wingdings" pitchFamily="-1" charset="2"/>
              <a:buNone/>
            </a:pPr>
            <a:r>
              <a:rPr lang="en-US" sz="1300" dirty="0" smtClean="0"/>
              <a:t>Jared Wiercinski &amp; Annie Murray</a:t>
            </a:r>
          </a:p>
          <a:p>
            <a:pPr algn="ctr" eaLnBrk="1" hangingPunct="1">
              <a:lnSpc>
                <a:spcPct val="80000"/>
              </a:lnSpc>
              <a:buFont typeface="Wingdings" pitchFamily="-1" charset="2"/>
              <a:buNone/>
            </a:pPr>
            <a:r>
              <a:rPr lang="en-US" sz="1300" dirty="0" smtClean="0"/>
              <a:t>Concordia University Libraries</a:t>
            </a:r>
          </a:p>
          <a:p>
            <a:pPr algn="ctr" eaLnBrk="1" hangingPunct="1">
              <a:lnSpc>
                <a:spcPct val="80000"/>
              </a:lnSpc>
              <a:buFont typeface="Wingdings" pitchFamily="-1" charset="2"/>
              <a:buNone/>
            </a:pPr>
            <a:r>
              <a:rPr lang="en-US" sz="1300" dirty="0" smtClean="0"/>
              <a:t>Montreal, Quebec, Canada</a:t>
            </a:r>
          </a:p>
          <a:p>
            <a:pPr algn="ctr" eaLnBrk="1" hangingPunct="1">
              <a:lnSpc>
                <a:spcPct val="80000"/>
              </a:lnSpc>
              <a:buFont typeface="Wingdings" pitchFamily="-1" charset="2"/>
              <a:buNone/>
            </a:pPr>
            <a:r>
              <a:rPr lang="en-US" sz="1300" dirty="0" smtClean="0"/>
              <a:t>July 25, 2012</a:t>
            </a:r>
          </a:p>
          <a:p>
            <a:pPr eaLnBrk="1" hangingPunct="1">
              <a:lnSpc>
                <a:spcPct val="80000"/>
              </a:lnSpc>
              <a:buFont typeface="Wingdings" pitchFamily="-1" charset="2"/>
              <a:buNone/>
            </a:pPr>
            <a:endParaRPr lang="en-US" sz="1700" dirty="0" smtClean="0"/>
          </a:p>
          <a:p>
            <a:pPr eaLnBrk="1" hangingPunct="1">
              <a:lnSpc>
                <a:spcPct val="80000"/>
              </a:lnSpc>
              <a:buFont typeface="Wingdings" pitchFamily="-1" charset="2"/>
              <a:buNone/>
            </a:pPr>
            <a:endParaRPr lang="en-US" sz="1400" dirty="0" smtClean="0"/>
          </a:p>
        </p:txBody>
      </p:sp>
      <p:pic>
        <p:nvPicPr>
          <p:cNvPr id="19460" name="Picture 3" descr="iaml-logo_0.png"/>
          <p:cNvPicPr>
            <a:picLocks noChangeAspect="1"/>
          </p:cNvPicPr>
          <p:nvPr/>
        </p:nvPicPr>
        <p:blipFill>
          <a:blip r:embed="rId3"/>
          <a:srcRect/>
          <a:stretch>
            <a:fillRect/>
          </a:stretch>
        </p:blipFill>
        <p:spPr bwMode="auto">
          <a:xfrm>
            <a:off x="3124200" y="4559306"/>
            <a:ext cx="3352800" cy="1486408"/>
          </a:xfrm>
          <a:prstGeom prst="rect">
            <a:avLst/>
          </a:prstGeom>
          <a:noFill/>
          <a:ln w="9525">
            <a:noFill/>
            <a:miter lim="800000"/>
            <a:headEnd/>
            <a:tailEnd/>
          </a:ln>
          <a:effectLst>
            <a:softEdge rad="1143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rtlCol="0">
            <a:normAutofit fontScale="90000"/>
          </a:bodyPr>
          <a:lstStyle/>
          <a:p>
            <a:pPr eaLnBrk="1" fontAlgn="auto" hangingPunct="1">
              <a:spcAft>
                <a:spcPts val="0"/>
              </a:spcAft>
              <a:defRPr/>
            </a:pPr>
            <a:r>
              <a:rPr lang="en-US" dirty="0" smtClean="0">
                <a:cs typeface="+mj-cs"/>
              </a:rPr>
              <a:t>Tethering audio-playback and </a:t>
            </a:r>
            <a:br>
              <a:rPr lang="en-US" dirty="0" smtClean="0">
                <a:cs typeface="+mj-cs"/>
              </a:rPr>
            </a:br>
            <a:r>
              <a:rPr lang="en-US" dirty="0" smtClean="0">
                <a:cs typeface="+mj-cs"/>
              </a:rPr>
              <a:t>written transcript: </a:t>
            </a:r>
            <a:r>
              <a:rPr lang="en-US" dirty="0" err="1" smtClean="0">
                <a:cs typeface="+mj-cs"/>
              </a:rPr>
              <a:t>Radiolab</a:t>
            </a:r>
            <a:r>
              <a:rPr lang="en-US" dirty="0" smtClean="0">
                <a:cs typeface="+mj-cs"/>
              </a:rPr>
              <a:t> </a:t>
            </a:r>
          </a:p>
        </p:txBody>
      </p:sp>
      <p:pic>
        <p:nvPicPr>
          <p:cNvPr id="33795" name="Content Placeholder 3" descr="radiolab_example.png">
            <a:hlinkClick r:id="rId3"/>
          </p:cNvPr>
          <p:cNvPicPr>
            <a:picLocks noGrp="1" noChangeAspect="1"/>
          </p:cNvPicPr>
          <p:nvPr>
            <p:ph idx="1"/>
          </p:nvPr>
        </p:nvPicPr>
        <p:blipFill>
          <a:blip r:embed="rId4"/>
          <a:srcRect l="-32858" r="-32858"/>
          <a:stretch>
            <a:fillRect/>
          </a:stretch>
        </p:blipFill>
        <p:spPr>
          <a:xfrm>
            <a:off x="415925" y="2755900"/>
            <a:ext cx="8308975" cy="3492500"/>
          </a:xfrm>
          <a:effectLst>
            <a:softEdge rad="63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smtClean="0"/>
              <a:t>Sound visualization: Soundcloud player</a:t>
            </a:r>
          </a:p>
        </p:txBody>
      </p:sp>
      <p:pic>
        <p:nvPicPr>
          <p:cNvPr id="35843" name="Content Placeholder 3" descr="spoken_web_ginsberg.png">
            <a:hlinkClick r:id="rId3"/>
          </p:cNvPr>
          <p:cNvPicPr>
            <a:picLocks noGrp="1" noChangeAspect="1"/>
          </p:cNvPicPr>
          <p:nvPr>
            <p:ph idx="1"/>
          </p:nvPr>
        </p:nvPicPr>
        <p:blipFill>
          <a:blip r:embed="rId4"/>
          <a:srcRect l="-14906" r="-14906"/>
          <a:stretch>
            <a:fillRect/>
          </a:stretch>
        </p:blipFill>
        <p:spPr>
          <a:xfrm>
            <a:off x="415925" y="2755900"/>
            <a:ext cx="8308975" cy="3492500"/>
          </a:xfrm>
          <a:effectLst>
            <a:softEdge rad="63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smtClean="0"/>
              <a:t>Sound visualization: Mashup Breakdown</a:t>
            </a:r>
          </a:p>
        </p:txBody>
      </p:sp>
      <p:pic>
        <p:nvPicPr>
          <p:cNvPr id="37891" name="Content Placeholder 5" descr="ubuweb_poetry_playback.png">
            <a:hlinkClick r:id="rId3"/>
          </p:cNvPr>
          <p:cNvPicPr>
            <a:picLocks noGrp="1" noChangeAspect="1"/>
          </p:cNvPicPr>
          <p:nvPr>
            <p:ph idx="1"/>
          </p:nvPr>
        </p:nvPicPr>
        <p:blipFill>
          <a:blip r:embed="rId4"/>
          <a:srcRect l="-57848" r="-57848"/>
          <a:stretch>
            <a:fillRect/>
          </a:stretch>
        </p:blipFill>
        <p:spPr>
          <a:xfrm>
            <a:off x="415925" y="2755900"/>
            <a:ext cx="8308975" cy="3492500"/>
          </a:xfrm>
          <a:effectLst>
            <a:softEdge rad="25400"/>
          </a:effec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Title 1"/>
          <p:cNvSpPr>
            <a:spLocks noGrp="1"/>
          </p:cNvSpPr>
          <p:nvPr>
            <p:ph type="title"/>
          </p:nvPr>
        </p:nvSpPr>
        <p:spPr>
          <a:xfrm>
            <a:off x="838200" y="1295400"/>
            <a:ext cx="7810500" cy="1600200"/>
          </a:xfrm>
        </p:spPr>
        <p:txBody>
          <a:bodyPr/>
          <a:lstStyle/>
          <a:p>
            <a:pPr eaLnBrk="1" hangingPunct="1"/>
            <a:r>
              <a:rPr lang="en-US" sz="2800" b="1" smtClean="0"/>
              <a:t/>
            </a:r>
            <a:br>
              <a:rPr lang="en-US" sz="2800" b="1" smtClean="0"/>
            </a:br>
            <a:r>
              <a:rPr lang="en-US" sz="2800" b="1" smtClean="0"/>
              <a:t/>
            </a:r>
            <a:br>
              <a:rPr lang="en-US" sz="2800" b="1" smtClean="0"/>
            </a:br>
            <a:r>
              <a:rPr lang="en-US" sz="2800" b="1" smtClean="0"/>
              <a:t/>
            </a:r>
            <a:br>
              <a:rPr lang="en-US" sz="2800" b="1" smtClean="0"/>
            </a:br>
            <a:r>
              <a:rPr lang="en-US" sz="2800" b="1" smtClean="0"/>
              <a:t/>
            </a:r>
            <a:br>
              <a:rPr lang="en-US" sz="2800" b="1" smtClean="0"/>
            </a:br>
            <a:r>
              <a:rPr lang="en-US" sz="2800" b="1" smtClean="0"/>
              <a:t/>
            </a:r>
            <a:br>
              <a:rPr lang="en-US" sz="2800" b="1" smtClean="0"/>
            </a:br>
            <a:r>
              <a:rPr lang="en-US" sz="2800" b="1" smtClean="0"/>
              <a:t/>
            </a:r>
            <a:br>
              <a:rPr lang="en-US" sz="2800" b="1" smtClean="0"/>
            </a:br>
            <a:r>
              <a:rPr lang="en-US" sz="2800" b="1" smtClean="0"/>
              <a:t/>
            </a:r>
            <a:br>
              <a:rPr lang="en-US" sz="2800" b="1" smtClean="0"/>
            </a:br>
            <a:r>
              <a:rPr lang="en-US" sz="2800" b="1" smtClean="0"/>
              <a:t/>
            </a:r>
            <a:br>
              <a:rPr lang="en-US" sz="2800" b="1" smtClean="0"/>
            </a:br>
            <a:r>
              <a:rPr lang="en-US" sz="2800" b="1" smtClean="0"/>
              <a:t>Sound visualization &amp; Annotation: Variations Audio Timeliner</a:t>
            </a:r>
            <a:r>
              <a:rPr lang="en-US" smtClean="0"/>
              <a:t/>
            </a:r>
            <a:br>
              <a:rPr lang="en-US" smtClean="0"/>
            </a:br>
            <a:endParaRPr lang="en-US" smtClean="0"/>
          </a:p>
        </p:txBody>
      </p:sp>
      <p:pic>
        <p:nvPicPr>
          <p:cNvPr id="29699" name="Content Placeholder 5" descr="ubuweb_poetry_playback.png">
            <a:hlinkClick r:id="rId3"/>
          </p:cNvPr>
          <p:cNvPicPr>
            <a:picLocks noGrp="1" noChangeAspect="1"/>
          </p:cNvPicPr>
          <p:nvPr>
            <p:ph idx="1"/>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6782" r="-16782"/>
          <a:stretch>
            <a:fillRect/>
          </a:stretch>
        </p:blipFill>
        <p:spPr>
          <a:xfrm>
            <a:off x="415925" y="2755900"/>
            <a:ext cx="8308975" cy="34925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smtClean="0"/>
              <a:t>Sound visualization: Smithsonian Jazz Mixer</a:t>
            </a:r>
          </a:p>
        </p:txBody>
      </p:sp>
      <p:pic>
        <p:nvPicPr>
          <p:cNvPr id="41987" name="Content Placeholder 5" descr="Screen Shot 2012-06-28 at 6.29.48 PM.png">
            <a:hlinkClick r:id="rId3"/>
          </p:cNvPr>
          <p:cNvPicPr>
            <a:picLocks noGrp="1" noChangeAspect="1"/>
          </p:cNvPicPr>
          <p:nvPr>
            <p:ph idx="1"/>
          </p:nvPr>
        </p:nvPicPr>
        <p:blipFill>
          <a:blip r:embed="rId4"/>
          <a:srcRect l="-69569" r="-69569"/>
          <a:stretch>
            <a:fillRect/>
          </a:stretch>
        </p:blipFill>
        <p:spPr>
          <a:xfrm>
            <a:off x="415925" y="2755900"/>
            <a:ext cx="8308975" cy="3492500"/>
          </a:xfrm>
          <a:effectLst>
            <a:softEdge rad="381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smtClean="0"/>
              <a:t>Annotation: Soundcloud </a:t>
            </a:r>
          </a:p>
        </p:txBody>
      </p:sp>
      <p:pic>
        <p:nvPicPr>
          <p:cNvPr id="44035" name="Content Placeholder 3" descr="soundcloud capture.png">
            <a:hlinkClick r:id="rId3"/>
          </p:cNvPr>
          <p:cNvPicPr>
            <a:picLocks noGrp="1" noChangeAspect="1"/>
          </p:cNvPicPr>
          <p:nvPr>
            <p:ph idx="1"/>
          </p:nvPr>
        </p:nvPicPr>
        <p:blipFill>
          <a:blip r:embed="rId4"/>
          <a:srcRect t="-26550" b="-26550"/>
          <a:stretch>
            <a:fillRect/>
          </a:stretch>
        </p:blipFill>
        <p:spPr>
          <a:xfrm>
            <a:off x="415925" y="2755900"/>
            <a:ext cx="8308975" cy="3492500"/>
          </a:xfrm>
          <a:effectLst>
            <a:softEdge rad="381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Title 1"/>
          <p:cNvSpPr>
            <a:spLocks noGrp="1"/>
          </p:cNvSpPr>
          <p:nvPr>
            <p:ph type="title"/>
          </p:nvPr>
        </p:nvSpPr>
        <p:spPr>
          <a:xfrm>
            <a:off x="415925" y="1457325"/>
            <a:ext cx="8308975" cy="1057275"/>
          </a:xfrm>
        </p:spPr>
        <p:txBody>
          <a:bodyPr/>
          <a:lstStyle/>
          <a:p>
            <a:pPr eaLnBrk="1" hangingPunct="1"/>
            <a:r>
              <a:rPr lang="en-US" smtClean="0"/>
              <a:t>Playback manipulation: Myna</a:t>
            </a:r>
          </a:p>
        </p:txBody>
      </p:sp>
      <p:pic>
        <p:nvPicPr>
          <p:cNvPr id="32771" name="Content Placeholder 5" descr="Screen Shot 2012-06-28 at 6.11.08 PM.png">
            <a:hlinkClick r:id="rId3"/>
          </p:cNvPr>
          <p:cNvPicPr>
            <a:picLocks noGrp="1" noChangeAspect="1"/>
          </p:cNvPicPr>
          <p:nvPr>
            <p:ph idx="1"/>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36276" r="-36276"/>
          <a:stretch>
            <a:fillRect/>
          </a:stretch>
        </p:blipFill>
        <p:spPr>
          <a:xfrm>
            <a:off x="415925" y="2755900"/>
            <a:ext cx="8308975" cy="34925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smtClean="0"/>
              <a:t> Listen to the listener.</a:t>
            </a:r>
          </a:p>
        </p:txBody>
      </p:sp>
      <p:pic>
        <p:nvPicPr>
          <p:cNvPr id="7" name="Content Placeholder 6" descr="james-dean-recordfghfh_thumb.jpg"/>
          <p:cNvPicPr>
            <a:picLocks noGrp="1" noChangeAspect="1"/>
          </p:cNvPicPr>
          <p:nvPr>
            <p:ph idx="1"/>
          </p:nvPr>
        </p:nvPicPr>
        <p:blipFill>
          <a:blip r:embed="rId3"/>
          <a:srcRect l="-30143" r="-30143"/>
          <a:stretch>
            <a:fillRect/>
          </a:stretch>
        </p:blipFill>
        <p:spPr>
          <a:xfrm>
            <a:off x="1827472" y="3105912"/>
            <a:ext cx="5868728" cy="2456688"/>
          </a:xfrm>
          <a:effectLst>
            <a:softEdge rad="762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bg>
      <p:bgPr>
        <a:blipFill dpi="0" rotWithShape="0">
          <a:blip r:embed="rId3">
            <a:alphaModFix amt="0"/>
          </a:blip>
          <a:srcRect/>
          <a:stretch>
            <a:fillRect/>
          </a:stretch>
        </a:blipFill>
        <a:effectLst/>
      </p:bgPr>
    </p:bg>
    <p:spTree>
      <p:nvGrpSpPr>
        <p:cNvPr id="1" name=""/>
        <p:cNvGrpSpPr/>
        <p:nvPr/>
      </p:nvGrpSpPr>
      <p:grpSpPr>
        <a:xfrm>
          <a:off x="0" y="0"/>
          <a:ext cx="0" cy="0"/>
          <a:chOff x="0" y="0"/>
          <a:chExt cx="0" cy="0"/>
        </a:xfrm>
      </p:grpSpPr>
      <p:sp>
        <p:nvSpPr>
          <p:cNvPr id="34818" name="Title 10"/>
          <p:cNvSpPr>
            <a:spLocks noGrp="1"/>
          </p:cNvSpPr>
          <p:nvPr>
            <p:ph type="title" idx="4294967295"/>
          </p:nvPr>
        </p:nvSpPr>
        <p:spPr>
          <a:xfrm>
            <a:off x="0" y="5486400"/>
            <a:ext cx="7467600" cy="609600"/>
          </a:xfrm>
        </p:spPr>
        <p:txBody>
          <a:bodyPr/>
          <a:lstStyle/>
          <a:p>
            <a:pPr eaLnBrk="1" hangingPunct="1"/>
            <a:r>
              <a:rPr lang="en-US" sz="2000" smtClean="0"/>
              <a:t>Annie.Murray@concordia.ca      Jared.Wiercinski@concordia.ca</a:t>
            </a:r>
          </a:p>
        </p:txBody>
      </p:sp>
      <p:pic>
        <p:nvPicPr>
          <p:cNvPr id="34819" name="Content Placeholder 3" descr="Libraries_logo_colour_1-5_jpg.jp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54099" b="-54099"/>
          <a:stretch>
            <a:fillRect/>
          </a:stretch>
        </p:blipFill>
        <p:spPr bwMode="auto">
          <a:xfrm>
            <a:off x="3962400" y="457200"/>
            <a:ext cx="3308350" cy="20050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34820" name="Picture 4" descr="sshrc_fip_wordmark_eng.jpg"/>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04800" y="2971800"/>
            <a:ext cx="7177088" cy="3238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34821" name="Picture 5" descr="sc logo.jpg"/>
          <p:cNvPicPr>
            <a:picLocks noChangeAspect="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124200" y="4114800"/>
            <a:ext cx="1881188" cy="10810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34822" name="Picture 4" descr="english.jpg"/>
          <p:cNvPicPr>
            <a:picLocks noChangeAspect="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09600" y="914400"/>
            <a:ext cx="2600325" cy="12287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Title 33"/>
          <p:cNvSpPr>
            <a:spLocks noGrp="1"/>
          </p:cNvSpPr>
          <p:nvPr>
            <p:ph type="title"/>
          </p:nvPr>
        </p:nvSpPr>
        <p:spPr>
          <a:xfrm>
            <a:off x="838200" y="1981200"/>
            <a:ext cx="7886700" cy="2819400"/>
          </a:xfrm>
        </p:spPr>
        <p:txBody>
          <a:bodyPr/>
          <a:lstStyle/>
          <a:p>
            <a:pPr algn="ctr" eaLnBrk="1" hangingPunct="1"/>
            <a:r>
              <a:rPr lang="en-US" sz="2400" smtClean="0"/>
              <a:t>Contact information: </a:t>
            </a:r>
            <a:br>
              <a:rPr lang="en-US" sz="2400" smtClean="0"/>
            </a:br>
            <a:r>
              <a:rPr lang="en-US" sz="2400" smtClean="0"/>
              <a:t/>
            </a:r>
            <a:br>
              <a:rPr lang="en-US" sz="2400" smtClean="0"/>
            </a:br>
            <a:r>
              <a:rPr lang="en-US" sz="2400" smtClean="0"/>
              <a:t>Jared Wiercinski</a:t>
            </a:r>
            <a:br>
              <a:rPr lang="en-US" sz="2400" smtClean="0"/>
            </a:br>
            <a:r>
              <a:rPr lang="en-US" sz="2400" smtClean="0"/>
              <a:t>jared.wiercinski@concordia.ca</a:t>
            </a:r>
            <a:br>
              <a:rPr lang="en-US" sz="2400" smtClean="0"/>
            </a:br>
            <a:r>
              <a:rPr lang="en-US" sz="2400" smtClean="0"/>
              <a:t/>
            </a:r>
            <a:br>
              <a:rPr lang="en-US" sz="2400" smtClean="0"/>
            </a:br>
            <a:r>
              <a:rPr lang="en-US" sz="2400" smtClean="0"/>
              <a:t>Annie Murray</a:t>
            </a:r>
            <a:r>
              <a:rPr lang="en-US" smtClean="0"/>
              <a:t/>
            </a:r>
            <a:br>
              <a:rPr lang="en-US" smtClean="0"/>
            </a:br>
            <a:r>
              <a:rPr lang="en-US" sz="2400" smtClean="0"/>
              <a:t>annie.murray@concordia.ca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t>Overview</a:t>
            </a:r>
          </a:p>
        </p:txBody>
      </p:sp>
      <p:sp>
        <p:nvSpPr>
          <p:cNvPr id="18435" name="Content Placeholder 2"/>
          <p:cNvSpPr>
            <a:spLocks noGrp="1"/>
          </p:cNvSpPr>
          <p:nvPr>
            <p:ph sz="half" idx="1"/>
          </p:nvPr>
        </p:nvSpPr>
        <p:spPr>
          <a:xfrm>
            <a:off x="417513" y="2770188"/>
            <a:ext cx="3840162" cy="3465512"/>
          </a:xfrm>
        </p:spPr>
        <p:txBody>
          <a:bodyPr/>
          <a:lstStyle/>
          <a:p>
            <a:pPr eaLnBrk="1" hangingPunct="1"/>
            <a:endParaRPr lang="en-US" dirty="0" smtClean="0"/>
          </a:p>
          <a:p>
            <a:pPr eaLnBrk="1" hangingPunct="1"/>
            <a:r>
              <a:rPr lang="en-US" dirty="0" err="1" smtClean="0"/>
              <a:t>SpokenWeb</a:t>
            </a:r>
            <a:r>
              <a:rPr lang="en-US" dirty="0" smtClean="0"/>
              <a:t> project</a:t>
            </a:r>
          </a:p>
          <a:p>
            <a:pPr eaLnBrk="1" hangingPunct="1"/>
            <a:r>
              <a:rPr lang="en-US" dirty="0" smtClean="0"/>
              <a:t>Research on the scholarly process</a:t>
            </a:r>
          </a:p>
          <a:p>
            <a:pPr eaLnBrk="1" hangingPunct="1"/>
            <a:r>
              <a:rPr lang="en-US" dirty="0" smtClean="0"/>
              <a:t>Close listening </a:t>
            </a:r>
          </a:p>
          <a:p>
            <a:pPr eaLnBrk="1" hangingPunct="1"/>
            <a:r>
              <a:rPr lang="en-US" dirty="0" smtClean="0"/>
              <a:t>Features that facilitate close listening</a:t>
            </a:r>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p:txBody>
      </p:sp>
      <p:pic>
        <p:nvPicPr>
          <p:cNvPr id="15" name="Content Placeholder 14" descr="Kenneth-Goldsmith-Berryhill-2-LoRes.jpg"/>
          <p:cNvPicPr>
            <a:picLocks noGrp="1" noChangeAspect="1"/>
          </p:cNvPicPr>
          <p:nvPr>
            <p:ph sz="half" idx="2"/>
          </p:nvPr>
        </p:nvPicPr>
        <p:blipFill>
          <a:blip r:embed="rId3"/>
          <a:srcRect t="-17683" b="-17683"/>
          <a:stretch>
            <a:fillRect/>
          </a:stretch>
        </p:blipFill>
        <p:spPr>
          <a:xfrm>
            <a:off x="4800600" y="2783635"/>
            <a:ext cx="3840480" cy="3464765"/>
          </a:xfrm>
          <a:effectLst>
            <a:softEdge rad="635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Title 1"/>
          <p:cNvSpPr>
            <a:spLocks noGrp="1"/>
          </p:cNvSpPr>
          <p:nvPr>
            <p:ph type="title"/>
          </p:nvPr>
        </p:nvSpPr>
        <p:spPr>
          <a:xfrm>
            <a:off x="415925" y="1457325"/>
            <a:ext cx="8308975" cy="1057275"/>
          </a:xfrm>
        </p:spPr>
        <p:txBody>
          <a:bodyPr/>
          <a:lstStyle/>
          <a:p>
            <a:pPr eaLnBrk="1" hangingPunct="1"/>
            <a:r>
              <a:rPr lang="en-US" smtClean="0"/>
              <a:t>Photo credits</a:t>
            </a:r>
          </a:p>
        </p:txBody>
      </p:sp>
      <p:sp>
        <p:nvSpPr>
          <p:cNvPr id="36867" name="Content Placeholder 3"/>
          <p:cNvSpPr>
            <a:spLocks noGrp="1"/>
          </p:cNvSpPr>
          <p:nvPr>
            <p:ph idx="1"/>
          </p:nvPr>
        </p:nvSpPr>
        <p:spPr>
          <a:xfrm>
            <a:off x="415925" y="2755900"/>
            <a:ext cx="8308975" cy="3492500"/>
          </a:xfrm>
        </p:spPr>
        <p:txBody>
          <a:bodyPr/>
          <a:lstStyle/>
          <a:p>
            <a:pPr marL="457200" indent="-457200" eaLnBrk="1" hangingPunct="1">
              <a:buFont typeface="Calibri" pitchFamily="-1" charset="0"/>
              <a:buAutoNum type="arabicPeriod"/>
            </a:pPr>
            <a:r>
              <a:rPr lang="en-US" smtClean="0">
                <a:hlinkClick r:id="rId3"/>
              </a:rPr>
              <a:t>Kenneth Goldsmith</a:t>
            </a:r>
            <a:endParaRPr lang="en-US" smtClean="0"/>
          </a:p>
          <a:p>
            <a:pPr marL="457200" indent="-457200" eaLnBrk="1" hangingPunct="1">
              <a:buFont typeface="Calibri" pitchFamily="-1" charset="0"/>
              <a:buAutoNum type="arabicPeriod"/>
            </a:pPr>
            <a:r>
              <a:rPr lang="en-US" smtClean="0">
                <a:hlinkClick r:id="rId4"/>
              </a:rPr>
              <a:t>R. Murray Schafer “Concerto for Flute &amp; Offernkleide"</a:t>
            </a:r>
            <a:endParaRPr lang="en-US" smtClean="0"/>
          </a:p>
          <a:p>
            <a:pPr marL="457200" indent="-457200" eaLnBrk="1" hangingPunct="1">
              <a:buFont typeface="Calibri" pitchFamily="-1" charset="0"/>
              <a:buAutoNum type="arabicPeriod"/>
            </a:pPr>
            <a:r>
              <a:rPr lang="en-US" smtClean="0">
                <a:hlinkClick r:id="rId5"/>
              </a:rPr>
              <a:t>Ana Sokolovic</a:t>
            </a:r>
            <a:endParaRPr lang="en-US" smtClean="0"/>
          </a:p>
          <a:p>
            <a:pPr marL="457200" indent="-457200" eaLnBrk="1" hangingPunct="1">
              <a:buFont typeface="Calibri" pitchFamily="-1" charset="0"/>
              <a:buAutoNum type="arabicPeriod"/>
            </a:pPr>
            <a:r>
              <a:rPr lang="en-US" smtClean="0">
                <a:hlinkClick r:id="rId6"/>
              </a:rPr>
              <a:t>James Dean</a:t>
            </a:r>
            <a:endParaRPr lang="en-US" smtClean="0"/>
          </a:p>
          <a:p>
            <a:pPr marL="457200" indent="-457200" eaLnBrk="1" hangingPunct="1">
              <a:buFont typeface="Calibri" pitchFamily="-1" charset="0"/>
              <a:buAutoNum type="arabicPeriod"/>
            </a:pPr>
            <a:endParaRPr lang="en-US" smtClean="0"/>
          </a:p>
          <a:p>
            <a:pPr marL="457200" indent="-457200" eaLnBrk="1" hangingPunct="1">
              <a:buFont typeface="Wingdings" pitchFamily="-1" charset="2"/>
              <a:buNone/>
            </a:pPr>
            <a:endParaRPr/>
          </a:p>
          <a:p>
            <a:pPr marL="457200" indent="-457200" eaLnBrk="1" hangingPunct="1">
              <a:buFont typeface="Calibri" pitchFamily="-1" charset="0"/>
              <a:buAutoNum type="arabicPeriod"/>
            </a:pPr>
            <a:endParaRPr lang="en-US" smtClean="0"/>
          </a:p>
          <a:p>
            <a:pPr marL="457200" indent="-457200" eaLnBrk="1" hangingPunct="1">
              <a:buFont typeface="Calibri" pitchFamily="-1" charset="0"/>
              <a:buAutoNum type="arabicPeriod"/>
            </a:pPr>
            <a:endParaRPr 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z="2800" b="1" smtClean="0"/>
              <a:t>Spoken Web  </a:t>
            </a:r>
          </a:p>
        </p:txBody>
      </p:sp>
      <p:sp>
        <p:nvSpPr>
          <p:cNvPr id="19459" name="Content Placeholder 2"/>
          <p:cNvSpPr>
            <a:spLocks noGrp="1"/>
          </p:cNvSpPr>
          <p:nvPr>
            <p:ph sz="half" idx="1"/>
          </p:nvPr>
        </p:nvSpPr>
        <p:spPr>
          <a:xfrm>
            <a:off x="417513" y="2770188"/>
            <a:ext cx="3840162" cy="3465512"/>
          </a:xfrm>
        </p:spPr>
        <p:txBody>
          <a:bodyPr/>
          <a:lstStyle/>
          <a:p>
            <a:pPr eaLnBrk="1" hangingPunct="1">
              <a:buFont typeface="Wingdings" pitchFamily="-1" charset="2"/>
              <a:buNone/>
            </a:pPr>
            <a:endParaRPr lang="en-US" smtClean="0"/>
          </a:p>
          <a:p>
            <a:pPr eaLnBrk="1" hangingPunct="1">
              <a:buFont typeface="Wingdings" pitchFamily="-1" charset="2"/>
              <a:buNone/>
            </a:pPr>
            <a:r>
              <a:rPr lang="en-US" smtClean="0"/>
              <a:t>     Conceptualizing and Prototyping a Comprehensive Web-based Digital Spoken Word Interface for Literary Research</a:t>
            </a:r>
          </a:p>
        </p:txBody>
      </p:sp>
      <p:pic>
        <p:nvPicPr>
          <p:cNvPr id="19460" name="Content Placeholder 4" descr="Screen Shot 2012-06-28 at 6.35.34 PM.png">
            <a:hlinkClick r:id="rId3"/>
          </p:cNvPr>
          <p:cNvPicPr>
            <a:picLocks noGrp="1" noChangeAspect="1"/>
          </p:cNvPicPr>
          <p:nvPr>
            <p:ph sz="half" idx="2"/>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4282" b="-4282"/>
          <a:stretch>
            <a:fillRect/>
          </a:stretch>
        </p:blipFill>
        <p:spPr>
          <a:xfrm>
            <a:off x="4873625" y="2770188"/>
            <a:ext cx="3840163" cy="3465512"/>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z="2800" b="1" dirty="0" smtClean="0"/>
              <a:t>Scholarly Information Activities &amp; Primitives</a:t>
            </a:r>
            <a:br>
              <a:rPr lang="en-US" sz="2800" b="1" dirty="0" smtClean="0"/>
            </a:br>
            <a:r>
              <a:rPr lang="en-US" sz="2800" b="1" dirty="0" smtClean="0"/>
              <a:t>Palmer, </a:t>
            </a:r>
            <a:r>
              <a:rPr lang="en-US" sz="2800" b="1" dirty="0" err="1" smtClean="0"/>
              <a:t>Teffeau</a:t>
            </a:r>
            <a:r>
              <a:rPr lang="en-US" sz="2800" b="1" dirty="0" smtClean="0"/>
              <a:t> &amp; </a:t>
            </a:r>
            <a:r>
              <a:rPr lang="en-US" sz="2800" b="1" dirty="0" err="1" smtClean="0"/>
              <a:t>Pirmann</a:t>
            </a:r>
            <a:r>
              <a:rPr lang="en-US" sz="2800" b="1" dirty="0" smtClean="0"/>
              <a:t> (2009)</a:t>
            </a:r>
          </a:p>
        </p:txBody>
      </p:sp>
      <p:sp>
        <p:nvSpPr>
          <p:cNvPr id="20483" name="Content Placeholder 2"/>
          <p:cNvSpPr>
            <a:spLocks noGrp="1"/>
          </p:cNvSpPr>
          <p:nvPr>
            <p:ph idx="1"/>
          </p:nvPr>
        </p:nvSpPr>
        <p:spPr>
          <a:xfrm>
            <a:off x="415925" y="2755900"/>
            <a:ext cx="8308975" cy="3492500"/>
          </a:xfrm>
          <a:noFill/>
          <a:ln>
            <a:noFill/>
          </a:ln>
        </p:spPr>
        <p:txBody>
          <a:bodyPr>
            <a:normAutofit fontScale="92500" lnSpcReduction="20000"/>
          </a:bodyPr>
          <a:lstStyle/>
          <a:p>
            <a:pPr eaLnBrk="1" hangingPunct="1"/>
            <a:r>
              <a:rPr lang="en-US" dirty="0" smtClean="0"/>
              <a:t>Searching</a:t>
            </a:r>
          </a:p>
          <a:p>
            <a:pPr eaLnBrk="1" hangingPunct="1"/>
            <a:r>
              <a:rPr lang="en-US" dirty="0" smtClean="0"/>
              <a:t>Collecting</a:t>
            </a:r>
          </a:p>
          <a:p>
            <a:pPr eaLnBrk="1" hangingPunct="1"/>
            <a:r>
              <a:rPr lang="en-US" dirty="0" smtClean="0">
                <a:solidFill>
                  <a:schemeClr val="tx1"/>
                </a:solidFill>
              </a:rPr>
              <a:t>Reading</a:t>
            </a:r>
          </a:p>
          <a:p>
            <a:pPr lvl="1" eaLnBrk="1" hangingPunct="1">
              <a:buFont typeface="Courier New" pitchFamily="49" charset="0"/>
              <a:buChar char="o"/>
            </a:pPr>
            <a:r>
              <a:rPr lang="en-US" dirty="0" smtClean="0"/>
              <a:t>Scanning</a:t>
            </a:r>
          </a:p>
          <a:p>
            <a:pPr lvl="1" eaLnBrk="1" hangingPunct="1">
              <a:buFont typeface="Courier New" pitchFamily="49" charset="0"/>
              <a:buChar char="o"/>
            </a:pPr>
            <a:r>
              <a:rPr lang="en-US" dirty="0" smtClean="0"/>
              <a:t>Assessing</a:t>
            </a:r>
          </a:p>
          <a:p>
            <a:pPr lvl="1" eaLnBrk="1" hangingPunct="1">
              <a:buFont typeface="Courier New" pitchFamily="49" charset="0"/>
              <a:buChar char="o"/>
            </a:pPr>
            <a:r>
              <a:rPr lang="en-US" dirty="0" smtClean="0"/>
              <a:t>Re-reading</a:t>
            </a:r>
          </a:p>
          <a:p>
            <a:pPr lvl="1" eaLnBrk="1" hangingPunct="1">
              <a:buFont typeface="Courier New" pitchFamily="49" charset="0"/>
              <a:buChar char="o"/>
            </a:pPr>
            <a:r>
              <a:rPr lang="en-US" dirty="0" smtClean="0">
                <a:solidFill>
                  <a:schemeClr val="tx1"/>
                </a:solidFill>
              </a:rPr>
              <a:t>Note-taking</a:t>
            </a:r>
          </a:p>
          <a:p>
            <a:pPr eaLnBrk="1" hangingPunct="1"/>
            <a:r>
              <a:rPr lang="en-US" dirty="0" smtClean="0"/>
              <a:t>Writing</a:t>
            </a:r>
          </a:p>
          <a:p>
            <a:pPr eaLnBrk="1" hangingPunct="1"/>
            <a:r>
              <a:rPr lang="en-US" dirty="0" smtClean="0"/>
              <a:t>Collaborating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20483">
                                            <p:txEl>
                                              <p:pRg st="2" end="2"/>
                                            </p:txEl>
                                          </p:spTgt>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5" presetClass="emph" presetSubtype="0" nodeType="clickEffect">
                                  <p:stCondLst>
                                    <p:cond delay="0"/>
                                  </p:stCondLst>
                                  <p:iterate type="lt">
                                    <p:tmAbs val="25"/>
                                  </p:iterate>
                                  <p:childTnLst>
                                    <p:set>
                                      <p:cBhvr override="childStyle">
                                        <p:cTn id="10" dur="indefinite"/>
                                        <p:tgtEl>
                                          <p:spTgt spid="20483">
                                            <p:txEl>
                                              <p:pRg st="6" end="6"/>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sz="2800" b="1" dirty="0" smtClean="0"/>
              <a:t>Towards close listening</a:t>
            </a:r>
          </a:p>
        </p:txBody>
      </p:sp>
      <p:sp>
        <p:nvSpPr>
          <p:cNvPr id="21507" name="Content Placeholder 2"/>
          <p:cNvSpPr>
            <a:spLocks noGrp="1"/>
          </p:cNvSpPr>
          <p:nvPr>
            <p:ph sz="half" idx="1"/>
          </p:nvPr>
        </p:nvSpPr>
        <p:spPr>
          <a:xfrm>
            <a:off x="417513" y="2770188"/>
            <a:ext cx="3840162" cy="3465512"/>
          </a:xfrm>
        </p:spPr>
        <p:txBody>
          <a:bodyPr/>
          <a:lstStyle/>
          <a:p>
            <a:pPr eaLnBrk="1" hangingPunct="1"/>
            <a:r>
              <a:rPr lang="en-US" sz="1700" smtClean="0"/>
              <a:t>Humanists “deeply engaged in source material rely heavily on browsing, collecting, rereading and notetaking.” </a:t>
            </a:r>
          </a:p>
          <a:p>
            <a:pPr eaLnBrk="1" hangingPunct="1"/>
            <a:r>
              <a:rPr lang="en-US" sz="1700" smtClean="0"/>
              <a:t>In an audio environment, reading and rereading become listening and relistening</a:t>
            </a:r>
          </a:p>
          <a:p>
            <a:pPr eaLnBrk="1" hangingPunct="1"/>
            <a:r>
              <a:rPr lang="en-US" sz="1700" smtClean="0"/>
              <a:t>The close reading done by humanists expands to include what Charles Bernstein calls “close listening,” a practice of critical engagement with sounded poems </a:t>
            </a:r>
          </a:p>
          <a:p>
            <a:pPr eaLnBrk="1" hangingPunct="1"/>
            <a:endParaRPr lang="en-US" sz="1700" smtClean="0"/>
          </a:p>
          <a:p>
            <a:pPr eaLnBrk="1" hangingPunct="1"/>
            <a:endParaRPr lang="en-US" sz="1700" smtClean="0"/>
          </a:p>
        </p:txBody>
      </p:sp>
      <p:pic>
        <p:nvPicPr>
          <p:cNvPr id="5" name="Content Placeholder 4" descr="score.jpg"/>
          <p:cNvPicPr>
            <a:picLocks noGrp="1" noChangeAspect="1"/>
          </p:cNvPicPr>
          <p:nvPr>
            <p:ph sz="half" idx="2"/>
          </p:nvPr>
        </p:nvPicPr>
        <p:blipFill>
          <a:blip r:embed="rId3"/>
          <a:srcRect t="-12323" b="-12323"/>
          <a:stretch>
            <a:fillRect/>
          </a:stretch>
        </p:blipFill>
        <p:spPr>
          <a:xfrm>
            <a:off x="4846320" y="2362200"/>
            <a:ext cx="3840480" cy="3464765"/>
          </a:xfrm>
          <a:effectLst>
            <a:softEdge rad="2540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smtClean="0"/>
              <a:t>Poetry and Music Scholars: Affinities</a:t>
            </a:r>
          </a:p>
        </p:txBody>
      </p:sp>
      <p:sp>
        <p:nvSpPr>
          <p:cNvPr id="22531" name="Content Placeholder 2"/>
          <p:cNvSpPr>
            <a:spLocks noGrp="1"/>
          </p:cNvSpPr>
          <p:nvPr>
            <p:ph idx="1"/>
          </p:nvPr>
        </p:nvSpPr>
        <p:spPr>
          <a:xfrm>
            <a:off x="381000" y="2743200"/>
            <a:ext cx="8308975" cy="3492500"/>
          </a:xfrm>
        </p:spPr>
        <p:txBody>
          <a:bodyPr/>
          <a:lstStyle/>
          <a:p>
            <a:pPr eaLnBrk="1" hangingPunct="1"/>
            <a:r>
              <a:rPr lang="en-US" dirty="0" smtClean="0"/>
              <a:t>We can link some of the work of music scholars and literary critics</a:t>
            </a:r>
          </a:p>
          <a:p>
            <a:pPr lvl="1" eaLnBrk="1" hangingPunct="1"/>
            <a:r>
              <a:rPr lang="en-US" dirty="0" smtClean="0"/>
              <a:t>Attentiveness to sounded poetry and sounded music; existence of a written source and a sounded source; versions of works</a:t>
            </a:r>
          </a:p>
          <a:p>
            <a:pPr lvl="1" eaLnBrk="1" hangingPunct="1"/>
            <a:r>
              <a:rPr lang="en-US" dirty="0" smtClean="0"/>
              <a:t>Awareness of performance practice</a:t>
            </a:r>
          </a:p>
          <a:p>
            <a:pPr lvl="1" eaLnBrk="1" hangingPunct="1"/>
            <a:r>
              <a:rPr lang="en-US" dirty="0" smtClean="0"/>
              <a:t>Importance of rhythm, </a:t>
            </a:r>
            <a:r>
              <a:rPr lang="en-US" dirty="0" err="1" smtClean="0"/>
              <a:t>metre</a:t>
            </a:r>
            <a:r>
              <a:rPr lang="en-US" dirty="0" smtClean="0"/>
              <a:t>, prosody, phrasing </a:t>
            </a:r>
          </a:p>
          <a:p>
            <a:pPr lvl="1" eaLnBrk="1" hangingPunct="1"/>
            <a:r>
              <a:rPr lang="en-US" dirty="0" smtClean="0"/>
              <a:t>Importance of language to both music and poetry </a:t>
            </a:r>
          </a:p>
          <a:p>
            <a:pPr eaLnBrk="1" hangingPunct="1">
              <a:buFont typeface="Wingdings" pitchFamily="-1" charset="2"/>
              <a:buNone/>
            </a:pPr>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mtClean="0"/>
              <a:t>How music scholars listen</a:t>
            </a:r>
          </a:p>
        </p:txBody>
      </p:sp>
      <p:sp>
        <p:nvSpPr>
          <p:cNvPr id="23555" name="Content Placeholder 2"/>
          <p:cNvSpPr>
            <a:spLocks noGrp="1"/>
          </p:cNvSpPr>
          <p:nvPr>
            <p:ph sz="half" idx="1"/>
          </p:nvPr>
        </p:nvSpPr>
        <p:spPr>
          <a:xfrm>
            <a:off x="417513" y="2770188"/>
            <a:ext cx="3840162" cy="3465512"/>
          </a:xfrm>
        </p:spPr>
        <p:txBody>
          <a:bodyPr/>
          <a:lstStyle/>
          <a:p>
            <a:pPr eaLnBrk="1" hangingPunct="1">
              <a:lnSpc>
                <a:spcPct val="90000"/>
              </a:lnSpc>
            </a:pPr>
            <a:r>
              <a:rPr lang="en-US" smtClean="0"/>
              <a:t>Brown (2002) -  Straddling the humanities and social sciences: the research process of music scholars</a:t>
            </a:r>
          </a:p>
          <a:p>
            <a:pPr eaLnBrk="1" hangingPunct="1">
              <a:lnSpc>
                <a:spcPct val="90000"/>
              </a:lnSpc>
            </a:pPr>
            <a:r>
              <a:rPr lang="en-US" smtClean="0"/>
              <a:t>Hunter (2006) – A new breed of musicians: the information-seeking needs and behaviors of composers of electroacoustic music</a:t>
            </a:r>
          </a:p>
          <a:p>
            <a:pPr eaLnBrk="1" hangingPunct="1">
              <a:lnSpc>
                <a:spcPct val="90000"/>
              </a:lnSpc>
            </a:pPr>
            <a:r>
              <a:rPr lang="en-US" smtClean="0"/>
              <a:t>Liew (2006) – Beyond the notes: a qualitative study of the information-seeking behavior of ethnomusicologists</a:t>
            </a:r>
          </a:p>
        </p:txBody>
      </p:sp>
      <p:pic>
        <p:nvPicPr>
          <p:cNvPr id="5" name="Content Placeholder 4" descr="ana_sokolovic.jpg"/>
          <p:cNvPicPr>
            <a:picLocks noGrp="1" noChangeAspect="1"/>
          </p:cNvPicPr>
          <p:nvPr>
            <p:ph sz="half" idx="2"/>
          </p:nvPr>
        </p:nvPicPr>
        <p:blipFill>
          <a:blip r:embed="rId3"/>
          <a:srcRect l="-24225" r="-24225"/>
          <a:stretch>
            <a:fillRect/>
          </a:stretch>
        </p:blipFill>
        <p:spPr>
          <a:effectLst>
            <a:softEdge rad="63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mtClean="0"/>
              <a:t>Previous Work: multimodality of learning &amp; visual features that enhance listening </a:t>
            </a:r>
          </a:p>
        </p:txBody>
      </p:sp>
      <p:pic>
        <p:nvPicPr>
          <p:cNvPr id="24579" name="Content Placeholder 3" descr="first_monday.png">
            <a:hlinkClick r:id="rId3"/>
          </p:cNvPr>
          <p:cNvPicPr>
            <a:picLocks noGrp="1" noChangeAspect="1"/>
          </p:cNvPicPr>
          <p:nvPr>
            <p:ph idx="1"/>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37785" r="-37785"/>
          <a:stretch>
            <a:fillRect/>
          </a:stretch>
        </p:blipFill>
        <p:spPr>
          <a:xfrm>
            <a:off x="415925" y="2755900"/>
            <a:ext cx="8308975" cy="34925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smtClean="0"/>
              <a:t>What features might facilitate close listening?</a:t>
            </a:r>
          </a:p>
        </p:txBody>
      </p:sp>
      <p:sp>
        <p:nvSpPr>
          <p:cNvPr id="25603" name="Content Placeholder 2"/>
          <p:cNvSpPr>
            <a:spLocks noGrp="1"/>
          </p:cNvSpPr>
          <p:nvPr>
            <p:ph idx="1"/>
          </p:nvPr>
        </p:nvSpPr>
        <p:spPr>
          <a:xfrm>
            <a:off x="415925" y="2755900"/>
            <a:ext cx="8308975" cy="3492500"/>
          </a:xfrm>
        </p:spPr>
        <p:txBody>
          <a:bodyPr/>
          <a:lstStyle/>
          <a:p>
            <a:pPr eaLnBrk="1" hangingPunct="1"/>
            <a:r>
              <a:rPr lang="en-US" dirty="0" smtClean="0"/>
              <a:t>Tethering audio-playback and written transcript</a:t>
            </a:r>
          </a:p>
          <a:p>
            <a:pPr eaLnBrk="1" hangingPunct="1"/>
            <a:r>
              <a:rPr lang="en-US" dirty="0" smtClean="0"/>
              <a:t>Sound visualization </a:t>
            </a:r>
          </a:p>
          <a:p>
            <a:pPr eaLnBrk="1" hangingPunct="1"/>
            <a:r>
              <a:rPr lang="en-US" dirty="0" smtClean="0"/>
              <a:t>Annotation </a:t>
            </a:r>
          </a:p>
          <a:p>
            <a:pPr eaLnBrk="1" hangingPunct="1"/>
            <a:r>
              <a:rPr lang="en-US" dirty="0" smtClean="0"/>
              <a:t>Playback manipulation</a:t>
            </a:r>
          </a:p>
          <a:p>
            <a:pPr eaLnBrk="1" hangingPunct="1">
              <a:buFont typeface="Wingdings" pitchFamily="-1" charset="2"/>
              <a:buNone/>
            </a:pPr>
            <a:endParaRPr lang="en-US"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po">
  <a:themeElements>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Expo">
      <a:majorFont>
        <a:latin typeface="Calibri"/>
        <a:ea typeface=""/>
        <a:cs typeface=""/>
        <a:font script="Jpan" typeface="ＭＳ ゴシック"/>
      </a:majorFont>
      <a:minorFont>
        <a:latin typeface="Calibri"/>
        <a:ea typeface=""/>
        <a:cs typeface=""/>
        <a:font script="Jpan" typeface="ＭＳ ゴシック"/>
      </a:minorFont>
    </a:fontScheme>
    <a:fmtScheme name="Expo">
      <a:fillStyleLst>
        <a:solidFill>
          <a:schemeClr val="phClr"/>
        </a:solidFill>
        <a:gradFill rotWithShape="1">
          <a:gsLst>
            <a:gs pos="0">
              <a:schemeClr val="phClr">
                <a:tint val="100000"/>
                <a:satMod val="130000"/>
              </a:schemeClr>
            </a:gs>
            <a:gs pos="100000">
              <a:schemeClr val="phClr">
                <a:tint val="50000"/>
                <a:satMod val="150000"/>
              </a:schemeClr>
            </a:gs>
          </a:gsLst>
          <a:lin ang="16200000" scaled="1"/>
        </a:gradFill>
        <a:gradFill rotWithShape="1">
          <a:gsLst>
            <a:gs pos="0">
              <a:schemeClr val="phClr">
                <a:shade val="93000"/>
                <a:satMod val="130000"/>
              </a:schemeClr>
            </a:gs>
            <a:gs pos="60000">
              <a:schemeClr val="phClr">
                <a:tint val="80000"/>
                <a:shade val="93000"/>
                <a:satMod val="130000"/>
              </a:schemeClr>
            </a:gs>
            <a:gs pos="100000">
              <a:schemeClr val="phClr">
                <a:tint val="50000"/>
                <a:shade val="94000"/>
                <a:alpha val="100000"/>
                <a:satMod val="135000"/>
              </a:schemeClr>
            </a:gs>
          </a:gsLst>
          <a:lin ang="16200000" scaled="0"/>
        </a:gra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34925" cap="flat" cmpd="sng" algn="ctr">
          <a:gradFill>
            <a:gsLst>
              <a:gs pos="0">
                <a:schemeClr val="accent1">
                  <a:lumMod val="40000"/>
                  <a:lumOff val="60000"/>
                </a:schemeClr>
              </a:gs>
              <a:gs pos="50000">
                <a:schemeClr val="accent1"/>
              </a:gs>
              <a:gs pos="100000">
                <a:schemeClr val="accent1">
                  <a:lumMod val="50000"/>
                </a:schemeClr>
              </a:gs>
            </a:gsLst>
            <a:lin ang="18600000" scaled="0"/>
          </a:gradFill>
          <a:prstDash val="solid"/>
        </a:ln>
      </a:lnStyleLst>
      <a:effectStyleLst>
        <a:effectStyle>
          <a:effectLst/>
        </a:effectStyle>
        <a:effectStyle>
          <a:effectLst>
            <a:innerShdw blurRad="50800" dist="25400" dir="13500000">
              <a:srgbClr val="C0C0C0">
                <a:alpha val="75000"/>
              </a:srgbClr>
            </a:innerShdw>
            <a:outerShdw blurRad="63500" dist="38100" dir="5400000" sx="105000" sy="105000" algn="br" rotWithShape="0">
              <a:srgbClr val="000000">
                <a:alpha val="30000"/>
              </a:srgbClr>
            </a:outerShdw>
          </a:effectLst>
        </a:effectStyle>
        <a:effectStyle>
          <a:effectLst>
            <a:innerShdw blurRad="50800" dist="25400" dir="16200000">
              <a:srgbClr val="C0C0C0">
                <a:alpha val="75000"/>
              </a:srgbClr>
            </a:innerShdw>
            <a:reflection blurRad="63500" stA="40000" endPos="50000" dist="12700" dir="54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a:blip xmlns:r="http://schemas.openxmlformats.org/officeDocument/2006/relationships" r:embed="rId1"/>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Expo.thmx</Template>
  <TotalTime>2649</TotalTime>
  <Words>3050</Words>
  <Application>Microsoft Macintosh PowerPoint</Application>
  <PresentationFormat>On-screen Show (4:3)</PresentationFormat>
  <Paragraphs>226</Paragraphs>
  <Slides>20</Slides>
  <Notes>20</Notes>
  <HiddenSlides>1</HiddenSlides>
  <MMClips>0</MMClips>
  <ScaleCrop>false</ScaleCrop>
  <HeadingPairs>
    <vt:vector size="4" baseType="variant">
      <vt:variant>
        <vt:lpstr>Design Template</vt:lpstr>
      </vt:variant>
      <vt:variant>
        <vt:i4>1</vt:i4>
      </vt:variant>
      <vt:variant>
        <vt:lpstr>Slide Titles</vt:lpstr>
      </vt:variant>
      <vt:variant>
        <vt:i4>20</vt:i4>
      </vt:variant>
    </vt:vector>
  </HeadingPairs>
  <TitlesOfParts>
    <vt:vector size="21" baseType="lpstr">
      <vt:lpstr>Expo</vt:lpstr>
      <vt:lpstr>      Looking at archival sound:  enhancing the listening experience in audio archives</vt:lpstr>
      <vt:lpstr>Overview</vt:lpstr>
      <vt:lpstr>Spoken Web  </vt:lpstr>
      <vt:lpstr>Scholarly Information Activities &amp; Primitives Palmer, Teffeau &amp; Pirmann (2009)</vt:lpstr>
      <vt:lpstr>Towards close listening</vt:lpstr>
      <vt:lpstr>Poetry and Music Scholars: Affinities</vt:lpstr>
      <vt:lpstr>How music scholars listen</vt:lpstr>
      <vt:lpstr>Previous Work: multimodality of learning &amp; visual features that enhance listening </vt:lpstr>
      <vt:lpstr>What features might facilitate close listening?</vt:lpstr>
      <vt:lpstr>Tethering audio-playback and  written transcript: Radiolab </vt:lpstr>
      <vt:lpstr>Sound visualization: Soundcloud player</vt:lpstr>
      <vt:lpstr>Sound visualization: Mashup Breakdown</vt:lpstr>
      <vt:lpstr>        Sound visualization &amp; Annotation: Variations Audio Timeliner </vt:lpstr>
      <vt:lpstr>Sound visualization: Smithsonian Jazz Mixer</vt:lpstr>
      <vt:lpstr>Annotation: Soundcloud </vt:lpstr>
      <vt:lpstr>Playback manipulation: Myna</vt:lpstr>
      <vt:lpstr> Listen to the listener.</vt:lpstr>
      <vt:lpstr>Annie.Murray@concordia.ca      Jared.Wiercinski@concordia.ca</vt:lpstr>
      <vt:lpstr>Contact information:   Jared Wiercinski jared.wiercinski@concordia.ca  Annie Murray annie.murray@concordia.ca</vt:lpstr>
      <vt:lpstr>Photo credits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Looking at Archival Sound:  Enhancing the listening experience in audio archives</dc:title>
  <dc:creator>Annie Murray</dc:creator>
  <cp:lastModifiedBy>Annie Murray</cp:lastModifiedBy>
  <cp:revision>260</cp:revision>
  <cp:lastPrinted>2012-07-24T21:24:16Z</cp:lastPrinted>
  <dcterms:created xsi:type="dcterms:W3CDTF">2012-09-07T19:48:56Z</dcterms:created>
  <dcterms:modified xsi:type="dcterms:W3CDTF">2012-09-07T19:49:19Z</dcterms:modified>
</cp:coreProperties>
</file>