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61" r:id="rId4"/>
    <p:sldId id="258" r:id="rId5"/>
    <p:sldId id="262" r:id="rId6"/>
    <p:sldId id="259" r:id="rId7"/>
    <p:sldId id="260" r:id="rId8"/>
    <p:sldId id="263" r:id="rId9"/>
    <p:sldId id="265" r:id="rId10"/>
    <p:sldId id="266" r:id="rId11"/>
    <p:sldId id="264" r:id="rId12"/>
    <p:sldId id="278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787C6-5DAA-40F9-ADB6-9B21B7BA2459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51153-04AD-4013-99E1-C4922CA1C6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736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https://spectrum.library.concordia.ca/id/eprint/986131/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http://bit.ly/SWtimeline1</a:t>
            </a:r>
          </a:p>
          <a:p>
            <a:endParaRPr lang="en-US" dirty="0"/>
          </a:p>
          <a:p>
            <a:endParaRPr lang="en-CA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33C7-1DD8-4245-B937-476651525AB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573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query.wikidata.org/#SELECT%20DISTINCT%20%3Fitem%20%3FitemLabel%20%3FeventDate%0AWHERE%20%7B%0A%20%20%3Fitem%20p%3AP361%20%3Fstatement0.%0A%20%20%3Fstatement0%20%28ps%3AP361%2F%28wdt%3AP279%2a%29%29%20wd%3AQ117038029.%0A%20%20OPTIONAL%20%7B%3Fitem%20wdt%3AP10135%20%3FeventDate.%7D%0A%20%20SERVICE%20wikibase%3Alabel%20%7B%20bd%3AserviceParam%20wikibase%3Alanguage%20%22en%22%20%7D%0A%7D%0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33C7-1DD8-4245-B937-476651525AB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38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js.histropedia.com/apps/query-timeline/index.html?q=SELECT%20DISTINCT%20?item%20?itemLabel%20?eventDate%0AWHERE%20%7B%0A%20%20?item%20p:P361%20?statement0.%0A%20%20?statement0%20(ps:P361/(wdt:P279*))%20wd:Q117038029.%0A%20%20OPTIONAL%20%7B?item%20wdt:P10135%20?eventDate.%7D%0A%20%20SERVICE%20wikibase:label%20%7B%20bd:serviceParam%20wikibase:language%20%22en%22%20%7D%0A%7D%0A&amp;d=3&amp;md=true&amp;g=personLabel&amp;l=item&amp;t=itemLabel&amp;s=eventDate&amp;i=image&amp;mc=500&amp;v=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33C7-1DD8-4245-B937-476651525AB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08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js.histropedia.com/apps/query-timeline/index.html?q=SELECT%20DISTINCT%20?item%20?itemLabel%20?eventDate%20?person%20?image%0AWHERE%20%7B%0A%20%20?item%20p:P361%20?statement0.%0A%20%20?statement0%20(ps:P361/(wdt:P279*))%20wd:Q117038029.%0A%20%20OPTIONAL%20%7B?item%20wdt:P10135%20?eventDate.%7D%0A%20%20OPTIONAL%20%7B%0A%20%20%20%20?item%20wdt:P50%20?person%20.%0A%20%20%20%20OPTIONAL%20%7B?person%20wdt:P18%20?image.%7D%0A%20%20%7D%0A%20%20SERVICE%20wikibase:label%20%7B%20bd:serviceParam%20wikibase:language%20%22en%22%20%7D%0A%7D%0A&amp;d=3&amp;md=true&amp;g=personLabel&amp;l=item&amp;t=itemLabel&amp;s=eventDate&amp;i=image&amp;mc=500&amp;v=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33C7-1DD8-4245-B937-476651525AB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831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https://w.wiki/6cTn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33C7-1DD8-4245-B937-476651525AB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142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https://w.wiki/6cTk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33C7-1DD8-4245-B937-476651525AB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947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Robert Hogg was born in Edmonton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33C7-1DD8-4245-B937-476651525AB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42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2D60-F2F8-1A0B-E69C-DDE4B8D00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186BC-9FD3-C903-1F0A-3C04E0393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A038B-EC7D-B6B6-55C0-0C64F4FE6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3E0-BC09-4165-8CE6-CD5D3F07B018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4C258-4A75-C0F2-10F4-074C50F1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69ABD-CF5C-A5AE-D47D-73FEBDF2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D33-88E2-488C-9709-F71FEC82A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52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6BBC-B5BF-EE66-4C24-96BAFA05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6E192-9C31-F476-6B36-211D5E547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740F1-4F5C-5508-BDA7-1495D4489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3E0-BC09-4165-8CE6-CD5D3F07B018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70835-F120-71AC-79EF-C8EFA055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6CA0D-F763-05BE-A327-2190143E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D33-88E2-488C-9709-F71FEC82A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586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D5F31-A826-27E9-C8D9-FA3B5E512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DDA8D-B8DB-B7C9-3AE8-6EB7B24D7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FFC7E-8427-49D0-38CB-18A09BB6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3E0-BC09-4165-8CE6-CD5D3F07B018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C58E-6C00-61B8-31FE-907F14BB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641E-52EE-2961-0ECD-2F38D26F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D33-88E2-488C-9709-F71FEC82A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116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18FB8-3E35-B8AB-9D67-A0B34BF0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461C1-FA14-84DF-4A7D-8162EB7D2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CB671-B667-B58A-624A-AAB96FF4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3E0-BC09-4165-8CE6-CD5D3F07B018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959FF-926F-2F9C-6BF1-43711805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3533F-7E9A-AC14-4511-3F9C5470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D33-88E2-488C-9709-F71FEC82A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200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F3BF-C423-BEA3-5A6F-0F3C6DF2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C689F-A7A0-E94F-D85F-CDC4B5906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21080-5917-21E9-12E1-7202D65D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3E0-BC09-4165-8CE6-CD5D3F07B018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A2F88-CF8B-8005-06AA-5A51E256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174E1-919E-766E-E95E-D74560AB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D33-88E2-488C-9709-F71FEC82A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18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1A60-435A-C5B0-199A-09F9C296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8711D-5A23-84AF-EBCD-650066EEE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824B9-954C-98BC-6846-D8E56BDCC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33620-6D88-CC38-9B62-D823B6FF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3E0-BC09-4165-8CE6-CD5D3F07B018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42EDA-1A28-FBB8-DE69-BDD8802D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2B69A-2C1F-588C-17F9-0873C51B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D33-88E2-488C-9709-F71FEC82A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211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5965-8930-80E5-B71D-97654CF7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E28F-3507-3478-A7A3-5077AA26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9524A-6C01-41E4-2C56-2634CBF77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62984-E536-AEEB-B80A-1EA03E1F4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A48DB-1344-5097-5121-4022FBC6B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85A435-8492-11CF-586E-1DA028CB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3E0-BC09-4165-8CE6-CD5D3F07B018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397F5-846E-C392-508E-CE1547ED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818CB-C4BC-5597-1E0D-42DAA13F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D33-88E2-488C-9709-F71FEC82A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3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EB6E-B7DF-D521-C7BA-717D9D28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45B42-9C2A-3A57-020B-C483844B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3E0-BC09-4165-8CE6-CD5D3F07B018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81866-B01E-5691-890F-548DCED3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D180F-471E-5E0C-FB51-7F9B4C86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D33-88E2-488C-9709-F71FEC82A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9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2ABF3B-C140-2931-BB34-E492C40D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3E0-BC09-4165-8CE6-CD5D3F07B018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1E5FF9-B61B-DA41-884D-A1ABBCAD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20014-0FD9-5B4D-5665-FB2D5142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D33-88E2-488C-9709-F71FEC82A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36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FAE6-8846-93AD-D395-BDC3C465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1ABC1-3F33-8A4F-69F3-19A988DB6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29BBF-571A-8030-28D6-18D257BFC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CF04C-39FE-3E4C-38ED-C6A6C4FA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3E0-BC09-4165-8CE6-CD5D3F07B018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6EAAB-754C-7379-05C8-644FACB3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3B14A-5BB1-5CE5-F1AC-6E457DC7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D33-88E2-488C-9709-F71FEC82A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33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6621-4A8E-E93F-3DDF-B4C691CE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513CCF-D93F-F0D3-D223-54DD99A62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52BC5-30D9-85A9-3F77-630073A7B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0BB71-C27A-CCF1-5405-B062D7BE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3E0-BC09-4165-8CE6-CD5D3F07B018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BAD36-FE2C-03E9-99BD-075D9995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9190D-7CD8-A4D1-5F57-64DA3C64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0D33-88E2-488C-9709-F71FEC82A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284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E3B428-EB6F-BF9A-8329-2595B382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08777-62E7-35D5-1D3A-16A18E2FB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A7F32-551B-5184-4D63-177E60EB7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743E0-BC09-4165-8CE6-CD5D3F07B018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F931B-2D14-F89C-9DA9-915248F1C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B52E0-0E9B-5A86-3F15-170B6C876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50D33-88E2-488C-9709-F71FEC82A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1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C067385-F7C3-2DE6-DFD9-09CA30676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/>
          <a:stretch/>
        </p:blipFill>
        <p:spPr bwMode="auto">
          <a:xfrm>
            <a:off x="578840" y="1053329"/>
            <a:ext cx="5134891" cy="4593927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3B7A80-E2C6-F868-6C81-E8F0B0252ED9}"/>
              </a:ext>
            </a:extLst>
          </p:cNvPr>
          <p:cNvSpPr txBox="1"/>
          <p:nvPr/>
        </p:nvSpPr>
        <p:spPr>
          <a:xfrm>
            <a:off x="6126760" y="1457466"/>
            <a:ext cx="6065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0" i="0" dirty="0">
                <a:solidFill>
                  <a:srgbClr val="006698"/>
                </a:solidFill>
                <a:effectLst/>
                <a:latin typeface="+mj-lt"/>
              </a:rPr>
              <a:t>A Linked Data Approach To SpokenWeb Collections</a:t>
            </a:r>
            <a:endParaRPr lang="en-CA" sz="6000" dirty="0">
              <a:solidFill>
                <a:srgbClr val="006698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DB4DA-CC64-FE4E-7408-8D2BB3528A5C}"/>
              </a:ext>
            </a:extLst>
          </p:cNvPr>
          <p:cNvSpPr txBox="1"/>
          <p:nvPr/>
        </p:nvSpPr>
        <p:spPr>
          <a:xfrm>
            <a:off x="0" y="630013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dirty="0"/>
              <a:t>Francisco Berrizbeitia</a:t>
            </a:r>
          </a:p>
          <a:p>
            <a:pPr algn="ctr"/>
            <a:r>
              <a:rPr lang="es-VE" sz="1400" dirty="0"/>
              <a:t>Tomasz Neugebauer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51284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209A3A3-5CD0-6A9C-2855-165520C56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A245A9-E882-5B25-5331-F3C6461A23AC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9BB0A11-87C7-1079-EC08-43D6CF6E3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" t="11805" b="7778"/>
          <a:stretch/>
        </p:blipFill>
        <p:spPr>
          <a:xfrm>
            <a:off x="619125" y="1284026"/>
            <a:ext cx="10953750" cy="5081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28B135-60FC-799C-06D8-8AAFE329AA83}"/>
              </a:ext>
            </a:extLst>
          </p:cNvPr>
          <p:cNvSpPr txBox="1"/>
          <p:nvPr/>
        </p:nvSpPr>
        <p:spPr>
          <a:xfrm>
            <a:off x="8334375" y="-29848"/>
            <a:ext cx="4033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6698"/>
                </a:solidFill>
                <a:latin typeface="+mj-lt"/>
              </a:rPr>
              <a:t>Previous Work</a:t>
            </a:r>
          </a:p>
        </p:txBody>
      </p:sp>
    </p:spTree>
    <p:extLst>
      <p:ext uri="{BB962C8B-B14F-4D97-AF65-F5344CB8AC3E}">
        <p14:creationId xmlns:p14="http://schemas.microsoft.com/office/powerpoint/2010/main" val="36287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0CE0AC-0D06-1752-48FE-C07A748CC5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98"/>
          </a:solidFill>
          <a:ln>
            <a:solidFill>
              <a:srgbClr val="006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600" dirty="0">
                <a:latin typeface="+mj-lt"/>
              </a:rPr>
              <a:t>DEMO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8DB73-2884-8EE2-604C-1DA8F268831F}"/>
              </a:ext>
            </a:extLst>
          </p:cNvPr>
          <p:cNvSpPr/>
          <p:nvPr/>
        </p:nvSpPr>
        <p:spPr>
          <a:xfrm>
            <a:off x="-9525" y="0"/>
            <a:ext cx="2133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315C3AE-6BEB-4C2A-418F-E648AF2F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0" y="2737454"/>
            <a:ext cx="2134977" cy="1383091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8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CC0DD57-2025-A1C9-7C97-EA53D4A0D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B54859-AF9B-13FA-645B-844D432B4DE6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2814FE0-83B1-E89E-C36E-C212FC8FD2C0}"/>
              </a:ext>
            </a:extLst>
          </p:cNvPr>
          <p:cNvSpPr txBox="1"/>
          <p:nvPr/>
        </p:nvSpPr>
        <p:spPr>
          <a:xfrm>
            <a:off x="7315201" y="-29848"/>
            <a:ext cx="505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6698"/>
                </a:solidFill>
                <a:latin typeface="+mj-lt"/>
              </a:rPr>
              <a:t>WIKIDATA IMPORT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75CCA-9050-5B6D-22AA-817B9E53716F}"/>
              </a:ext>
            </a:extLst>
          </p:cNvPr>
          <p:cNvSpPr txBox="1"/>
          <p:nvPr/>
        </p:nvSpPr>
        <p:spPr>
          <a:xfrm>
            <a:off x="518330" y="4020041"/>
            <a:ext cx="3506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VE" dirty="0" err="1"/>
              <a:t>Map</a:t>
            </a:r>
            <a:r>
              <a:rPr lang="es-VE" dirty="0"/>
              <a:t> </a:t>
            </a:r>
            <a:r>
              <a:rPr lang="es-VE" dirty="0" err="1"/>
              <a:t>schema</a:t>
            </a:r>
            <a:r>
              <a:rPr lang="es-VE" dirty="0"/>
              <a:t> </a:t>
            </a:r>
            <a:r>
              <a:rPr lang="es-VE" dirty="0" err="1"/>
              <a:t>to</a:t>
            </a:r>
            <a:r>
              <a:rPr lang="es-VE" dirty="0"/>
              <a:t> </a:t>
            </a:r>
            <a:r>
              <a:rPr lang="es-VE" dirty="0" err="1"/>
              <a:t>Wikidata</a:t>
            </a:r>
            <a:r>
              <a:rPr lang="es-VE" dirty="0"/>
              <a:t> </a:t>
            </a:r>
            <a:r>
              <a:rPr lang="es-VE" dirty="0" err="1"/>
              <a:t>entities</a:t>
            </a:r>
            <a:r>
              <a:rPr lang="es-VE" dirty="0"/>
              <a:t> and </a:t>
            </a:r>
            <a:r>
              <a:rPr lang="es-VE" dirty="0" err="1"/>
              <a:t>properties</a:t>
            </a:r>
            <a:br>
              <a:rPr lang="es-VE" dirty="0"/>
            </a:br>
            <a:endParaRPr lang="es-VE" dirty="0"/>
          </a:p>
          <a:p>
            <a:pPr marL="342900" indent="-342900">
              <a:buFont typeface="+mj-lt"/>
              <a:buAutoNum type="arabicPeriod"/>
            </a:pPr>
            <a:r>
              <a:rPr lang="es-VE" dirty="0" err="1"/>
              <a:t>Write</a:t>
            </a:r>
            <a:r>
              <a:rPr lang="es-VE" dirty="0"/>
              <a:t> a </a:t>
            </a:r>
            <a:r>
              <a:rPr lang="es-VE" dirty="0" err="1"/>
              <a:t>custom</a:t>
            </a:r>
            <a:r>
              <a:rPr lang="es-VE" dirty="0"/>
              <a:t> </a:t>
            </a:r>
            <a:r>
              <a:rPr lang="es-VE" dirty="0" err="1"/>
              <a:t>export</a:t>
            </a:r>
            <a:r>
              <a:rPr lang="es-VE" dirty="0"/>
              <a:t> </a:t>
            </a:r>
            <a:r>
              <a:rPr lang="es-VE" dirty="0" err="1"/>
              <a:t>service</a:t>
            </a:r>
            <a:r>
              <a:rPr lang="es-VE" dirty="0"/>
              <a:t> </a:t>
            </a:r>
            <a:r>
              <a:rPr lang="es-VE" dirty="0" err="1"/>
              <a:t>to</a:t>
            </a:r>
            <a:r>
              <a:rPr lang="es-VE" dirty="0"/>
              <a:t> </a:t>
            </a:r>
            <a:r>
              <a:rPr lang="es-VE" dirty="0" err="1"/>
              <a:t>transform</a:t>
            </a:r>
            <a:r>
              <a:rPr lang="es-VE" dirty="0"/>
              <a:t> “</a:t>
            </a:r>
            <a:r>
              <a:rPr lang="es-VE" dirty="0" err="1"/>
              <a:t>swallow</a:t>
            </a:r>
            <a:r>
              <a:rPr lang="es-VE" dirty="0"/>
              <a:t> </a:t>
            </a:r>
            <a:r>
              <a:rPr lang="es-VE" dirty="0" err="1"/>
              <a:t>triplets</a:t>
            </a:r>
            <a:r>
              <a:rPr lang="es-VE" dirty="0"/>
              <a:t>” </a:t>
            </a:r>
            <a:r>
              <a:rPr lang="es-VE" dirty="0" err="1"/>
              <a:t>to</a:t>
            </a:r>
            <a:r>
              <a:rPr lang="es-VE" dirty="0"/>
              <a:t> </a:t>
            </a:r>
            <a:r>
              <a:rPr lang="es-VE" dirty="0" err="1"/>
              <a:t>quick</a:t>
            </a:r>
            <a:r>
              <a:rPr lang="es-VE" dirty="0"/>
              <a:t> </a:t>
            </a:r>
            <a:r>
              <a:rPr lang="es-VE" dirty="0" err="1"/>
              <a:t>statements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354BD-980C-2E05-EFE7-F3DBA39F29AA}"/>
              </a:ext>
            </a:extLst>
          </p:cNvPr>
          <p:cNvSpPr txBox="1"/>
          <p:nvPr/>
        </p:nvSpPr>
        <p:spPr>
          <a:xfrm>
            <a:off x="4619147" y="4020041"/>
            <a:ext cx="2934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VE" dirty="0" err="1"/>
              <a:t>Gain</a:t>
            </a:r>
            <a:r>
              <a:rPr lang="es-VE" dirty="0"/>
              <a:t> </a:t>
            </a:r>
            <a:r>
              <a:rPr lang="es-VE" dirty="0" err="1"/>
              <a:t>the</a:t>
            </a:r>
            <a:r>
              <a:rPr lang="es-VE" dirty="0"/>
              <a:t> </a:t>
            </a:r>
            <a:r>
              <a:rPr lang="es-VE" dirty="0" err="1"/>
              <a:t>rights</a:t>
            </a:r>
            <a:r>
              <a:rPr lang="es-VE" dirty="0"/>
              <a:t> </a:t>
            </a:r>
            <a:r>
              <a:rPr lang="es-VE" dirty="0" err="1"/>
              <a:t>to</a:t>
            </a:r>
            <a:r>
              <a:rPr lang="es-VE" dirty="0"/>
              <a:t> use </a:t>
            </a:r>
            <a:r>
              <a:rPr lang="es-VE" dirty="0" err="1"/>
              <a:t>quickstaments</a:t>
            </a:r>
            <a:r>
              <a:rPr lang="es-VE" dirty="0"/>
              <a:t> </a:t>
            </a:r>
            <a:br>
              <a:rPr lang="es-VE" dirty="0"/>
            </a:br>
            <a:endParaRPr lang="es-VE" dirty="0"/>
          </a:p>
          <a:p>
            <a:pPr marL="342900" indent="-342900">
              <a:buFont typeface="+mj-lt"/>
              <a:buAutoNum type="arabicPeriod"/>
            </a:pPr>
            <a:r>
              <a:rPr lang="es-VE" dirty="0"/>
              <a:t>Run </a:t>
            </a:r>
            <a:r>
              <a:rPr lang="es-VE" dirty="0" err="1"/>
              <a:t>the</a:t>
            </a:r>
            <a:r>
              <a:rPr lang="es-VE" dirty="0"/>
              <a:t> </a:t>
            </a:r>
            <a:r>
              <a:rPr lang="es-VE" dirty="0" err="1"/>
              <a:t>generated</a:t>
            </a:r>
            <a:r>
              <a:rPr lang="es-VE" dirty="0"/>
              <a:t> script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E28FF-1265-32EC-06FE-0A56B62EA97D}"/>
              </a:ext>
            </a:extLst>
          </p:cNvPr>
          <p:cNvSpPr txBox="1"/>
          <p:nvPr/>
        </p:nvSpPr>
        <p:spPr>
          <a:xfrm>
            <a:off x="8304711" y="4020041"/>
            <a:ext cx="2934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VE" dirty="0" err="1"/>
              <a:t>Design</a:t>
            </a:r>
            <a:r>
              <a:rPr lang="es-VE" dirty="0"/>
              <a:t> </a:t>
            </a:r>
            <a:r>
              <a:rPr lang="es-VE" dirty="0" err="1"/>
              <a:t>some</a:t>
            </a:r>
            <a:r>
              <a:rPr lang="es-VE" dirty="0"/>
              <a:t> </a:t>
            </a:r>
            <a:r>
              <a:rPr lang="es-VE" dirty="0" err="1"/>
              <a:t>interesting</a:t>
            </a:r>
            <a:r>
              <a:rPr lang="es-VE" dirty="0"/>
              <a:t> </a:t>
            </a:r>
            <a:r>
              <a:rPr lang="es-VE" dirty="0" err="1"/>
              <a:t>queries</a:t>
            </a:r>
            <a:r>
              <a:rPr lang="es-VE" dirty="0"/>
              <a:t> and </a:t>
            </a:r>
            <a:r>
              <a:rPr lang="es-VE" dirty="0" err="1"/>
              <a:t>visualization</a:t>
            </a:r>
            <a:r>
              <a:rPr lang="es-VE" dirty="0"/>
              <a:t> </a:t>
            </a:r>
            <a:r>
              <a:rPr lang="es-VE" dirty="0" err="1"/>
              <a:t>to</a:t>
            </a:r>
            <a:r>
              <a:rPr lang="es-VE" dirty="0"/>
              <a:t> </a:t>
            </a:r>
            <a:r>
              <a:rPr lang="es-VE" dirty="0" err="1"/>
              <a:t>showcase</a:t>
            </a:r>
            <a:r>
              <a:rPr lang="es-VE" dirty="0"/>
              <a:t> </a:t>
            </a:r>
            <a:r>
              <a:rPr lang="es-VE" dirty="0" err="1"/>
              <a:t>some</a:t>
            </a:r>
            <a:r>
              <a:rPr lang="es-VE" dirty="0"/>
              <a:t> </a:t>
            </a:r>
            <a:r>
              <a:rPr lang="es-VE" dirty="0" err="1"/>
              <a:t>of</a:t>
            </a:r>
            <a:r>
              <a:rPr lang="es-VE" dirty="0"/>
              <a:t> </a:t>
            </a:r>
            <a:r>
              <a:rPr lang="es-VE" dirty="0" err="1"/>
              <a:t>the</a:t>
            </a:r>
            <a:r>
              <a:rPr lang="es-VE" dirty="0"/>
              <a:t> </a:t>
            </a:r>
            <a:r>
              <a:rPr lang="es-VE" dirty="0" err="1"/>
              <a:t>linked</a:t>
            </a:r>
            <a:r>
              <a:rPr lang="es-VE" dirty="0"/>
              <a:t> data </a:t>
            </a:r>
            <a:r>
              <a:rPr lang="es-VE" dirty="0" err="1"/>
              <a:t>features</a:t>
            </a:r>
            <a:r>
              <a:rPr lang="es-VE" dirty="0"/>
              <a:t> </a:t>
            </a:r>
            <a:endParaRPr lang="en-CA" dirty="0"/>
          </a:p>
        </p:txBody>
      </p:sp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D4EF62CB-407B-F93D-385B-F2E863F34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12" y="1520159"/>
            <a:ext cx="2114027" cy="211402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7BBBA6-097B-B75B-6E54-5309F177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234" y="1535185"/>
            <a:ext cx="2178504" cy="2099001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507527-6E0B-B3AA-676D-025E3EB993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" t="337" r="51161" b="-337"/>
          <a:stretch/>
        </p:blipFill>
        <p:spPr>
          <a:xfrm>
            <a:off x="8732121" y="1546053"/>
            <a:ext cx="2219323" cy="2099001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E596972C-ED5A-2AD2-AFC0-92059CA7C78C}"/>
              </a:ext>
            </a:extLst>
          </p:cNvPr>
          <p:cNvSpPr/>
          <p:nvPr/>
        </p:nvSpPr>
        <p:spPr>
          <a:xfrm>
            <a:off x="6779313" y="2215613"/>
            <a:ext cx="2178504" cy="738141"/>
          </a:xfrm>
          <a:prstGeom prst="rightArrow">
            <a:avLst>
              <a:gd name="adj1" fmla="val 27270"/>
              <a:gd name="adj2" fmla="val 46084"/>
            </a:avLst>
          </a:prstGeom>
          <a:solidFill>
            <a:srgbClr val="00669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810A678-BDD7-F259-A920-2F8AA65F801B}"/>
              </a:ext>
            </a:extLst>
          </p:cNvPr>
          <p:cNvSpPr/>
          <p:nvPr/>
        </p:nvSpPr>
        <p:spPr>
          <a:xfrm>
            <a:off x="2920373" y="2215614"/>
            <a:ext cx="2178504" cy="738141"/>
          </a:xfrm>
          <a:prstGeom prst="rightArrow">
            <a:avLst>
              <a:gd name="adj1" fmla="val 27270"/>
              <a:gd name="adj2" fmla="val 46084"/>
            </a:avLst>
          </a:prstGeom>
          <a:solidFill>
            <a:srgbClr val="00669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95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8EFE113-0AB0-132C-A7F1-4D81AA38DE12}"/>
              </a:ext>
            </a:extLst>
          </p:cNvPr>
          <p:cNvSpPr/>
          <p:nvPr/>
        </p:nvSpPr>
        <p:spPr>
          <a:xfrm>
            <a:off x="0" y="801149"/>
            <a:ext cx="12264705" cy="355528"/>
          </a:xfrm>
          <a:prstGeom prst="rect">
            <a:avLst/>
          </a:prstGeom>
          <a:solidFill>
            <a:srgbClr val="006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dirty="0" err="1">
                <a:solidFill>
                  <a:schemeClr val="bg1"/>
                </a:solidFill>
              </a:rPr>
              <a:t>What</a:t>
            </a:r>
            <a:r>
              <a:rPr lang="es-VE" sz="2800" dirty="0">
                <a:solidFill>
                  <a:schemeClr val="bg1"/>
                </a:solidFill>
              </a:rPr>
              <a:t> </a:t>
            </a:r>
            <a:r>
              <a:rPr lang="es-VE" sz="2800" dirty="0" err="1">
                <a:solidFill>
                  <a:schemeClr val="bg1"/>
                </a:solidFill>
              </a:rPr>
              <a:t>we</a:t>
            </a:r>
            <a:r>
              <a:rPr lang="es-VE" sz="2800" dirty="0">
                <a:solidFill>
                  <a:schemeClr val="bg1"/>
                </a:solidFill>
              </a:rPr>
              <a:t> </a:t>
            </a:r>
            <a:r>
              <a:rPr lang="es-VE" sz="2800" dirty="0" err="1">
                <a:solidFill>
                  <a:schemeClr val="bg1"/>
                </a:solidFill>
              </a:rPr>
              <a:t>learned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CC0DD57-2025-A1C9-7C97-EA53D4A0D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B54859-AF9B-13FA-645B-844D432B4DE6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2814FE0-83B1-E89E-C36E-C212FC8FD2C0}"/>
              </a:ext>
            </a:extLst>
          </p:cNvPr>
          <p:cNvSpPr txBox="1"/>
          <p:nvPr/>
        </p:nvSpPr>
        <p:spPr>
          <a:xfrm>
            <a:off x="7315201" y="-29848"/>
            <a:ext cx="505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6698"/>
                </a:solidFill>
                <a:latin typeface="+mj-lt"/>
              </a:rPr>
              <a:t>WIKIDATA IMPORT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19887D-D803-CAE9-8F37-E4EE043D1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37" t="14392" r="29541" b="4106"/>
          <a:stretch/>
        </p:blipFill>
        <p:spPr>
          <a:xfrm>
            <a:off x="260060" y="1623756"/>
            <a:ext cx="4602480" cy="4877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B1DCE69-2872-5463-D678-B12DE784859A}"/>
              </a:ext>
            </a:extLst>
          </p:cNvPr>
          <p:cNvSpPr txBox="1"/>
          <p:nvPr/>
        </p:nvSpPr>
        <p:spPr>
          <a:xfrm>
            <a:off x="5285065" y="1741202"/>
            <a:ext cx="6333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VE" sz="2400" dirty="0" err="1"/>
              <a:t>Is</a:t>
            </a:r>
            <a:r>
              <a:rPr lang="es-VE" sz="2400" dirty="0"/>
              <a:t> time </a:t>
            </a:r>
            <a:r>
              <a:rPr lang="es-VE" sz="2400" dirty="0" err="1"/>
              <a:t>consuming</a:t>
            </a:r>
            <a:r>
              <a:rPr lang="es-VE" sz="2400" dirty="0"/>
              <a:t> and </a:t>
            </a:r>
            <a:r>
              <a:rPr lang="es-VE" sz="2400" dirty="0" err="1"/>
              <a:t>not</a:t>
            </a:r>
            <a:r>
              <a:rPr lang="es-VE" sz="2400" dirty="0"/>
              <a:t> </a:t>
            </a:r>
            <a:r>
              <a:rPr lang="es-VE" sz="2400" dirty="0" err="1"/>
              <a:t>always</a:t>
            </a:r>
            <a:r>
              <a:rPr lang="es-VE" sz="2400" dirty="0"/>
              <a:t> </a:t>
            </a:r>
            <a:r>
              <a:rPr lang="es-VE" sz="2400" dirty="0" err="1"/>
              <a:t>possible</a:t>
            </a:r>
            <a:r>
              <a:rPr lang="es-VE" sz="2400" dirty="0"/>
              <a:t> </a:t>
            </a:r>
            <a:r>
              <a:rPr lang="es-VE" sz="2400" dirty="0" err="1"/>
              <a:t>to</a:t>
            </a:r>
            <a:r>
              <a:rPr lang="es-VE" sz="2400" dirty="0"/>
              <a:t> </a:t>
            </a:r>
            <a:r>
              <a:rPr lang="es-VE" sz="2400" dirty="0" err="1"/>
              <a:t>find</a:t>
            </a:r>
            <a:r>
              <a:rPr lang="es-VE" sz="2400" dirty="0"/>
              <a:t> a </a:t>
            </a:r>
            <a:r>
              <a:rPr lang="es-VE" sz="2400" dirty="0" err="1"/>
              <a:t>suitable</a:t>
            </a:r>
            <a:r>
              <a:rPr lang="es-VE" sz="2400" dirty="0"/>
              <a:t> </a:t>
            </a:r>
            <a:r>
              <a:rPr lang="es-VE" sz="2400" dirty="0" err="1"/>
              <a:t>property</a:t>
            </a:r>
            <a:r>
              <a:rPr lang="es-VE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VE" sz="2400" dirty="0" err="1"/>
              <a:t>The</a:t>
            </a:r>
            <a:r>
              <a:rPr lang="es-VE" sz="2400" dirty="0"/>
              <a:t> no </a:t>
            </a:r>
            <a:r>
              <a:rPr lang="es-VE" sz="2400" dirty="0" err="1"/>
              <a:t>way</a:t>
            </a:r>
            <a:r>
              <a:rPr lang="es-VE" sz="2400" dirty="0"/>
              <a:t> </a:t>
            </a:r>
            <a:r>
              <a:rPr lang="es-VE" sz="2400" dirty="0" err="1"/>
              <a:t>to</a:t>
            </a:r>
            <a:r>
              <a:rPr lang="es-VE" sz="2400" dirty="0"/>
              <a:t> describe </a:t>
            </a:r>
            <a:r>
              <a:rPr lang="es-VE" sz="2400" dirty="0" err="1"/>
              <a:t>the</a:t>
            </a:r>
            <a:r>
              <a:rPr lang="es-VE" sz="2400" dirty="0"/>
              <a:t> “</a:t>
            </a:r>
            <a:r>
              <a:rPr lang="es-VE" sz="2400" dirty="0" err="1"/>
              <a:t>aboutness</a:t>
            </a:r>
            <a:r>
              <a:rPr lang="es-VE" sz="2400" dirty="0"/>
              <a:t>” </a:t>
            </a:r>
            <a:r>
              <a:rPr lang="es-VE" sz="2400" dirty="0" err="1"/>
              <a:t>of</a:t>
            </a:r>
            <a:r>
              <a:rPr lang="es-VE" sz="2400" dirty="0"/>
              <a:t> </a:t>
            </a:r>
            <a:r>
              <a:rPr lang="es-VE" sz="2400" dirty="0" err="1"/>
              <a:t>the</a:t>
            </a:r>
            <a:r>
              <a:rPr lang="es-VE" sz="2400" dirty="0"/>
              <a:t> </a:t>
            </a:r>
            <a:r>
              <a:rPr lang="es-VE" sz="2400" dirty="0" err="1"/>
              <a:t>records</a:t>
            </a:r>
            <a:r>
              <a:rPr lang="es-VE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2400" dirty="0"/>
              <a:t>Suggesting properties is a complicated and long process.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sz="2400" dirty="0"/>
          </a:p>
          <a:p>
            <a:endParaRPr lang="en-CA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2400" dirty="0"/>
              <a:t>Adding entities is extremely easy and quick.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2400" dirty="0" err="1"/>
              <a:t>Quickstatements</a:t>
            </a:r>
            <a:r>
              <a:rPr lang="en-CA" sz="2400" dirty="0"/>
              <a:t> works very well.</a:t>
            </a:r>
          </a:p>
        </p:txBody>
      </p:sp>
    </p:spTree>
    <p:extLst>
      <p:ext uri="{BB962C8B-B14F-4D97-AF65-F5344CB8AC3E}">
        <p14:creationId xmlns:p14="http://schemas.microsoft.com/office/powerpoint/2010/main" val="386718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"/>
            <a:ext cx="10020300" cy="805342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6698"/>
                </a:solidFill>
              </a:rPr>
              <a:t>Visualization Ideas</a:t>
            </a:r>
            <a:endParaRPr lang="en-CA" dirty="0">
              <a:solidFill>
                <a:srgbClr val="0066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176" y="2600324"/>
            <a:ext cx="3556319" cy="1768475"/>
          </a:xfrm>
        </p:spPr>
        <p:txBody>
          <a:bodyPr>
            <a:normAutofit lnSpcReduction="10000"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8800" dirty="0"/>
              <a:t>TIME</a:t>
            </a:r>
            <a:endParaRPr lang="en-CA" sz="88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047AFB1-A08F-90BC-0C11-C2653D868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8D8BCE-39C3-930F-264D-AFBCDE76772C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Half face clock on a wall">
            <a:extLst>
              <a:ext uri="{FF2B5EF4-FFF2-40B4-BE49-F238E27FC236}">
                <a16:creationId xmlns:a16="http://schemas.microsoft.com/office/drawing/2014/main" id="{BF820D6F-FD26-9A19-C99C-C530608B4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19" y="1200151"/>
            <a:ext cx="7606981" cy="547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25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5344"/>
            <a:ext cx="10515600" cy="956782"/>
          </a:xfrm>
        </p:spPr>
        <p:txBody>
          <a:bodyPr/>
          <a:lstStyle/>
          <a:p>
            <a:r>
              <a:rPr lang="en-US" dirty="0"/>
              <a:t>Standing on the shoulders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863966"/>
            <a:ext cx="10317480" cy="45924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3C39C7-D8A4-BA4D-43B8-BB08DB8C4118}"/>
              </a:ext>
            </a:extLst>
          </p:cNvPr>
          <p:cNvSpPr txBox="1">
            <a:spLocks/>
          </p:cNvSpPr>
          <p:nvPr/>
        </p:nvSpPr>
        <p:spPr>
          <a:xfrm>
            <a:off x="1676400" y="1"/>
            <a:ext cx="10020300" cy="80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006698"/>
                </a:solidFill>
              </a:rPr>
              <a:t>Visualization Ideas | Time</a:t>
            </a:r>
            <a:endParaRPr lang="en-CA" dirty="0">
              <a:solidFill>
                <a:srgbClr val="006698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9238169-437C-7420-0C90-A8F7D826E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F9F66F-F7C5-2267-6268-92276861E9AF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96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43" y="1079500"/>
            <a:ext cx="7487695" cy="2705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7527E98-794C-385E-C6BB-2DE373CC477F}"/>
              </a:ext>
            </a:extLst>
          </p:cNvPr>
          <p:cNvSpPr txBox="1">
            <a:spLocks/>
          </p:cNvSpPr>
          <p:nvPr/>
        </p:nvSpPr>
        <p:spPr>
          <a:xfrm>
            <a:off x="1676400" y="1"/>
            <a:ext cx="10020300" cy="80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006698"/>
                </a:solidFill>
              </a:rPr>
              <a:t>Visualization Ideas | Time</a:t>
            </a:r>
            <a:endParaRPr lang="en-CA" dirty="0">
              <a:solidFill>
                <a:srgbClr val="006698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0FAD7A0-8BF4-196D-8CE5-31F1F14BC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81E048-2A67-F730-F3D1-E59B9E49CF79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761003" y="3089507"/>
            <a:ext cx="8935697" cy="3458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1693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23" y="864065"/>
            <a:ext cx="10740977" cy="59508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33A6A9-1342-5DCD-75C6-CC86013AAA15}"/>
              </a:ext>
            </a:extLst>
          </p:cNvPr>
          <p:cNvSpPr txBox="1">
            <a:spLocks/>
          </p:cNvSpPr>
          <p:nvPr/>
        </p:nvSpPr>
        <p:spPr>
          <a:xfrm>
            <a:off x="1676400" y="1"/>
            <a:ext cx="10020300" cy="80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006698"/>
                </a:solidFill>
              </a:rPr>
              <a:t>Visualization Ideas | Time</a:t>
            </a:r>
            <a:endParaRPr lang="en-CA" dirty="0">
              <a:solidFill>
                <a:srgbClr val="006698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35EF6AC-4371-EBAE-0D08-4F07EEC1B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775049-DFD0-A60D-CDEF-A12C62D3AD70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50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552" y="873590"/>
            <a:ext cx="7152795" cy="74004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1BBC7D-9A4B-2D9F-C1C4-BEAC99CC41FD}"/>
              </a:ext>
            </a:extLst>
          </p:cNvPr>
          <p:cNvSpPr txBox="1">
            <a:spLocks/>
          </p:cNvSpPr>
          <p:nvPr/>
        </p:nvSpPr>
        <p:spPr>
          <a:xfrm>
            <a:off x="1676400" y="1"/>
            <a:ext cx="10020300" cy="80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006698"/>
                </a:solidFill>
              </a:rPr>
              <a:t>Visualization Ideas | </a:t>
            </a:r>
            <a:r>
              <a:rPr lang="en-US" dirty="0" err="1">
                <a:solidFill>
                  <a:srgbClr val="006698"/>
                </a:solidFill>
              </a:rPr>
              <a:t>ChatGPT</a:t>
            </a:r>
            <a:r>
              <a:rPr lang="en-US" dirty="0">
                <a:solidFill>
                  <a:srgbClr val="006698"/>
                </a:solidFill>
              </a:rPr>
              <a:t> can help</a:t>
            </a:r>
            <a:endParaRPr lang="en-CA" dirty="0">
              <a:solidFill>
                <a:srgbClr val="006698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BE234B4-D65D-9205-280E-8FF530AF8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2D19EA-C82A-637B-8D0C-137ADC5C83BB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7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864065"/>
            <a:ext cx="8061287" cy="65498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8B3E2DE-25C2-D919-0ED9-B17BC075CFFF}"/>
              </a:ext>
            </a:extLst>
          </p:cNvPr>
          <p:cNvSpPr txBox="1">
            <a:spLocks/>
          </p:cNvSpPr>
          <p:nvPr/>
        </p:nvSpPr>
        <p:spPr>
          <a:xfrm>
            <a:off x="1676400" y="1"/>
            <a:ext cx="10020300" cy="80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006698"/>
                </a:solidFill>
              </a:rPr>
              <a:t>Visualization Ideas | </a:t>
            </a:r>
            <a:r>
              <a:rPr lang="en-US" dirty="0" err="1">
                <a:solidFill>
                  <a:srgbClr val="006698"/>
                </a:solidFill>
              </a:rPr>
              <a:t>ChatGPT</a:t>
            </a:r>
            <a:r>
              <a:rPr lang="en-US" dirty="0">
                <a:solidFill>
                  <a:srgbClr val="006698"/>
                </a:solidFill>
              </a:rPr>
              <a:t> can help</a:t>
            </a:r>
            <a:endParaRPr lang="en-CA" dirty="0">
              <a:solidFill>
                <a:srgbClr val="006698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248AA7B-EE9D-53DB-AFF4-17E515268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1FE2C3-0438-C341-3C7E-079FCC97C630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71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C2B03-299B-F8FB-BB27-6B1513453240}"/>
              </a:ext>
            </a:extLst>
          </p:cNvPr>
          <p:cNvSpPr txBox="1"/>
          <p:nvPr/>
        </p:nvSpPr>
        <p:spPr>
          <a:xfrm>
            <a:off x="3283051" y="1233183"/>
            <a:ext cx="66671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+mj-lt"/>
              </a:rPr>
              <a:t>Overview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Brief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How does Swallow handle linked data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Previous work: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Sara Barnard report on mapping the SpokenWeb schema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Contents field widget </a:t>
            </a:r>
            <a:br>
              <a:rPr lang="en-CA" dirty="0">
                <a:latin typeface="+mj-lt"/>
              </a:rPr>
            </a:br>
            <a:endParaRPr lang="en-CA" dirty="0">
              <a:latin typeface="+mj-lt"/>
            </a:endParaRPr>
          </a:p>
          <a:p>
            <a:r>
              <a:rPr lang="en-CA" sz="4400" dirty="0">
                <a:latin typeface="+mj-lt"/>
              </a:rPr>
              <a:t>Demo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Swallow to </a:t>
            </a:r>
            <a:r>
              <a:rPr lang="en-CA" dirty="0" err="1">
                <a:latin typeface="+mj-lt"/>
              </a:rPr>
              <a:t>Quickstatements</a:t>
            </a:r>
            <a:r>
              <a:rPr lang="en-CA" dirty="0">
                <a:latin typeface="+mj-lt"/>
              </a:rPr>
              <a:t> to </a:t>
            </a:r>
            <a:r>
              <a:rPr lang="en-CA" dirty="0" err="1">
                <a:latin typeface="+mj-lt"/>
              </a:rPr>
              <a:t>Wikidata</a:t>
            </a:r>
            <a:endParaRPr lang="en-CA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The </a:t>
            </a:r>
            <a:r>
              <a:rPr lang="en-CA" b="0" i="0" dirty="0">
                <a:solidFill>
                  <a:srgbClr val="333333"/>
                </a:solidFill>
                <a:effectLst/>
                <a:latin typeface="+mj-lt"/>
              </a:rPr>
              <a:t>SGWU Reading Series in </a:t>
            </a:r>
            <a:r>
              <a:rPr lang="en-CA" b="0" i="0" dirty="0" err="1">
                <a:solidFill>
                  <a:srgbClr val="333333"/>
                </a:solidFill>
                <a:effectLst/>
                <a:latin typeface="+mj-lt"/>
              </a:rPr>
              <a:t>Wikidata</a:t>
            </a:r>
            <a:br>
              <a:rPr lang="en-CA" b="0" i="0" dirty="0">
                <a:solidFill>
                  <a:srgbClr val="333333"/>
                </a:solidFill>
                <a:effectLst/>
                <a:latin typeface="+mj-lt"/>
              </a:rPr>
            </a:br>
            <a:endParaRPr lang="en-CA" dirty="0">
              <a:latin typeface="+mj-lt"/>
            </a:endParaRPr>
          </a:p>
          <a:p>
            <a:r>
              <a:rPr lang="en-CA" sz="4400" dirty="0">
                <a:latin typeface="+mj-lt"/>
              </a:rPr>
              <a:t>Discussion</a:t>
            </a:r>
          </a:p>
          <a:p>
            <a:pPr lvl="2"/>
            <a:endParaRPr lang="en-CA" dirty="0">
              <a:latin typeface="+mj-lt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96A517B-BA39-AAC5-6259-539E34C8C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5E74E7-33C0-7386-3478-A1C85E658389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4A64C89-253F-1D23-A7BF-9F15E4B5C1C5}"/>
              </a:ext>
            </a:extLst>
          </p:cNvPr>
          <p:cNvSpPr txBox="1"/>
          <p:nvPr/>
        </p:nvSpPr>
        <p:spPr>
          <a:xfrm>
            <a:off x="9652405" y="-100044"/>
            <a:ext cx="2279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5400" dirty="0">
                <a:solidFill>
                  <a:srgbClr val="006698"/>
                </a:solidFill>
                <a:latin typeface="+mj-lt"/>
              </a:rPr>
              <a:t>Agenda</a:t>
            </a:r>
            <a:endParaRPr lang="en-CA" sz="5400" dirty="0">
              <a:solidFill>
                <a:srgbClr val="0066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4802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5"/>
            <a:ext cx="12192000" cy="69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86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3006725"/>
            <a:ext cx="3190875" cy="12128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/>
              <a:t>PLACE</a:t>
            </a:r>
            <a:endParaRPr lang="en-CA" sz="8800" dirty="0"/>
          </a:p>
        </p:txBody>
      </p:sp>
      <p:pic>
        <p:nvPicPr>
          <p:cNvPr id="1026" name="Picture 2" descr="https://api.deepai.org/job-view-file/b85c3672-4ba9-4458-8774-c0bb02954ce6/outputs/outp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1" y="1395412"/>
            <a:ext cx="4876800" cy="487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CF4960F-0E95-010C-F096-93952E382B22}"/>
              </a:ext>
            </a:extLst>
          </p:cNvPr>
          <p:cNvSpPr txBox="1">
            <a:spLocks/>
          </p:cNvSpPr>
          <p:nvPr/>
        </p:nvSpPr>
        <p:spPr>
          <a:xfrm>
            <a:off x="1676400" y="1"/>
            <a:ext cx="10020300" cy="80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006698"/>
                </a:solidFill>
              </a:rPr>
              <a:t>Visualization Ideas</a:t>
            </a:r>
            <a:endParaRPr lang="en-CA" dirty="0">
              <a:solidFill>
                <a:srgbClr val="006698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03D1392-2990-883E-86B6-0261B27C9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C3AD5F-BA80-9455-CEF8-FFBCA27F035F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082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80431"/>
            <a:ext cx="10783805" cy="49727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C95204-800C-F4CE-FCFB-C2E8DB39AE93}"/>
              </a:ext>
            </a:extLst>
          </p:cNvPr>
          <p:cNvSpPr txBox="1">
            <a:spLocks/>
          </p:cNvSpPr>
          <p:nvPr/>
        </p:nvSpPr>
        <p:spPr>
          <a:xfrm>
            <a:off x="1676400" y="1"/>
            <a:ext cx="10020300" cy="80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006698"/>
                </a:solidFill>
              </a:rPr>
              <a:t>Visualization Ideas | Place</a:t>
            </a:r>
            <a:endParaRPr lang="en-CA" dirty="0">
              <a:solidFill>
                <a:srgbClr val="006698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5E6C48-B650-2400-00BC-F37D031ED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A0FE39-A1B9-9D64-8D99-1829E17F00A0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72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270"/>
          <a:stretch/>
        </p:blipFill>
        <p:spPr>
          <a:xfrm>
            <a:off x="814518" y="892640"/>
            <a:ext cx="10669489" cy="592120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D96302-922E-92B0-D904-93B4A416AF39}"/>
              </a:ext>
            </a:extLst>
          </p:cNvPr>
          <p:cNvSpPr txBox="1">
            <a:spLocks/>
          </p:cNvSpPr>
          <p:nvPr/>
        </p:nvSpPr>
        <p:spPr>
          <a:xfrm>
            <a:off x="1676400" y="1"/>
            <a:ext cx="10020300" cy="80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006698"/>
                </a:solidFill>
              </a:rPr>
              <a:t>Visualization Ideas | Place</a:t>
            </a:r>
            <a:endParaRPr lang="en-CA" dirty="0">
              <a:solidFill>
                <a:srgbClr val="006698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D86E6D2-597D-A7B6-D12A-351210D60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C0A21C-FD06-7370-56D4-AD90AF3EB263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852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487" y="942975"/>
            <a:ext cx="7713879" cy="5791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60F921E-288E-45A7-70A9-83D716F378D9}"/>
              </a:ext>
            </a:extLst>
          </p:cNvPr>
          <p:cNvSpPr txBox="1">
            <a:spLocks/>
          </p:cNvSpPr>
          <p:nvPr/>
        </p:nvSpPr>
        <p:spPr>
          <a:xfrm>
            <a:off x="1676400" y="1"/>
            <a:ext cx="10020300" cy="80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006698"/>
                </a:solidFill>
              </a:rPr>
              <a:t>Visualization Ideas | Place</a:t>
            </a:r>
            <a:endParaRPr lang="en-CA" dirty="0">
              <a:solidFill>
                <a:srgbClr val="006698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253CBDF-DEFC-C8D3-35C4-B5D3E8B9A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7F4AC7-D746-CC85-E960-C0F53567F49B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25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0CE0AC-0D06-1752-48FE-C07A748CC549}"/>
              </a:ext>
            </a:extLst>
          </p:cNvPr>
          <p:cNvSpPr/>
          <p:nvPr/>
        </p:nvSpPr>
        <p:spPr>
          <a:xfrm>
            <a:off x="2533474" y="0"/>
            <a:ext cx="9658525" cy="6858000"/>
          </a:xfrm>
          <a:prstGeom prst="rect">
            <a:avLst/>
          </a:prstGeom>
          <a:solidFill>
            <a:srgbClr val="006698"/>
          </a:solidFill>
          <a:ln>
            <a:solidFill>
              <a:srgbClr val="006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600" dirty="0">
                <a:latin typeface="+mj-lt"/>
              </a:rPr>
              <a:t>DISCUSSION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8DB73-2884-8EE2-604C-1DA8F268831F}"/>
              </a:ext>
            </a:extLst>
          </p:cNvPr>
          <p:cNvSpPr/>
          <p:nvPr/>
        </p:nvSpPr>
        <p:spPr>
          <a:xfrm>
            <a:off x="-9525" y="0"/>
            <a:ext cx="2133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315C3AE-6BEB-4C2A-418F-E648AF2F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0" y="2737454"/>
            <a:ext cx="2134977" cy="1383091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92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0CE0AC-0D06-1752-48FE-C07A748CC549}"/>
              </a:ext>
            </a:extLst>
          </p:cNvPr>
          <p:cNvSpPr/>
          <p:nvPr/>
        </p:nvSpPr>
        <p:spPr>
          <a:xfrm>
            <a:off x="2533474" y="0"/>
            <a:ext cx="9658525" cy="1359017"/>
          </a:xfrm>
          <a:prstGeom prst="rect">
            <a:avLst/>
          </a:prstGeom>
          <a:solidFill>
            <a:srgbClr val="006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600" dirty="0">
                <a:latin typeface="+mj-lt"/>
              </a:rPr>
              <a:t>DISCUSSION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8DB73-2884-8EE2-604C-1DA8F268831F}"/>
              </a:ext>
            </a:extLst>
          </p:cNvPr>
          <p:cNvSpPr/>
          <p:nvPr/>
        </p:nvSpPr>
        <p:spPr>
          <a:xfrm>
            <a:off x="-9525" y="0"/>
            <a:ext cx="2133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315C3AE-6BEB-4C2A-418F-E648AF2F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0" y="2737454"/>
            <a:ext cx="2134977" cy="1383091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63D258-99D3-519B-1E64-079196E55858}"/>
              </a:ext>
            </a:extLst>
          </p:cNvPr>
          <p:cNvSpPr/>
          <p:nvPr/>
        </p:nvSpPr>
        <p:spPr>
          <a:xfrm>
            <a:off x="2533474" y="1384183"/>
            <a:ext cx="9658526" cy="54738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F47E2-ACE1-5ED7-FB18-2525ABBEFA56}"/>
              </a:ext>
            </a:extLst>
          </p:cNvPr>
          <p:cNvSpPr txBox="1"/>
          <p:nvPr/>
        </p:nvSpPr>
        <p:spPr>
          <a:xfrm>
            <a:off x="2778153" y="5461044"/>
            <a:ext cx="9169166" cy="707886"/>
          </a:xfrm>
          <a:prstGeom prst="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000" dirty="0">
                <a:latin typeface="+mj-lt"/>
              </a:rPr>
              <a:t>Should we create and maintain a local </a:t>
            </a:r>
            <a:r>
              <a:rPr lang="en-CA" sz="2000" dirty="0" err="1">
                <a:latin typeface="+mj-lt"/>
              </a:rPr>
              <a:t>Wikibase</a:t>
            </a:r>
            <a:r>
              <a:rPr lang="en-CA" sz="2000" dirty="0">
                <a:latin typeface="+mj-lt"/>
              </a:rPr>
              <a:t> that replicates the whole schema including the contents fields ? What could be some use cases for it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283CE1-CABE-B787-C3FE-D15090EA0CF8}"/>
              </a:ext>
            </a:extLst>
          </p:cNvPr>
          <p:cNvSpPr txBox="1"/>
          <p:nvPr/>
        </p:nvSpPr>
        <p:spPr>
          <a:xfrm>
            <a:off x="2778153" y="3429782"/>
            <a:ext cx="9169166" cy="400110"/>
          </a:xfrm>
          <a:prstGeom prst="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000" dirty="0">
                <a:latin typeface="+mj-lt"/>
              </a:rPr>
              <a:t>Should we upload more collections to </a:t>
            </a:r>
            <a:r>
              <a:rPr lang="en-CA" sz="2000" dirty="0" err="1">
                <a:latin typeface="+mj-lt"/>
              </a:rPr>
              <a:t>Wikidata</a:t>
            </a:r>
            <a:r>
              <a:rPr lang="en-CA" sz="2000" dirty="0">
                <a:latin typeface="+mj-lt"/>
              </a:rPr>
              <a:t> ? Collaborate improving the map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3DF7D-FDEB-0F33-8A48-7E60E2901CA0}"/>
              </a:ext>
            </a:extLst>
          </p:cNvPr>
          <p:cNvSpPr txBox="1"/>
          <p:nvPr/>
        </p:nvSpPr>
        <p:spPr>
          <a:xfrm>
            <a:off x="2778153" y="4445413"/>
            <a:ext cx="9169166" cy="400110"/>
          </a:xfrm>
          <a:prstGeom prst="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000" dirty="0">
                <a:latin typeface="+mj-lt"/>
              </a:rPr>
              <a:t>Should we create entries for people or venues not currently on </a:t>
            </a:r>
            <a:r>
              <a:rPr lang="en-CA" sz="2000" dirty="0" err="1">
                <a:latin typeface="+mj-lt"/>
              </a:rPr>
              <a:t>Wikidata</a:t>
            </a:r>
            <a:r>
              <a:rPr lang="en-CA" sz="2000" dirty="0">
                <a:latin typeface="+mj-lt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2CF5E5-DF23-78BE-7DBF-85DCF1F8C750}"/>
              </a:ext>
            </a:extLst>
          </p:cNvPr>
          <p:cNvSpPr txBox="1"/>
          <p:nvPr/>
        </p:nvSpPr>
        <p:spPr>
          <a:xfrm>
            <a:off x="2778153" y="2106375"/>
            <a:ext cx="9169166" cy="707886"/>
          </a:xfrm>
          <a:prstGeom prst="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000" dirty="0">
                <a:latin typeface="+mj-lt"/>
              </a:rPr>
              <a:t>Can we see uses and advantages in reshaping our metadata and make it available as linked data?</a:t>
            </a:r>
          </a:p>
        </p:txBody>
      </p:sp>
    </p:spTree>
    <p:extLst>
      <p:ext uri="{BB962C8B-B14F-4D97-AF65-F5344CB8AC3E}">
        <p14:creationId xmlns:p14="http://schemas.microsoft.com/office/powerpoint/2010/main" val="3354494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C067385-F7C3-2DE6-DFD9-09CA30676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/>
          <a:stretch/>
        </p:blipFill>
        <p:spPr bwMode="auto">
          <a:xfrm>
            <a:off x="578840" y="1053329"/>
            <a:ext cx="5134891" cy="4593927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3B7A80-E2C6-F868-6C81-E8F0B0252ED9}"/>
              </a:ext>
            </a:extLst>
          </p:cNvPr>
          <p:cNvSpPr txBox="1"/>
          <p:nvPr/>
        </p:nvSpPr>
        <p:spPr>
          <a:xfrm>
            <a:off x="6126760" y="1457466"/>
            <a:ext cx="6065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0" i="0" dirty="0">
                <a:solidFill>
                  <a:srgbClr val="006698"/>
                </a:solidFill>
                <a:effectLst/>
                <a:latin typeface="+mj-lt"/>
              </a:rPr>
              <a:t>A Linked Data Approach To SpokenWeb Collections</a:t>
            </a:r>
            <a:endParaRPr lang="en-CA" sz="6000" dirty="0">
              <a:solidFill>
                <a:srgbClr val="006698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DB4DA-CC64-FE4E-7408-8D2BB3528A5C}"/>
              </a:ext>
            </a:extLst>
          </p:cNvPr>
          <p:cNvSpPr txBox="1"/>
          <p:nvPr/>
        </p:nvSpPr>
        <p:spPr>
          <a:xfrm>
            <a:off x="0" y="630013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dirty="0"/>
              <a:t>Francisco Berrizbeitia</a:t>
            </a:r>
          </a:p>
          <a:p>
            <a:pPr algn="ctr"/>
            <a:r>
              <a:rPr lang="es-VE" sz="1400" dirty="0"/>
              <a:t>Tomasz Neugebauer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25268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5C892-46ED-BC6D-983D-F363F6C6D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149"/>
            <a:ext cx="12192000" cy="611036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209A3A3-5CD0-6A9C-2855-165520C56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A245A9-E882-5B25-5331-F3C6461A23AC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64E4C9A-3B1D-4F06-5030-D22C7CC4AC35}"/>
              </a:ext>
            </a:extLst>
          </p:cNvPr>
          <p:cNvSpPr txBox="1"/>
          <p:nvPr/>
        </p:nvSpPr>
        <p:spPr>
          <a:xfrm>
            <a:off x="6878973" y="-29848"/>
            <a:ext cx="531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800" dirty="0" err="1">
                <a:solidFill>
                  <a:srgbClr val="006698"/>
                </a:solidFill>
                <a:latin typeface="+mj-lt"/>
              </a:rPr>
              <a:t>Why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Linked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Data ?</a:t>
            </a:r>
            <a:endParaRPr lang="en-CA" sz="4800" dirty="0">
              <a:solidFill>
                <a:srgbClr val="006698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BC617-A669-54F2-8FF2-D1F9CC24DEB3}"/>
              </a:ext>
            </a:extLst>
          </p:cNvPr>
          <p:cNvSpPr txBox="1"/>
          <p:nvPr/>
        </p:nvSpPr>
        <p:spPr>
          <a:xfrm>
            <a:off x="939567" y="1954230"/>
            <a:ext cx="10159067" cy="372409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3200" dirty="0"/>
              <a:t>Interoperability</a:t>
            </a:r>
            <a:br>
              <a:rPr lang="en-US" dirty="0"/>
            </a:br>
            <a:r>
              <a:rPr lang="en-US" dirty="0"/>
              <a:t>Linked data allows different systems and datasets to be integrated and interconnected</a:t>
            </a:r>
            <a:endParaRPr lang="en-US" sz="320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Reusability</a:t>
            </a:r>
            <a:br>
              <a:rPr lang="en-US" sz="3200" dirty="0"/>
            </a:br>
            <a:r>
              <a:rPr lang="en-US" dirty="0"/>
              <a:t>Linked data is designed to be reusable, enabling different applications and services to access and reuse the same data in different contexts.</a:t>
            </a:r>
          </a:p>
          <a:p>
            <a:pPr lvl="1"/>
            <a:endParaRPr lang="en-US" dirty="0"/>
          </a:p>
          <a:p>
            <a:pPr lvl="1"/>
            <a:r>
              <a:rPr lang="en-US" sz="3200" dirty="0"/>
              <a:t>Improved search and discovery </a:t>
            </a:r>
            <a:br>
              <a:rPr lang="en-US" sz="3200" dirty="0"/>
            </a:br>
            <a:r>
              <a:rPr lang="en-US" dirty="0"/>
              <a:t>Linked data enables more sophisticated search and discovery capabilities, enabling users to find and access relevant data more easily.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9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209A3A3-5CD0-6A9C-2855-165520C56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A245A9-E882-5B25-5331-F3C6461A23AC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64E4C9A-3B1D-4F06-5030-D22C7CC4AC35}"/>
              </a:ext>
            </a:extLst>
          </p:cNvPr>
          <p:cNvSpPr txBox="1"/>
          <p:nvPr/>
        </p:nvSpPr>
        <p:spPr>
          <a:xfrm>
            <a:off x="2583809" y="-29848"/>
            <a:ext cx="960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800" dirty="0">
                <a:solidFill>
                  <a:srgbClr val="006698"/>
                </a:solidFill>
                <a:latin typeface="+mj-lt"/>
              </a:rPr>
              <a:t>SpokenWeb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Collections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as 5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Star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Data  </a:t>
            </a:r>
            <a:endParaRPr lang="en-CA" sz="4800" dirty="0">
              <a:solidFill>
                <a:srgbClr val="006698"/>
              </a:solidFill>
              <a:latin typeface="+mj-lt"/>
            </a:endParaRPr>
          </a:p>
        </p:txBody>
      </p:sp>
      <p:pic>
        <p:nvPicPr>
          <p:cNvPr id="1026" name="Picture 2" descr="Linked Data | An InfoPack compiled by the Strongest Link - University ...">
            <a:extLst>
              <a:ext uri="{FF2B5EF4-FFF2-40B4-BE49-F238E27FC236}">
                <a16:creationId xmlns:a16="http://schemas.microsoft.com/office/drawing/2014/main" id="{14F01D28-306B-A94C-4C40-611F52181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69" y="2581078"/>
            <a:ext cx="7348756" cy="416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D768333-AF6B-28BF-546E-7B0DBD18129C}"/>
              </a:ext>
            </a:extLst>
          </p:cNvPr>
          <p:cNvSpPr/>
          <p:nvPr/>
        </p:nvSpPr>
        <p:spPr>
          <a:xfrm>
            <a:off x="3061983" y="1790473"/>
            <a:ext cx="2550253" cy="1595321"/>
          </a:xfrm>
          <a:prstGeom prst="wedgeRoundRectCallout">
            <a:avLst>
              <a:gd name="adj1" fmla="val 36916"/>
              <a:gd name="adj2" fmla="val 69835"/>
              <a:gd name="adj3" fmla="val 1666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72F152A-389A-2D98-B1D3-EF34DAA61395}"/>
              </a:ext>
            </a:extLst>
          </p:cNvPr>
          <p:cNvSpPr/>
          <p:nvPr/>
        </p:nvSpPr>
        <p:spPr>
          <a:xfrm>
            <a:off x="8043604" y="1050030"/>
            <a:ext cx="2274855" cy="1423045"/>
          </a:xfrm>
          <a:prstGeom prst="wedgeRoundRectCallout">
            <a:avLst>
              <a:gd name="adj1" fmla="val 23574"/>
              <a:gd name="adj2" fmla="val 50986"/>
              <a:gd name="adj3" fmla="val 1666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8426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209A3A3-5CD0-6A9C-2855-165520C56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A245A9-E882-5B25-5331-F3C6461A23AC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64E4C9A-3B1D-4F06-5030-D22C7CC4AC35}"/>
              </a:ext>
            </a:extLst>
          </p:cNvPr>
          <p:cNvSpPr txBox="1"/>
          <p:nvPr/>
        </p:nvSpPr>
        <p:spPr>
          <a:xfrm>
            <a:off x="3825380" y="-5823"/>
            <a:ext cx="960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800" dirty="0" err="1">
                <a:solidFill>
                  <a:srgbClr val="006698"/>
                </a:solidFill>
                <a:latin typeface="+mj-lt"/>
              </a:rPr>
              <a:t>How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does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linked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data looks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like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?</a:t>
            </a:r>
            <a:endParaRPr lang="en-CA" sz="4800" dirty="0">
              <a:solidFill>
                <a:srgbClr val="006698"/>
              </a:solidFill>
              <a:latin typeface="+mj-lt"/>
            </a:endParaRPr>
          </a:p>
        </p:txBody>
      </p:sp>
      <p:pic>
        <p:nvPicPr>
          <p:cNvPr id="2050" name="Picture 2" descr="Image depicting the subject predicate object relation.">
            <a:extLst>
              <a:ext uri="{FF2B5EF4-FFF2-40B4-BE49-F238E27FC236}">
                <a16:creationId xmlns:a16="http://schemas.microsoft.com/office/drawing/2014/main" id="{A52E26D2-A5F0-E3EB-0A39-03CD09174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51" y="1555165"/>
            <a:ext cx="6563170" cy="13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D781D516-53DD-85BB-8367-ABC639A12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70363"/>
              </p:ext>
            </p:extLst>
          </p:nvPr>
        </p:nvGraphicFramePr>
        <p:xfrm>
          <a:off x="1118141" y="4672298"/>
          <a:ext cx="9608190" cy="1468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2730">
                  <a:extLst>
                    <a:ext uri="{9D8B030D-6E8A-4147-A177-3AD203B41FA5}">
                      <a16:colId xmlns:a16="http://schemas.microsoft.com/office/drawing/2014/main" val="3652046944"/>
                    </a:ext>
                  </a:extLst>
                </a:gridCol>
                <a:gridCol w="3202730">
                  <a:extLst>
                    <a:ext uri="{9D8B030D-6E8A-4147-A177-3AD203B41FA5}">
                      <a16:colId xmlns:a16="http://schemas.microsoft.com/office/drawing/2014/main" val="596122022"/>
                    </a:ext>
                  </a:extLst>
                </a:gridCol>
                <a:gridCol w="3202730">
                  <a:extLst>
                    <a:ext uri="{9D8B030D-6E8A-4147-A177-3AD203B41FA5}">
                      <a16:colId xmlns:a16="http://schemas.microsoft.com/office/drawing/2014/main" val="273232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err="1"/>
                        <a:t>Swallow</a:t>
                      </a:r>
                      <a:r>
                        <a:rPr lang="es-VE" dirty="0"/>
                        <a:t> link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err="1"/>
                        <a:t>Recording</a:t>
                      </a:r>
                      <a:r>
                        <a:rPr lang="es-VE" dirty="0"/>
                        <a:t> Date </a:t>
                      </a:r>
                      <a:r>
                        <a:rPr lang="es-VE" dirty="0" err="1"/>
                        <a:t>Property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err="1"/>
                        <a:t>Recording</a:t>
                      </a:r>
                      <a:r>
                        <a:rPr lang="es-VE" dirty="0"/>
                        <a:t> date </a:t>
                      </a:r>
                      <a:r>
                        <a:rPr lang="es-VE" dirty="0" err="1"/>
                        <a:t>value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97491"/>
                  </a:ext>
                </a:extLst>
              </a:tr>
              <a:tr h="356217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https://d.library.concordia.ca/swallow2/item/14927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https://www.wikidata.org/wiki/Property:P10135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1966 10 21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79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err="1"/>
                        <a:t>Instance</a:t>
                      </a:r>
                      <a:r>
                        <a:rPr lang="es-VE" dirty="0"/>
                        <a:t> </a:t>
                      </a:r>
                      <a:r>
                        <a:rPr lang="es-VE" dirty="0" err="1"/>
                        <a:t>Of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err="1"/>
                        <a:t>Analog</a:t>
                      </a:r>
                      <a:r>
                        <a:rPr lang="es-VE" dirty="0"/>
                        <a:t> </a:t>
                      </a:r>
                      <a:r>
                        <a:rPr lang="es-VE" dirty="0" err="1"/>
                        <a:t>Recording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30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/>
                        <a:t>https://d.library.concordia.ca/swallow2/item/14927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https://www.wikidata.org/wiki/Property:P31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/>
                        <a:t>https://www.wikidata.org/wiki/Q7207537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902574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B49CB5-8D67-7499-93CE-0AFC3EB3F6C8}"/>
              </a:ext>
            </a:extLst>
          </p:cNvPr>
          <p:cNvCxnSpPr/>
          <p:nvPr/>
        </p:nvCxnSpPr>
        <p:spPr>
          <a:xfrm flipH="1">
            <a:off x="2876550" y="3000375"/>
            <a:ext cx="857250" cy="147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CBCD72-278E-09E0-498E-91FB48656E65}"/>
              </a:ext>
            </a:extLst>
          </p:cNvPr>
          <p:cNvCxnSpPr>
            <a:cxnSpLocks/>
          </p:cNvCxnSpPr>
          <p:nvPr/>
        </p:nvCxnSpPr>
        <p:spPr>
          <a:xfrm>
            <a:off x="8010525" y="2965573"/>
            <a:ext cx="968346" cy="1511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CF109E-EBB3-1E08-D31D-20EACD141A9A}"/>
              </a:ext>
            </a:extLst>
          </p:cNvPr>
          <p:cNvCxnSpPr>
            <a:cxnSpLocks/>
          </p:cNvCxnSpPr>
          <p:nvPr/>
        </p:nvCxnSpPr>
        <p:spPr>
          <a:xfrm>
            <a:off x="5809761" y="2965573"/>
            <a:ext cx="0" cy="1511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759F4DF-F59E-5352-EC12-4EC654A59DE6}"/>
              </a:ext>
            </a:extLst>
          </p:cNvPr>
          <p:cNvSpPr/>
          <p:nvPr/>
        </p:nvSpPr>
        <p:spPr>
          <a:xfrm>
            <a:off x="2614613" y="3503349"/>
            <a:ext cx="1381124" cy="3897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/>
              <a:t>URI</a:t>
            </a:r>
            <a:endParaRPr lang="en-CA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828309-2ED0-A598-9FE8-B0E737745ABC}"/>
              </a:ext>
            </a:extLst>
          </p:cNvPr>
          <p:cNvSpPr/>
          <p:nvPr/>
        </p:nvSpPr>
        <p:spPr>
          <a:xfrm>
            <a:off x="5119199" y="3503349"/>
            <a:ext cx="1381124" cy="3897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/>
              <a:t>URI</a:t>
            </a:r>
            <a:endParaRPr lang="en-CA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12817-F175-8706-D243-2B21257A5339}"/>
              </a:ext>
            </a:extLst>
          </p:cNvPr>
          <p:cNvSpPr/>
          <p:nvPr/>
        </p:nvSpPr>
        <p:spPr>
          <a:xfrm>
            <a:off x="7804136" y="3503348"/>
            <a:ext cx="1381124" cy="3897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/>
              <a:t>URI / Literal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151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209A3A3-5CD0-6A9C-2855-165520C56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A245A9-E882-5B25-5331-F3C6461A23AC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64E4C9A-3B1D-4F06-5030-D22C7CC4AC35}"/>
              </a:ext>
            </a:extLst>
          </p:cNvPr>
          <p:cNvSpPr txBox="1"/>
          <p:nvPr/>
        </p:nvSpPr>
        <p:spPr>
          <a:xfrm>
            <a:off x="2273417" y="-29848"/>
            <a:ext cx="10094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800" dirty="0" err="1">
                <a:solidFill>
                  <a:srgbClr val="006698"/>
                </a:solidFill>
                <a:latin typeface="+mj-lt"/>
              </a:rPr>
              <a:t>How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does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Swallow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handle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linked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data </a:t>
            </a:r>
            <a:r>
              <a:rPr lang="en-CA" sz="4800" dirty="0">
                <a:solidFill>
                  <a:srgbClr val="006698"/>
                </a:solidFill>
                <a:latin typeface="+mj-lt"/>
              </a:rPr>
              <a:t>?</a:t>
            </a:r>
          </a:p>
        </p:txBody>
      </p:sp>
      <p:pic>
        <p:nvPicPr>
          <p:cNvPr id="22" name="Google Shape;130;p24">
            <a:extLst>
              <a:ext uri="{FF2B5EF4-FFF2-40B4-BE49-F238E27FC236}">
                <a16:creationId xmlns:a16="http://schemas.microsoft.com/office/drawing/2014/main" id="{3191EE38-1860-E68E-8706-89E6675175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328" t="24124" r="22957" b="2925"/>
          <a:stretch/>
        </p:blipFill>
        <p:spPr>
          <a:xfrm>
            <a:off x="2617367" y="1226913"/>
            <a:ext cx="6602166" cy="4951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12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5613340-F2ED-36C3-BCC4-3DA346CEDF9B}"/>
              </a:ext>
            </a:extLst>
          </p:cNvPr>
          <p:cNvSpPr/>
          <p:nvPr/>
        </p:nvSpPr>
        <p:spPr>
          <a:xfrm>
            <a:off x="0" y="4203432"/>
            <a:ext cx="12192000" cy="26545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209A3A3-5CD0-6A9C-2855-165520C56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A245A9-E882-5B25-5331-F3C6461A23AC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64E4C9A-3B1D-4F06-5030-D22C7CC4AC35}"/>
              </a:ext>
            </a:extLst>
          </p:cNvPr>
          <p:cNvSpPr txBox="1"/>
          <p:nvPr/>
        </p:nvSpPr>
        <p:spPr>
          <a:xfrm>
            <a:off x="2273417" y="-29848"/>
            <a:ext cx="10094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800" dirty="0" err="1">
                <a:solidFill>
                  <a:srgbClr val="006698"/>
                </a:solidFill>
                <a:latin typeface="+mj-lt"/>
              </a:rPr>
              <a:t>How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does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Swallow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handle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linked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data </a:t>
            </a:r>
            <a:r>
              <a:rPr lang="en-CA" sz="4800" dirty="0">
                <a:solidFill>
                  <a:srgbClr val="006698"/>
                </a:solidFill>
                <a:latin typeface="+mj-lt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5F5DF5-0780-B17D-EF75-8B5B1A1261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02" t="56758" r="42356" b="18777"/>
          <a:stretch/>
        </p:blipFill>
        <p:spPr>
          <a:xfrm>
            <a:off x="1716206" y="4691817"/>
            <a:ext cx="4320330" cy="16777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0AC01C-7F93-F940-9A4B-2DB772A95C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89" t="28623" r="46754" b="42940"/>
          <a:stretch/>
        </p:blipFill>
        <p:spPr>
          <a:xfrm>
            <a:off x="7824055" y="4555626"/>
            <a:ext cx="4118995" cy="19501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7EBECC-1ED5-D624-F26C-0AD199BE4F9A}"/>
              </a:ext>
            </a:extLst>
          </p:cNvPr>
          <p:cNvSpPr txBox="1"/>
          <p:nvPr/>
        </p:nvSpPr>
        <p:spPr>
          <a:xfrm>
            <a:off x="5211266" y="3055168"/>
            <a:ext cx="124157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Field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88A6FB-CAA9-C212-A1DA-FD3B007D4277}"/>
              </a:ext>
            </a:extLst>
          </p:cNvPr>
          <p:cNvSpPr txBox="1"/>
          <p:nvPr/>
        </p:nvSpPr>
        <p:spPr>
          <a:xfrm>
            <a:off x="8080111" y="3055168"/>
            <a:ext cx="180344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CA" sz="2800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F9473-4C86-92D6-0E63-BDDCC124DF6C}"/>
              </a:ext>
            </a:extLst>
          </p:cNvPr>
          <p:cNvSpPr txBox="1"/>
          <p:nvPr/>
        </p:nvSpPr>
        <p:spPr>
          <a:xfrm>
            <a:off x="1490037" y="3036142"/>
            <a:ext cx="259861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Swallow URL</a:t>
            </a:r>
          </a:p>
        </p:txBody>
      </p:sp>
      <p:pic>
        <p:nvPicPr>
          <p:cNvPr id="7" name="Picture 2" descr="Image depicting the subject predicate object relation.">
            <a:extLst>
              <a:ext uri="{FF2B5EF4-FFF2-40B4-BE49-F238E27FC236}">
                <a16:creationId xmlns:a16="http://schemas.microsoft.com/office/drawing/2014/main" id="{3F66D41F-894F-E2A5-7ABD-377541B78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51" y="1241026"/>
            <a:ext cx="6563170" cy="13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7CA000-4DC9-BA91-FC62-F75C0F1C40C9}"/>
              </a:ext>
            </a:extLst>
          </p:cNvPr>
          <p:cNvCxnSpPr>
            <a:cxnSpLocks/>
          </p:cNvCxnSpPr>
          <p:nvPr/>
        </p:nvCxnSpPr>
        <p:spPr>
          <a:xfrm flipH="1">
            <a:off x="2872533" y="2406676"/>
            <a:ext cx="394542" cy="459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BB2BE5-6712-314E-07E5-60EE907DD4D7}"/>
              </a:ext>
            </a:extLst>
          </p:cNvPr>
          <p:cNvCxnSpPr>
            <a:cxnSpLocks/>
          </p:cNvCxnSpPr>
          <p:nvPr/>
        </p:nvCxnSpPr>
        <p:spPr>
          <a:xfrm>
            <a:off x="5832051" y="2162175"/>
            <a:ext cx="0" cy="732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68B07C-A73D-CD95-ACE5-1484D68E7393}"/>
              </a:ext>
            </a:extLst>
          </p:cNvPr>
          <p:cNvCxnSpPr>
            <a:cxnSpLocks/>
          </p:cNvCxnSpPr>
          <p:nvPr/>
        </p:nvCxnSpPr>
        <p:spPr>
          <a:xfrm>
            <a:off x="8543925" y="2343150"/>
            <a:ext cx="437907" cy="518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27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209A3A3-5CD0-6A9C-2855-165520C56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A245A9-E882-5B25-5331-F3C6461A23AC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64E4C9A-3B1D-4F06-5030-D22C7CC4AC35}"/>
              </a:ext>
            </a:extLst>
          </p:cNvPr>
          <p:cNvSpPr txBox="1"/>
          <p:nvPr/>
        </p:nvSpPr>
        <p:spPr>
          <a:xfrm>
            <a:off x="2273417" y="-29848"/>
            <a:ext cx="10094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800" dirty="0" err="1">
                <a:solidFill>
                  <a:srgbClr val="006698"/>
                </a:solidFill>
                <a:latin typeface="+mj-lt"/>
              </a:rPr>
              <a:t>How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does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Swallow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handle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</a:t>
            </a:r>
            <a:r>
              <a:rPr lang="es-VE" sz="4800" dirty="0" err="1">
                <a:solidFill>
                  <a:srgbClr val="006698"/>
                </a:solidFill>
                <a:latin typeface="+mj-lt"/>
              </a:rPr>
              <a:t>linked</a:t>
            </a:r>
            <a:r>
              <a:rPr lang="es-VE" sz="4800" dirty="0">
                <a:solidFill>
                  <a:srgbClr val="006698"/>
                </a:solidFill>
                <a:latin typeface="+mj-lt"/>
              </a:rPr>
              <a:t> data </a:t>
            </a:r>
            <a:r>
              <a:rPr lang="en-CA" sz="4800" dirty="0">
                <a:solidFill>
                  <a:srgbClr val="006698"/>
                </a:solidFill>
                <a:latin typeface="+mj-lt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A41157-A9E9-0DB9-D96B-08C7EEFB87D4}"/>
              </a:ext>
            </a:extLst>
          </p:cNvPr>
          <p:cNvSpPr txBox="1"/>
          <p:nvPr/>
        </p:nvSpPr>
        <p:spPr>
          <a:xfrm>
            <a:off x="3019425" y="3000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6B7DF4-330B-4911-7CC1-B19230A1A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9" t="7308" r="57500" b="10272"/>
          <a:stretch/>
        </p:blipFill>
        <p:spPr>
          <a:xfrm>
            <a:off x="3985204" y="1019175"/>
            <a:ext cx="5187371" cy="57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0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209A3A3-5CD0-6A9C-2855-165520C56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27425"/>
          <a:stretch/>
        </p:blipFill>
        <p:spPr bwMode="auto">
          <a:xfrm>
            <a:off x="260060" y="72732"/>
            <a:ext cx="1040233" cy="67388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A245A9-E882-5B25-5331-F3C6461A23AC}"/>
              </a:ext>
            </a:extLst>
          </p:cNvPr>
          <p:cNvCxnSpPr/>
          <p:nvPr/>
        </p:nvCxnSpPr>
        <p:spPr>
          <a:xfrm>
            <a:off x="0" y="805343"/>
            <a:ext cx="12192000" cy="0"/>
          </a:xfrm>
          <a:prstGeom prst="line">
            <a:avLst/>
          </a:prstGeom>
          <a:ln>
            <a:solidFill>
              <a:srgbClr val="00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64E4C9A-3B1D-4F06-5030-D22C7CC4AC35}"/>
              </a:ext>
            </a:extLst>
          </p:cNvPr>
          <p:cNvSpPr txBox="1"/>
          <p:nvPr/>
        </p:nvSpPr>
        <p:spPr>
          <a:xfrm>
            <a:off x="901818" y="762024"/>
            <a:ext cx="9489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CA" sz="3200" dirty="0">
                <a:solidFill>
                  <a:srgbClr val="006698"/>
                </a:solidFill>
                <a:latin typeface="+mj-lt"/>
              </a:rPr>
              <a:t>Sara Barnard report on mapping the SpokenWeb schema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A41157-A9E9-0DB9-D96B-08C7EEFB87D4}"/>
              </a:ext>
            </a:extLst>
          </p:cNvPr>
          <p:cNvSpPr txBox="1"/>
          <p:nvPr/>
        </p:nvSpPr>
        <p:spPr>
          <a:xfrm>
            <a:off x="3086100" y="2714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D5CDB-0A03-2B6B-257A-81391C2AF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65" t="21861" r="51485" b="18380"/>
          <a:stretch/>
        </p:blipFill>
        <p:spPr>
          <a:xfrm>
            <a:off x="1224094" y="2278417"/>
            <a:ext cx="4614732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4F506E-34CD-7195-11E8-7D32A0BEF0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51" t="23166" r="9687" b="17075"/>
          <a:stretch/>
        </p:blipFill>
        <p:spPr>
          <a:xfrm>
            <a:off x="6486526" y="2278417"/>
            <a:ext cx="4457699" cy="3924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033F54-F809-5353-3D06-01A058DAF7D4}"/>
              </a:ext>
            </a:extLst>
          </p:cNvPr>
          <p:cNvSpPr txBox="1"/>
          <p:nvPr/>
        </p:nvSpPr>
        <p:spPr>
          <a:xfrm>
            <a:off x="8334375" y="-29848"/>
            <a:ext cx="4033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006698"/>
                </a:solidFill>
                <a:latin typeface="+mj-lt"/>
              </a:rPr>
              <a:t>Previous Work</a:t>
            </a:r>
          </a:p>
        </p:txBody>
      </p:sp>
    </p:spTree>
    <p:extLst>
      <p:ext uri="{BB962C8B-B14F-4D97-AF65-F5344CB8AC3E}">
        <p14:creationId xmlns:p14="http://schemas.microsoft.com/office/powerpoint/2010/main" val="3716431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968</Words>
  <Application>Microsoft Office PowerPoint</Application>
  <PresentationFormat>Widescreen</PresentationFormat>
  <Paragraphs>103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Visualization Ideas</vt:lpstr>
      <vt:lpstr>Standing on the shoulders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Berrizbeitia</dc:creator>
  <cp:lastModifiedBy>Francisco Berrizbeitia</cp:lastModifiedBy>
  <cp:revision>13</cp:revision>
  <dcterms:created xsi:type="dcterms:W3CDTF">2023-04-25T15:09:01Z</dcterms:created>
  <dcterms:modified xsi:type="dcterms:W3CDTF">2023-04-28T17:17:52Z</dcterms:modified>
</cp:coreProperties>
</file>