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84" r:id="rId6"/>
    <p:sldId id="263" r:id="rId7"/>
    <p:sldId id="285" r:id="rId8"/>
    <p:sldId id="288" r:id="rId9"/>
    <p:sldId id="269" r:id="rId10"/>
    <p:sldId id="274" r:id="rId11"/>
    <p:sldId id="286" r:id="rId12"/>
    <p:sldId id="272" r:id="rId13"/>
    <p:sldId id="287" r:id="rId14"/>
    <p:sldId id="281" r:id="rId15"/>
    <p:sldId id="279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521"/>
    <a:srgbClr val="FF99CC"/>
    <a:srgbClr val="FF66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80" d="100"/>
          <a:sy n="80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FD454-2F5A-4C33-A7DE-2AF4B5C44E1B}" type="datetimeFigureOut">
              <a:rPr lang="en-CA" smtClean="0"/>
              <a:t>2023-10-05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162A0-382F-40EE-916A-9DB11CD771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06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6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3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3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8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6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6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9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0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2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58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9" r:id="rId6"/>
    <p:sldLayoutId id="2147483754" r:id="rId7"/>
    <p:sldLayoutId id="2147483755" r:id="rId8"/>
    <p:sldLayoutId id="2147483756" r:id="rId9"/>
    <p:sldLayoutId id="2147483758" r:id="rId10"/>
    <p:sldLayoutId id="214748375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latour@concordia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1930826.2015.110504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exte.ca/en/2022/08/annual-call-for-proposals/" TargetMode="External"/><Relationship Id="rId7" Type="http://schemas.openxmlformats.org/officeDocument/2006/relationships/hyperlink" Target="https://www.jisc.ac.uk/guides/rdm-toolkit" TargetMode="External"/><Relationship Id="rId2" Type="http://schemas.openxmlformats.org/officeDocument/2006/relationships/hyperlink" Target="https://artexte.ca/en/about-u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80/01930826.2015.1105041" TargetMode="External"/><Relationship Id="rId5" Type="http://schemas.openxmlformats.org/officeDocument/2006/relationships/hyperlink" Target="https://www.cambridge.org/core/journals/art-libraries-journal/article/abs/eartexte-digital-repository-promoting-open-access-in-the-canadian-contemporary-arts-research-and-publishing-community/0A41EECE7916F55C35576EA719CB416C" TargetMode="External"/><Relationship Id="rId4" Type="http://schemas.openxmlformats.org/officeDocument/2006/relationships/hyperlink" Target="https://researchonline.rca.ac.uk/441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latour@concordia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exte.ca/en/about-u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ti-coloured sticky notes on a whiteboard">
            <a:extLst>
              <a:ext uri="{FF2B5EF4-FFF2-40B4-BE49-F238E27FC236}">
                <a16:creationId xmlns:a16="http://schemas.microsoft.com/office/drawing/2014/main" id="{FC727792-2BB9-169D-5851-DE10323DD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0" b="119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7426C-52C7-B6D8-DDB4-1DCB42B83F1B}"/>
              </a:ext>
            </a:extLst>
          </p:cNvPr>
          <p:cNvSpPr txBox="1"/>
          <p:nvPr/>
        </p:nvSpPr>
        <p:spPr>
          <a:xfrm>
            <a:off x="987973" y="499703"/>
            <a:ext cx="3145116" cy="29292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A82F4-EEEF-F013-0D81-970948E8E3A6}"/>
              </a:ext>
            </a:extLst>
          </p:cNvPr>
          <p:cNvSpPr txBox="1"/>
          <p:nvPr/>
        </p:nvSpPr>
        <p:spPr>
          <a:xfrm>
            <a:off x="890418" y="1267773"/>
            <a:ext cx="3352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What Point(s) in the Research Lifecycle Can an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Arts Library Facilitate Visual Art Research?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47C8F-7087-CADE-844D-F9EEC5F41367}"/>
              </a:ext>
            </a:extLst>
          </p:cNvPr>
          <p:cNvSpPr txBox="1"/>
          <p:nvPr/>
        </p:nvSpPr>
        <p:spPr>
          <a:xfrm>
            <a:off x="8186737" y="5589953"/>
            <a:ext cx="285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ARLIS/UK &amp; Ireland</a:t>
            </a:r>
          </a:p>
          <a:p>
            <a:pPr algn="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Norwich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2C78E-DB85-F44C-8BB8-C8632EE336F0}"/>
              </a:ext>
            </a:extLst>
          </p:cNvPr>
          <p:cNvSpPr txBox="1"/>
          <p:nvPr/>
        </p:nvSpPr>
        <p:spPr>
          <a:xfrm>
            <a:off x="231237" y="556414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John Latour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Teaching &amp; Research Librarian – Fine Arts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Concordia University, Montreal, Canada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john.latour@concordia.ca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01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AD2BDF-7B51-E9AE-85E3-82C20AA4130F}"/>
              </a:ext>
            </a:extLst>
          </p:cNvPr>
          <p:cNvSpPr txBox="1"/>
          <p:nvPr/>
        </p:nvSpPr>
        <p:spPr>
          <a:xfrm>
            <a:off x="865632" y="2828925"/>
            <a:ext cx="1024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3. </a:t>
            </a:r>
            <a:r>
              <a:rPr lang="en-US" sz="2400" dirty="0">
                <a:solidFill>
                  <a:srgbClr val="C00000"/>
                </a:solidFill>
              </a:rPr>
              <a:t>Mapping </a:t>
            </a:r>
            <a:r>
              <a:rPr lang="en-US" sz="2400" dirty="0" err="1">
                <a:solidFill>
                  <a:srgbClr val="C00000"/>
                </a:solidFill>
              </a:rPr>
              <a:t>Artexte’s</a:t>
            </a:r>
            <a:r>
              <a:rPr lang="en-US" sz="2400" dirty="0">
                <a:solidFill>
                  <a:srgbClr val="C00000"/>
                </a:solidFill>
              </a:rPr>
              <a:t> support of WWWWW within the research lifecycle</a:t>
            </a:r>
          </a:p>
        </p:txBody>
      </p:sp>
    </p:spTree>
    <p:extLst>
      <p:ext uri="{BB962C8B-B14F-4D97-AF65-F5344CB8AC3E}">
        <p14:creationId xmlns:p14="http://schemas.microsoft.com/office/powerpoint/2010/main" val="361150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EE56CB-FB5C-02FA-3231-B61E0DCA69AD}"/>
              </a:ext>
            </a:extLst>
          </p:cNvPr>
          <p:cNvSpPr/>
          <p:nvPr/>
        </p:nvSpPr>
        <p:spPr>
          <a:xfrm>
            <a:off x="5246911" y="684438"/>
            <a:ext cx="1850571" cy="14818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B812D-2FB8-870C-9D8D-D1E181A49FD8}"/>
              </a:ext>
            </a:extLst>
          </p:cNvPr>
          <p:cNvSpPr/>
          <p:nvPr/>
        </p:nvSpPr>
        <p:spPr>
          <a:xfrm>
            <a:off x="7478475" y="1283152"/>
            <a:ext cx="1850571" cy="14818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32955-71A4-A2FD-CDB4-7ADD69B79A33}"/>
              </a:ext>
            </a:extLst>
          </p:cNvPr>
          <p:cNvSpPr/>
          <p:nvPr/>
        </p:nvSpPr>
        <p:spPr>
          <a:xfrm>
            <a:off x="7783289" y="3068402"/>
            <a:ext cx="1850571" cy="14818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281BC-5E36-BDF7-7B70-3161DD53DA98}"/>
              </a:ext>
            </a:extLst>
          </p:cNvPr>
          <p:cNvSpPr/>
          <p:nvPr/>
        </p:nvSpPr>
        <p:spPr>
          <a:xfrm>
            <a:off x="7489369" y="4853665"/>
            <a:ext cx="1850571" cy="1481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46D6A-D928-62FB-7705-CD41F2A901D3}"/>
              </a:ext>
            </a:extLst>
          </p:cNvPr>
          <p:cNvSpPr/>
          <p:nvPr/>
        </p:nvSpPr>
        <p:spPr>
          <a:xfrm>
            <a:off x="5246919" y="5147584"/>
            <a:ext cx="1850571" cy="1481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B5B6C-016A-7F79-EF56-A420A992F033}"/>
              </a:ext>
            </a:extLst>
          </p:cNvPr>
          <p:cNvSpPr/>
          <p:nvPr/>
        </p:nvSpPr>
        <p:spPr>
          <a:xfrm>
            <a:off x="2971811" y="1294040"/>
            <a:ext cx="1850571" cy="14818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96E79-B003-88E4-1415-0D94E46EDD7C}"/>
              </a:ext>
            </a:extLst>
          </p:cNvPr>
          <p:cNvSpPr txBox="1"/>
          <p:nvPr/>
        </p:nvSpPr>
        <p:spPr>
          <a:xfrm>
            <a:off x="5339258" y="1008991"/>
            <a:ext cx="1673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Initial idea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 question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30B9E-EC92-4CD4-D973-1EF827C7DD44}"/>
              </a:ext>
            </a:extLst>
          </p:cNvPr>
          <p:cNvSpPr txBox="1"/>
          <p:nvPr/>
        </p:nvSpPr>
        <p:spPr>
          <a:xfrm>
            <a:off x="7870372" y="1654623"/>
            <a:ext cx="106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design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448E2-1D6C-5DBD-5861-BBD2C4A8B014}"/>
              </a:ext>
            </a:extLst>
          </p:cNvPr>
          <p:cNvSpPr txBox="1"/>
          <p:nvPr/>
        </p:nvSpPr>
        <p:spPr>
          <a:xfrm>
            <a:off x="8011881" y="3439869"/>
            <a:ext cx="132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create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BE84A-AA8E-2529-5979-EED26B50A76A}"/>
              </a:ext>
            </a:extLst>
          </p:cNvPr>
          <p:cNvSpPr txBox="1"/>
          <p:nvPr/>
        </p:nvSpPr>
        <p:spPr>
          <a:xfrm>
            <a:off x="7830578" y="5131296"/>
            <a:ext cx="1166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Reflection (successes &amp; failures)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C1076-339A-427F-492A-ABC334CE40DA}"/>
              </a:ext>
            </a:extLst>
          </p:cNvPr>
          <p:cNvSpPr txBox="1"/>
          <p:nvPr/>
        </p:nvSpPr>
        <p:spPr>
          <a:xfrm>
            <a:off x="3341910" y="1687282"/>
            <a:ext cx="117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Reuse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inspire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14132-CD67-BEEE-ED65-315B353AEEFF}"/>
              </a:ext>
            </a:extLst>
          </p:cNvPr>
          <p:cNvSpPr txBox="1"/>
          <p:nvPr/>
        </p:nvSpPr>
        <p:spPr>
          <a:xfrm>
            <a:off x="5508170" y="5475511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</a:p>
          <a:p>
            <a:pPr algn="ctr"/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89080-D7DF-59FD-B322-179800A7B470}"/>
              </a:ext>
            </a:extLst>
          </p:cNvPr>
          <p:cNvSpPr/>
          <p:nvPr/>
        </p:nvSpPr>
        <p:spPr>
          <a:xfrm>
            <a:off x="2634356" y="3047398"/>
            <a:ext cx="1850571" cy="1481818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C55DE5-259B-5A37-FCF0-129194C4ACE5}"/>
              </a:ext>
            </a:extLst>
          </p:cNvPr>
          <p:cNvSpPr/>
          <p:nvPr/>
        </p:nvSpPr>
        <p:spPr>
          <a:xfrm>
            <a:off x="2971804" y="4788354"/>
            <a:ext cx="1850571" cy="1481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ED778A-249E-19D4-696E-C14CAB4CBEDD}"/>
              </a:ext>
            </a:extLst>
          </p:cNvPr>
          <p:cNvSpPr txBox="1"/>
          <p:nvPr/>
        </p:nvSpPr>
        <p:spPr>
          <a:xfrm>
            <a:off x="3058881" y="3548741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4DB7E4-A647-7998-92BD-11B926845ED2}"/>
              </a:ext>
            </a:extLst>
          </p:cNvPr>
          <p:cNvSpPr txBox="1"/>
          <p:nvPr/>
        </p:nvSpPr>
        <p:spPr>
          <a:xfrm>
            <a:off x="3211667" y="5218013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Preserve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document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2FE9553-B486-05C2-3A4A-0963BC8BA896}"/>
              </a:ext>
            </a:extLst>
          </p:cNvPr>
          <p:cNvSpPr/>
          <p:nvPr/>
        </p:nvSpPr>
        <p:spPr>
          <a:xfrm>
            <a:off x="6758149" y="889706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ADD89C6-815F-86D6-3120-4984748D85C4}"/>
              </a:ext>
            </a:extLst>
          </p:cNvPr>
          <p:cNvSpPr/>
          <p:nvPr/>
        </p:nvSpPr>
        <p:spPr>
          <a:xfrm rot="5400000">
            <a:off x="9096693" y="1473023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1DD5CC5-A633-D088-0390-7B40EF051571}"/>
              </a:ext>
            </a:extLst>
          </p:cNvPr>
          <p:cNvSpPr/>
          <p:nvPr/>
        </p:nvSpPr>
        <p:spPr>
          <a:xfrm rot="5400000">
            <a:off x="9406747" y="4326576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D2886E2-376E-AC9D-4B6E-8F270B527134}"/>
              </a:ext>
            </a:extLst>
          </p:cNvPr>
          <p:cNvSpPr/>
          <p:nvPr/>
        </p:nvSpPr>
        <p:spPr>
          <a:xfrm rot="10800000">
            <a:off x="9033635" y="6192160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08FE156-2E90-96D2-E950-2D41F28C51A0}"/>
              </a:ext>
            </a:extLst>
          </p:cNvPr>
          <p:cNvSpPr/>
          <p:nvPr/>
        </p:nvSpPr>
        <p:spPr>
          <a:xfrm rot="10800000">
            <a:off x="5402322" y="6449665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07F2200-477B-80F7-A472-517A98F32934}"/>
              </a:ext>
            </a:extLst>
          </p:cNvPr>
          <p:cNvSpPr/>
          <p:nvPr/>
        </p:nvSpPr>
        <p:spPr>
          <a:xfrm rot="16200000">
            <a:off x="3032248" y="6087058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1DE3146-0D7B-8D5A-511B-A10B8708CAD4}"/>
              </a:ext>
            </a:extLst>
          </p:cNvPr>
          <p:cNvSpPr/>
          <p:nvPr/>
        </p:nvSpPr>
        <p:spPr>
          <a:xfrm rot="16200000">
            <a:off x="2722192" y="3223006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801CE23-C1D1-6D73-66BF-9890EB13F49E}"/>
              </a:ext>
            </a:extLst>
          </p:cNvPr>
          <p:cNvSpPr/>
          <p:nvPr/>
        </p:nvSpPr>
        <p:spPr>
          <a:xfrm>
            <a:off x="3084797" y="1388952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53E3B3-DB94-C8BC-5F6E-43617B244A70}"/>
              </a:ext>
            </a:extLst>
          </p:cNvPr>
          <p:cNvSpPr txBox="1"/>
          <p:nvPr/>
        </p:nvSpPr>
        <p:spPr>
          <a:xfrm>
            <a:off x="9401489" y="1193521"/>
            <a:ext cx="26433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Preparatory groundwork: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Identifying potential collaborators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Artexte accepted residency proposal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Artexte accepted publication prospectus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88B7F9-B342-9844-05A0-95F2FD611F61}"/>
              </a:ext>
            </a:extLst>
          </p:cNvPr>
          <p:cNvSpPr txBox="1"/>
          <p:nvPr/>
        </p:nvSpPr>
        <p:spPr>
          <a:xfrm>
            <a:off x="9622414" y="2924148"/>
            <a:ext cx="2513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Carrying out research: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Archival, bibliographic, historic research, etc.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Artexte facilitated bibliographic research with reference services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Residency provided workspace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31EE02-8F41-2DE3-EE60-DA7300F87724}"/>
              </a:ext>
            </a:extLst>
          </p:cNvPr>
          <p:cNvSpPr txBox="1"/>
          <p:nvPr/>
        </p:nvSpPr>
        <p:spPr>
          <a:xfrm>
            <a:off x="9390990" y="4859520"/>
            <a:ext cx="2781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Checking in: 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Feedback from collaborators</a:t>
            </a:r>
            <a:br>
              <a:rPr lang="en-US" sz="1400" dirty="0"/>
            </a:br>
            <a:r>
              <a:rPr lang="en-US" sz="1400" dirty="0"/>
              <a:t>or colleagues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Artexte agreed to </a:t>
            </a:r>
            <a:br>
              <a:rPr lang="en-US" sz="1400" dirty="0"/>
            </a:br>
            <a:r>
              <a:rPr lang="en-US" sz="1400" dirty="0"/>
              <a:t>co-publish, coordinate with designers and artists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60B514-53FC-047C-03D4-2547071A27F8}"/>
              </a:ext>
            </a:extLst>
          </p:cNvPr>
          <p:cNvSpPr txBox="1"/>
          <p:nvPr/>
        </p:nvSpPr>
        <p:spPr>
          <a:xfrm>
            <a:off x="4935774" y="3853708"/>
            <a:ext cx="2781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Going public: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Publishing blogs […] etc.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Artexte published </a:t>
            </a:r>
            <a:br>
              <a:rPr lang="en-US" sz="1400" dirty="0"/>
            </a:br>
            <a:r>
              <a:rPr lang="en-US" sz="1400" dirty="0"/>
              <a:t>a blog &amp; co-published WWWWW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6CFCF-B7E6-B556-1616-38418804FE5D}"/>
              </a:ext>
            </a:extLst>
          </p:cNvPr>
          <p:cNvSpPr txBox="1"/>
          <p:nvPr/>
        </p:nvSpPr>
        <p:spPr>
          <a:xfrm>
            <a:off x="585647" y="4854098"/>
            <a:ext cx="2452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It’s a keeper: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Add to a collection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Artexte to do this (and to catalogue)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Legal deposit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Artexte to do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F0532-265A-46A4-6B32-E6139979046D}"/>
              </a:ext>
            </a:extLst>
          </p:cNvPr>
          <p:cNvSpPr txBox="1"/>
          <p:nvPr/>
        </p:nvSpPr>
        <p:spPr>
          <a:xfrm>
            <a:off x="368626" y="2999449"/>
            <a:ext cx="2207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It’s worth highlighting: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Book launches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Submit for reviews etc.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Distribution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Artexte to do all of the above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CA1265-3CFE-63DF-FDE3-22A306E6E54E}"/>
              </a:ext>
            </a:extLst>
          </p:cNvPr>
          <p:cNvSpPr txBox="1"/>
          <p:nvPr/>
        </p:nvSpPr>
        <p:spPr>
          <a:xfrm>
            <a:off x="675528" y="1302224"/>
            <a:ext cx="2207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Sharing: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Open 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CC licensing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Online presence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Artexte to do all of the above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9F1359-630B-708D-F02E-ED12E1FBCA13}"/>
              </a:ext>
            </a:extLst>
          </p:cNvPr>
          <p:cNvSpPr txBox="1"/>
          <p:nvPr/>
        </p:nvSpPr>
        <p:spPr>
          <a:xfrm>
            <a:off x="204724" y="6463860"/>
            <a:ext cx="28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Fig. 5.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Mapping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Artexte’s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support</a:t>
            </a:r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322421-9361-A3AD-E77F-378D66873D19}"/>
              </a:ext>
            </a:extLst>
          </p:cNvPr>
          <p:cNvSpPr txBox="1"/>
          <p:nvPr/>
        </p:nvSpPr>
        <p:spPr>
          <a:xfrm>
            <a:off x="402767" y="642389"/>
            <a:ext cx="390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Artexte’s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14549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AD2BDF-7B51-E9AE-85E3-82C20AA4130F}"/>
              </a:ext>
            </a:extLst>
          </p:cNvPr>
          <p:cNvSpPr txBox="1"/>
          <p:nvPr/>
        </p:nvSpPr>
        <p:spPr>
          <a:xfrm>
            <a:off x="2575037" y="282892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4. Summary and broader implications</a:t>
            </a:r>
          </a:p>
        </p:txBody>
      </p:sp>
    </p:spTree>
    <p:extLst>
      <p:ext uri="{BB962C8B-B14F-4D97-AF65-F5344CB8AC3E}">
        <p14:creationId xmlns:p14="http://schemas.microsoft.com/office/powerpoint/2010/main" val="38935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F36883-EEB7-8E9C-CEFC-2920DF5E193F}"/>
              </a:ext>
            </a:extLst>
          </p:cNvPr>
          <p:cNvSpPr txBox="1"/>
          <p:nvPr/>
        </p:nvSpPr>
        <p:spPr>
          <a:xfrm>
            <a:off x="453629" y="780669"/>
            <a:ext cx="261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E9A9B-05C3-EC90-5C78-310D45F603A6}"/>
              </a:ext>
            </a:extLst>
          </p:cNvPr>
          <p:cNvSpPr txBox="1"/>
          <p:nvPr/>
        </p:nvSpPr>
        <p:spPr>
          <a:xfrm>
            <a:off x="453628" y="1292352"/>
            <a:ext cx="10641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research lifecycle presents research as a process comprised of distinct but related stages. It can help researchers to visualize how their work is carried out, and how research continues beyond the output stage.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research lifecycle can also serve as a tool for libraries to see where and how they support research.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mapping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Artexte’s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research support for my residency project throughout the entire research lifecycle, I hope that it is indicative of how art libraries can contribute to visual arts research in numerous and invaluable ways.  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94EB8-3E33-5971-032F-84C1F01B124F}"/>
              </a:ext>
            </a:extLst>
          </p:cNvPr>
          <p:cNvSpPr txBox="1"/>
          <p:nvPr/>
        </p:nvSpPr>
        <p:spPr>
          <a:xfrm>
            <a:off x="459725" y="3529965"/>
            <a:ext cx="324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Broader implications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8C115-FD96-5E61-C655-2A0A2ED1FD3A}"/>
              </a:ext>
            </a:extLst>
          </p:cNvPr>
          <p:cNvSpPr txBox="1"/>
          <p:nvPr/>
        </p:nvSpPr>
        <p:spPr>
          <a:xfrm>
            <a:off x="476105" y="4039422"/>
            <a:ext cx="9892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[…] the research lifecycle is actually a strategic roadmap, a quick way of validating the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academic library’s journey to strategic relevance and alignment. Research services not yet 	provided thus become strategic opportunities. In those cases where another department on 	campus already provides a particular service, the library can develop a strategic partnership. 	Thus the research lifecycle not only highlights what the library ought to do, what services it 	ought to offer, but it also offers potential partners.</a:t>
            </a:r>
            <a:r>
              <a:rPr lang="en-CA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60104-1CF9-DAF9-DD4D-ACD34D7638C3}"/>
              </a:ext>
            </a:extLst>
          </p:cNvPr>
          <p:cNvSpPr txBox="1"/>
          <p:nvPr/>
        </p:nvSpPr>
        <p:spPr>
          <a:xfrm>
            <a:off x="476104" y="6077331"/>
            <a:ext cx="1008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Maxwell, “The Research Lifecycle as a Strategic Roadmap.”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Library Administration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56, no. 2 (2016):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121,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https://doi.org/10.1080/01930826.2015.1105041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5225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9C56CC-0429-E1A6-42D7-C0BC3645CA21}"/>
              </a:ext>
            </a:extLst>
          </p:cNvPr>
          <p:cNvSpPr txBox="1"/>
          <p:nvPr/>
        </p:nvSpPr>
        <p:spPr>
          <a:xfrm>
            <a:off x="491862" y="766219"/>
            <a:ext cx="55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of references + further reading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6EE19-D768-1D3F-6553-EEB48E41B7A2}"/>
              </a:ext>
            </a:extLst>
          </p:cNvPr>
          <p:cNvSpPr txBox="1"/>
          <p:nvPr/>
        </p:nvSpPr>
        <p:spPr>
          <a:xfrm>
            <a:off x="491861" y="1269693"/>
            <a:ext cx="114606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“About Us.” Artexte.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https://artexte.ca/en/about-us/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Artexte’s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Residency Program. Annual Call for Proposals.” Artexte. Published on Aug. 22, 2023.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https://artexte.ca/en/2022/08/annual-call-for-proposals/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Cridford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Tom, and Christie Walker.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Painting the Road to Research Data Management at the RCA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resentation, RDMF20: RDM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Sharing/Openness in the Arts – Virtual Forum, London, UK, 3 June 2020.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https://researchonline.rca.ac.uk/4411/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Latour, John.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Who Was Who in Contemporary Canadian Art / Qui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était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était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dans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l’art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contemporain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canadien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Montreal: John Latour + Éditions Artexte, 2023.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MacDonald, Corina, Tomasz Neugebauer, and John Latour. “The e-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artexte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Repository: Promoting Open Access in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Canadian Contemporary Arts Research and Publishing Community.”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Libraries Journal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39, no. 1 (2014): 10-16.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600" b="0" i="0" dirty="0">
                <a:solidFill>
                  <a:srgbClr val="18181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doi:10.1017/S0307472200018125.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Maxwell, Dan. “The Research Lifecycle as a Strategic Roadmap.”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Library Administration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56,  no. 2 (2016): 111-123.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doi:10.1080/01930826.2015.1105041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“Research Data Management Toolkit.” JISC. Last modified July 26, 2021.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https://www.jisc.ac.uk/guides/rdm-toolkit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Sewell, Claire.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No-Nonsense Guide to Research Support and Scholarly Communication.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London: Facet Publishing, 2020. 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1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-coloured sticky notes on a whiteboard">
            <a:extLst>
              <a:ext uri="{FF2B5EF4-FFF2-40B4-BE49-F238E27FC236}">
                <a16:creationId xmlns:a16="http://schemas.microsoft.com/office/drawing/2014/main" id="{33842BE1-10BC-5454-50DA-03FD3FB52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0" b="119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4CC10-2D61-F258-6E97-879D3EACCE09}"/>
              </a:ext>
            </a:extLst>
          </p:cNvPr>
          <p:cNvSpPr txBox="1"/>
          <p:nvPr/>
        </p:nvSpPr>
        <p:spPr>
          <a:xfrm>
            <a:off x="651641" y="257966"/>
            <a:ext cx="2862589" cy="27059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D993D-7547-5B80-02EF-A56E9A277829}"/>
              </a:ext>
            </a:extLst>
          </p:cNvPr>
          <p:cNvSpPr txBox="1"/>
          <p:nvPr/>
        </p:nvSpPr>
        <p:spPr>
          <a:xfrm>
            <a:off x="406785" y="1291166"/>
            <a:ext cx="3352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344F4B-A981-AD8F-8DF6-4C3A30CB9D00}"/>
              </a:ext>
            </a:extLst>
          </p:cNvPr>
          <p:cNvSpPr txBox="1"/>
          <p:nvPr/>
        </p:nvSpPr>
        <p:spPr>
          <a:xfrm>
            <a:off x="4093774" y="2176099"/>
            <a:ext cx="2862589" cy="27059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84BBEE-AA50-A232-9FE3-1467117BC462}"/>
              </a:ext>
            </a:extLst>
          </p:cNvPr>
          <p:cNvSpPr txBox="1"/>
          <p:nvPr/>
        </p:nvSpPr>
        <p:spPr>
          <a:xfrm>
            <a:off x="3943508" y="3209299"/>
            <a:ext cx="3352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A52BE-2189-DDAC-928B-D000F6DA2FFB}"/>
              </a:ext>
            </a:extLst>
          </p:cNvPr>
          <p:cNvSpPr txBox="1"/>
          <p:nvPr/>
        </p:nvSpPr>
        <p:spPr>
          <a:xfrm>
            <a:off x="435687" y="5617754"/>
            <a:ext cx="5271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John Latour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Teaching &amp; Research Librarian – Fine Arts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Concordia University, Montreal, Canada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john.latour@concordia.ca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218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BAC0-C337-B508-D659-36606FF0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40349"/>
            <a:ext cx="11029615" cy="408895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Section 1. Presentation question &amp; response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Section 2. Context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Artexte’s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research residency program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Research project: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Who Was Who Was Who in Contemporary Canadian Art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research lifecycle for the visual arts (proposed)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Section 3. Mapping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Artexte’s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research support within the research lifecycle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Section 4. Summary and broader implications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768A0-DC19-F6B2-9847-4EFBF6052C34}"/>
              </a:ext>
            </a:extLst>
          </p:cNvPr>
          <p:cNvSpPr txBox="1"/>
          <p:nvPr/>
        </p:nvSpPr>
        <p:spPr>
          <a:xfrm>
            <a:off x="581192" y="914400"/>
            <a:ext cx="74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1782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AD2BDF-7B51-E9AE-85E3-82C20AA4130F}"/>
              </a:ext>
            </a:extLst>
          </p:cNvPr>
          <p:cNvSpPr txBox="1"/>
          <p:nvPr/>
        </p:nvSpPr>
        <p:spPr>
          <a:xfrm>
            <a:off x="667294" y="1890141"/>
            <a:ext cx="616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1. Presentation question &amp; response</a:t>
            </a:r>
          </a:p>
        </p:txBody>
      </p:sp>
    </p:spTree>
    <p:extLst>
      <p:ext uri="{BB962C8B-B14F-4D97-AF65-F5344CB8AC3E}">
        <p14:creationId xmlns:p14="http://schemas.microsoft.com/office/powerpoint/2010/main" val="350795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AD2BDF-7B51-E9AE-85E3-82C20AA4130F}"/>
              </a:ext>
            </a:extLst>
          </p:cNvPr>
          <p:cNvSpPr txBox="1"/>
          <p:nvPr/>
        </p:nvSpPr>
        <p:spPr>
          <a:xfrm>
            <a:off x="537944" y="1171575"/>
            <a:ext cx="940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question &amp;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350B9-279D-81A7-D679-36AE641A56CC}"/>
              </a:ext>
            </a:extLst>
          </p:cNvPr>
          <p:cNvSpPr txBox="1"/>
          <p:nvPr/>
        </p:nvSpPr>
        <p:spPr>
          <a:xfrm>
            <a:off x="497112" y="1828801"/>
            <a:ext cx="1153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What Point(s) in the Research Lifecycle Can an Arts Library Facilitate Visual Art Research?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7B531-7E94-4608-35F0-EDF826A01A72}"/>
              </a:ext>
            </a:extLst>
          </p:cNvPr>
          <p:cNvSpPr txBox="1"/>
          <p:nvPr/>
        </p:nvSpPr>
        <p:spPr>
          <a:xfrm>
            <a:off x="539153" y="2763026"/>
            <a:ext cx="98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use of concrete examples from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ongoing research project that was initiated during a residency at Artexte, I hope to show that an arts library can facilitate visual art research throughout the entire research lifecycle in numerous and invaluable ways.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81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9B7AA-6B71-7632-9730-E64F37598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5" y="2182368"/>
            <a:ext cx="11029615" cy="2731008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Artexte’s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Research residency program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Research project: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Who Was Who Was Who in Contemporary Canadian Art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research lifecycle for the visual arts (proposed)</a:t>
            </a:r>
          </a:p>
          <a:p>
            <a:pPr marL="0" indent="0">
              <a:buNone/>
            </a:pP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BA0F7-8310-B94D-4DF1-04F1525F514E}"/>
              </a:ext>
            </a:extLst>
          </p:cNvPr>
          <p:cNvSpPr txBox="1"/>
          <p:nvPr/>
        </p:nvSpPr>
        <p:spPr>
          <a:xfrm>
            <a:off x="792480" y="1633728"/>
            <a:ext cx="314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2. Context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8815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F77D770-E0EA-63AC-0237-4502DE6C1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" y="718707"/>
            <a:ext cx="12046147" cy="49751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F08D14-6145-F967-889B-8A5D0667A019}"/>
              </a:ext>
            </a:extLst>
          </p:cNvPr>
          <p:cNvSpPr txBox="1"/>
          <p:nvPr/>
        </p:nvSpPr>
        <p:spPr>
          <a:xfrm>
            <a:off x="204724" y="6463860"/>
            <a:ext cx="5891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Fig. 1.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Artexte’s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“About us” webpage,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https://artexte.ca/en/about-us/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474D5-CF38-DAAD-00A0-8A45BE81F0A2}"/>
              </a:ext>
            </a:extLst>
          </p:cNvPr>
          <p:cNvSpPr txBox="1"/>
          <p:nvPr/>
        </p:nvSpPr>
        <p:spPr>
          <a:xfrm>
            <a:off x="8805179" y="717897"/>
            <a:ext cx="3043207" cy="271214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03FFE-5BFF-E177-1544-1B0EDB6F22E4}"/>
              </a:ext>
            </a:extLst>
          </p:cNvPr>
          <p:cNvSpPr txBox="1"/>
          <p:nvPr/>
        </p:nvSpPr>
        <p:spPr>
          <a:xfrm>
            <a:off x="8950151" y="773503"/>
            <a:ext cx="275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Artexte collection: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9F5F9-BD84-F3CA-964B-1C73B3D2BCFC}"/>
              </a:ext>
            </a:extLst>
          </p:cNvPr>
          <p:cNvSpPr txBox="1"/>
          <p:nvPr/>
        </p:nvSpPr>
        <p:spPr>
          <a:xfrm>
            <a:off x="8905648" y="1101109"/>
            <a:ext cx="304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7,500 artists’ files (Canadian &amp; international)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0A447A-DA4F-2C6A-D736-9E57D4F4DB37}"/>
              </a:ext>
            </a:extLst>
          </p:cNvPr>
          <p:cNvSpPr txBox="1"/>
          <p:nvPr/>
        </p:nvSpPr>
        <p:spPr>
          <a:xfrm>
            <a:off x="8905648" y="2573509"/>
            <a:ext cx="275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Art journal collection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54174-EA7E-7051-6DA6-1E5E941297C0}"/>
              </a:ext>
            </a:extLst>
          </p:cNvPr>
          <p:cNvSpPr txBox="1"/>
          <p:nvPr/>
        </p:nvSpPr>
        <p:spPr>
          <a:xfrm>
            <a:off x="8914853" y="1694950"/>
            <a:ext cx="283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11,000 documentary files for arts organizations, disciplines, subjects,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A1B0BA-C676-6AAA-EF7A-1ED2F34A0EB5}"/>
              </a:ext>
            </a:extLst>
          </p:cNvPr>
          <p:cNvSpPr txBox="1"/>
          <p:nvPr/>
        </p:nvSpPr>
        <p:spPr>
          <a:xfrm>
            <a:off x="8900398" y="2925607"/>
            <a:ext cx="275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Collections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02E968-3FEC-0D47-EBE8-AC0FE23FB337}"/>
              </a:ext>
            </a:extLst>
          </p:cNvPr>
          <p:cNvSpPr txBox="1"/>
          <p:nvPr/>
        </p:nvSpPr>
        <p:spPr>
          <a:xfrm>
            <a:off x="8529834" y="3868824"/>
            <a:ext cx="2971805" cy="25860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F277F-98C3-1246-2988-243486263C2D}"/>
              </a:ext>
            </a:extLst>
          </p:cNvPr>
          <p:cNvSpPr txBox="1"/>
          <p:nvPr/>
        </p:nvSpPr>
        <p:spPr>
          <a:xfrm>
            <a:off x="8672689" y="3969293"/>
            <a:ext cx="275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residencies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7F3DEE-C218-AA4D-7699-CEC3835C007A}"/>
              </a:ext>
            </a:extLst>
          </p:cNvPr>
          <p:cNvSpPr txBox="1"/>
          <p:nvPr/>
        </p:nvSpPr>
        <p:spPr>
          <a:xfrm>
            <a:off x="8870082" y="4440240"/>
            <a:ext cx="2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Duration: 3-6 months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B78EA-DE5D-FB76-D5A6-CB665CE10F35}"/>
              </a:ext>
            </a:extLst>
          </p:cNvPr>
          <p:cNvSpPr txBox="1"/>
          <p:nvPr/>
        </p:nvSpPr>
        <p:spPr>
          <a:xfrm>
            <a:off x="8875342" y="5118145"/>
            <a:ext cx="2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Reference support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270C13-63C6-601E-96DE-1DCC5F663792}"/>
              </a:ext>
            </a:extLst>
          </p:cNvPr>
          <p:cNvSpPr txBox="1"/>
          <p:nvPr/>
        </p:nvSpPr>
        <p:spPr>
          <a:xfrm>
            <a:off x="8880602" y="5754018"/>
            <a:ext cx="2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Funding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8F764C-F5F3-E966-605E-3EA42F23C2B0}"/>
              </a:ext>
            </a:extLst>
          </p:cNvPr>
          <p:cNvSpPr txBox="1"/>
          <p:nvPr/>
        </p:nvSpPr>
        <p:spPr>
          <a:xfrm>
            <a:off x="8880602" y="6048309"/>
            <a:ext cx="2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output(s)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DE7A8E-B35B-1DD5-7206-81A094751FB1}"/>
              </a:ext>
            </a:extLst>
          </p:cNvPr>
          <p:cNvSpPr txBox="1"/>
          <p:nvPr/>
        </p:nvSpPr>
        <p:spPr>
          <a:xfrm>
            <a:off x="8875342" y="4781822"/>
            <a:ext cx="2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Collection-based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997A54-F4BA-C1A4-63EF-5F9677F1772F}"/>
              </a:ext>
            </a:extLst>
          </p:cNvPr>
          <p:cNvSpPr txBox="1"/>
          <p:nvPr/>
        </p:nvSpPr>
        <p:spPr>
          <a:xfrm>
            <a:off x="8870092" y="5449215"/>
            <a:ext cx="27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Workspace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E31370-5CB0-464F-B996-404FD6FB760D}"/>
              </a:ext>
            </a:extLst>
          </p:cNvPr>
          <p:cNvSpPr/>
          <p:nvPr/>
        </p:nvSpPr>
        <p:spPr>
          <a:xfrm>
            <a:off x="343614" y="198202"/>
            <a:ext cx="3826050" cy="524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F80BFE-52B1-5B18-30F4-50E0B865DF2E}"/>
              </a:ext>
            </a:extLst>
          </p:cNvPr>
          <p:cNvSpPr txBox="1"/>
          <p:nvPr/>
        </p:nvSpPr>
        <p:spPr>
          <a:xfrm>
            <a:off x="437928" y="282709"/>
            <a:ext cx="340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Artexte’s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residency</a:t>
            </a:r>
            <a:endParaRPr lang="en-CA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5" name="Picture 4" descr="A hand holding an open book&#10;&#10;Description automatically generated with medium confidence">
            <a:extLst>
              <a:ext uri="{FF2B5EF4-FFF2-40B4-BE49-F238E27FC236}">
                <a16:creationId xmlns:a16="http://schemas.microsoft.com/office/drawing/2014/main" id="{03BFD3E6-6DC2-B722-673B-0328794A2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1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4B464A-9F8E-FB41-CCAB-66DA70A843A2}"/>
              </a:ext>
            </a:extLst>
          </p:cNvPr>
          <p:cNvSpPr txBox="1"/>
          <p:nvPr/>
        </p:nvSpPr>
        <p:spPr>
          <a:xfrm>
            <a:off x="141733" y="6432333"/>
            <a:ext cx="1205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Fones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CAN.D.MAN Inspecting London’s So-Called Urban Renewal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1972. Photo: Eric Forsberg; and Robert Dayton, </a:t>
            </a: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Canadian Romantic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CA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57129A-5EDC-B1B7-0DFD-938828B612DC}"/>
              </a:ext>
            </a:extLst>
          </p:cNvPr>
          <p:cNvSpPr txBox="1"/>
          <p:nvPr/>
        </p:nvSpPr>
        <p:spPr>
          <a:xfrm>
            <a:off x="147151" y="6127535"/>
            <a:ext cx="2396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 3.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WWWWW maquette,</a:t>
            </a:r>
            <a:endParaRPr lang="en-CA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79275-C5E3-B2B9-50F1-746026ADC6BD}"/>
              </a:ext>
            </a:extLst>
          </p:cNvPr>
          <p:cNvSpPr txBox="1"/>
          <p:nvPr/>
        </p:nvSpPr>
        <p:spPr>
          <a:xfrm>
            <a:off x="446534" y="1463040"/>
            <a:ext cx="3703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spring / summer residency to explore Canadian artists who make use of alternate identities in their art.</a:t>
            </a:r>
            <a:endParaRPr lang="en-CA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B9323-6CD0-02D5-B145-F94E05DAC6D3}"/>
              </a:ext>
            </a:extLst>
          </p:cNvPr>
          <p:cNvSpPr txBox="1"/>
          <p:nvPr/>
        </p:nvSpPr>
        <p:spPr>
          <a:xfrm>
            <a:off x="462974" y="242747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FB9AC-2BF7-38E9-ED94-BBF255305B63}"/>
              </a:ext>
            </a:extLst>
          </p:cNvPr>
          <p:cNvSpPr txBox="1"/>
          <p:nvPr/>
        </p:nvSpPr>
        <p:spPr>
          <a:xfrm>
            <a:off x="446534" y="2908918"/>
            <a:ext cx="3540250" cy="3509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2018: blog interview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2020: virtual workshop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2023: Bilingual artists’ biographical dictionary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texts &amp; images licensed to Creative Commons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and e-book versions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Co-published with Artexte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C1832C-77DF-0C9B-A86B-138ED53FE3CB}"/>
              </a:ext>
            </a:extLst>
          </p:cNvPr>
          <p:cNvSpPr/>
          <p:nvPr/>
        </p:nvSpPr>
        <p:spPr>
          <a:xfrm>
            <a:off x="402014" y="268225"/>
            <a:ext cx="5531242" cy="1048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D421F-E454-58E1-4D34-D90C35FA1BE6}"/>
              </a:ext>
            </a:extLst>
          </p:cNvPr>
          <p:cNvSpPr txBox="1"/>
          <p:nvPr/>
        </p:nvSpPr>
        <p:spPr>
          <a:xfrm>
            <a:off x="407448" y="268225"/>
            <a:ext cx="5547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residency project</a:t>
            </a:r>
            <a:b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Was Who Was Who in Contemporary Canadian Art</a:t>
            </a:r>
            <a:endParaRPr lang="en-CA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95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CCA90A-2543-6469-A1E2-229020BBDB8C}"/>
              </a:ext>
            </a:extLst>
          </p:cNvPr>
          <p:cNvSpPr txBox="1"/>
          <p:nvPr/>
        </p:nvSpPr>
        <p:spPr>
          <a:xfrm>
            <a:off x="2190781" y="1951672"/>
            <a:ext cx="7599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research lifecycle is an outline of the steps taken during a research project. Although the exact type and order of stages varies between institutions and individual projects, each example of a lifecycle follows broadly the same points from conception to sharing the final results. The stages common at any one institution determine th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support the institution provides to its community</a:t>
            </a:r>
            <a:r>
              <a:rPr lang="en-CA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CA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CA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C5C2E-7EA9-3F24-FB8B-32A87F7A3657}"/>
              </a:ext>
            </a:extLst>
          </p:cNvPr>
          <p:cNvSpPr txBox="1"/>
          <p:nvPr/>
        </p:nvSpPr>
        <p:spPr>
          <a:xfrm>
            <a:off x="747918" y="5839968"/>
            <a:ext cx="107003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Claire Sewell,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No-Nonsense Guide to Research Support and Scholarly Communication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(London: Facet Publishing, 2020), 8.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F2D4C-A877-C992-3611-747D593CDB58}"/>
              </a:ext>
            </a:extLst>
          </p:cNvPr>
          <p:cNvSpPr txBox="1"/>
          <p:nvPr/>
        </p:nvSpPr>
        <p:spPr>
          <a:xfrm>
            <a:off x="444024" y="975361"/>
            <a:ext cx="554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research </a:t>
            </a:r>
            <a:r>
              <a:rPr lang="en-US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lifecyle</a:t>
            </a:r>
            <a:r>
              <a:rPr 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Contemporary Canadian Art</a:t>
            </a:r>
            <a:endParaRPr lang="en-CA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9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EE56CB-FB5C-02FA-3231-B61E0DCA69AD}"/>
              </a:ext>
            </a:extLst>
          </p:cNvPr>
          <p:cNvSpPr/>
          <p:nvPr/>
        </p:nvSpPr>
        <p:spPr>
          <a:xfrm>
            <a:off x="5246911" y="684438"/>
            <a:ext cx="1850571" cy="14818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B812D-2FB8-870C-9D8D-D1E181A49FD8}"/>
              </a:ext>
            </a:extLst>
          </p:cNvPr>
          <p:cNvSpPr/>
          <p:nvPr/>
        </p:nvSpPr>
        <p:spPr>
          <a:xfrm>
            <a:off x="7478475" y="1283152"/>
            <a:ext cx="1850571" cy="14818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32955-71A4-A2FD-CDB4-7ADD69B79A33}"/>
              </a:ext>
            </a:extLst>
          </p:cNvPr>
          <p:cNvSpPr/>
          <p:nvPr/>
        </p:nvSpPr>
        <p:spPr>
          <a:xfrm>
            <a:off x="7783289" y="3068402"/>
            <a:ext cx="1850571" cy="14818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281BC-5E36-BDF7-7B70-3161DD53DA98}"/>
              </a:ext>
            </a:extLst>
          </p:cNvPr>
          <p:cNvSpPr/>
          <p:nvPr/>
        </p:nvSpPr>
        <p:spPr>
          <a:xfrm>
            <a:off x="7489369" y="4853665"/>
            <a:ext cx="1850571" cy="1481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46D6A-D928-62FB-7705-CD41F2A901D3}"/>
              </a:ext>
            </a:extLst>
          </p:cNvPr>
          <p:cNvSpPr/>
          <p:nvPr/>
        </p:nvSpPr>
        <p:spPr>
          <a:xfrm>
            <a:off x="5246919" y="5147584"/>
            <a:ext cx="1850571" cy="1481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B5B6C-016A-7F79-EF56-A420A992F033}"/>
              </a:ext>
            </a:extLst>
          </p:cNvPr>
          <p:cNvSpPr/>
          <p:nvPr/>
        </p:nvSpPr>
        <p:spPr>
          <a:xfrm>
            <a:off x="2971811" y="1294040"/>
            <a:ext cx="1850571" cy="14818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96E79-B003-88E4-1415-0D94E46EDD7C}"/>
              </a:ext>
            </a:extLst>
          </p:cNvPr>
          <p:cNvSpPr txBox="1"/>
          <p:nvPr/>
        </p:nvSpPr>
        <p:spPr>
          <a:xfrm>
            <a:off x="5339258" y="1008991"/>
            <a:ext cx="1673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Initial idea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 question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30B9E-EC92-4CD4-D973-1EF827C7DD44}"/>
              </a:ext>
            </a:extLst>
          </p:cNvPr>
          <p:cNvSpPr txBox="1"/>
          <p:nvPr/>
        </p:nvSpPr>
        <p:spPr>
          <a:xfrm>
            <a:off x="7870372" y="1654623"/>
            <a:ext cx="106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design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448E2-1D6C-5DBD-5861-BBD2C4A8B014}"/>
              </a:ext>
            </a:extLst>
          </p:cNvPr>
          <p:cNvSpPr txBox="1"/>
          <p:nvPr/>
        </p:nvSpPr>
        <p:spPr>
          <a:xfrm>
            <a:off x="8011881" y="3439869"/>
            <a:ext cx="132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create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BE84A-AA8E-2529-5979-EED26B50A76A}"/>
              </a:ext>
            </a:extLst>
          </p:cNvPr>
          <p:cNvSpPr txBox="1"/>
          <p:nvPr/>
        </p:nvSpPr>
        <p:spPr>
          <a:xfrm>
            <a:off x="7830578" y="5131296"/>
            <a:ext cx="1166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Reflection (successes &amp; failures)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C1076-339A-427F-492A-ABC334CE40DA}"/>
              </a:ext>
            </a:extLst>
          </p:cNvPr>
          <p:cNvSpPr txBox="1"/>
          <p:nvPr/>
        </p:nvSpPr>
        <p:spPr>
          <a:xfrm>
            <a:off x="3341910" y="1687282"/>
            <a:ext cx="117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Reuse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inspire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14132-CD67-BEEE-ED65-315B353AEEFF}"/>
              </a:ext>
            </a:extLst>
          </p:cNvPr>
          <p:cNvSpPr txBox="1"/>
          <p:nvPr/>
        </p:nvSpPr>
        <p:spPr>
          <a:xfrm>
            <a:off x="5508170" y="5475511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</a:p>
          <a:p>
            <a:pPr algn="ctr"/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089080-D7DF-59FD-B322-179800A7B470}"/>
              </a:ext>
            </a:extLst>
          </p:cNvPr>
          <p:cNvSpPr/>
          <p:nvPr/>
        </p:nvSpPr>
        <p:spPr>
          <a:xfrm>
            <a:off x="2634356" y="3047398"/>
            <a:ext cx="1850571" cy="1481818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C55DE5-259B-5A37-FCF0-129194C4ACE5}"/>
              </a:ext>
            </a:extLst>
          </p:cNvPr>
          <p:cNvSpPr/>
          <p:nvPr/>
        </p:nvSpPr>
        <p:spPr>
          <a:xfrm>
            <a:off x="2971804" y="4788354"/>
            <a:ext cx="1850571" cy="1481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ED778A-249E-19D4-696E-C14CAB4CBEDD}"/>
              </a:ext>
            </a:extLst>
          </p:cNvPr>
          <p:cNvSpPr txBox="1"/>
          <p:nvPr/>
        </p:nvSpPr>
        <p:spPr>
          <a:xfrm>
            <a:off x="3058881" y="3548741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4DB7E4-A647-7998-92BD-11B926845ED2}"/>
              </a:ext>
            </a:extLst>
          </p:cNvPr>
          <p:cNvSpPr txBox="1"/>
          <p:nvPr/>
        </p:nvSpPr>
        <p:spPr>
          <a:xfrm>
            <a:off x="3211667" y="5218013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Preserve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document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2FE9553-B486-05C2-3A4A-0963BC8BA896}"/>
              </a:ext>
            </a:extLst>
          </p:cNvPr>
          <p:cNvSpPr/>
          <p:nvPr/>
        </p:nvSpPr>
        <p:spPr>
          <a:xfrm>
            <a:off x="6758149" y="889706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ADD89C6-815F-86D6-3120-4984748D85C4}"/>
              </a:ext>
            </a:extLst>
          </p:cNvPr>
          <p:cNvSpPr/>
          <p:nvPr/>
        </p:nvSpPr>
        <p:spPr>
          <a:xfrm rot="5400000">
            <a:off x="9096693" y="1473023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1DD5CC5-A633-D088-0390-7B40EF051571}"/>
              </a:ext>
            </a:extLst>
          </p:cNvPr>
          <p:cNvSpPr/>
          <p:nvPr/>
        </p:nvSpPr>
        <p:spPr>
          <a:xfrm rot="5400000">
            <a:off x="9406747" y="4326576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BD2886E2-376E-AC9D-4B6E-8F270B527134}"/>
              </a:ext>
            </a:extLst>
          </p:cNvPr>
          <p:cNvSpPr/>
          <p:nvPr/>
        </p:nvSpPr>
        <p:spPr>
          <a:xfrm rot="10800000">
            <a:off x="9033635" y="6192160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08FE156-2E90-96D2-E950-2D41F28C51A0}"/>
              </a:ext>
            </a:extLst>
          </p:cNvPr>
          <p:cNvSpPr/>
          <p:nvPr/>
        </p:nvSpPr>
        <p:spPr>
          <a:xfrm rot="10800000">
            <a:off x="5402322" y="6449665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07F2200-477B-80F7-A472-517A98F32934}"/>
              </a:ext>
            </a:extLst>
          </p:cNvPr>
          <p:cNvSpPr/>
          <p:nvPr/>
        </p:nvSpPr>
        <p:spPr>
          <a:xfrm rot="16200000">
            <a:off x="3032248" y="6087058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1DE3146-0D7B-8D5A-511B-A10B8708CAD4}"/>
              </a:ext>
            </a:extLst>
          </p:cNvPr>
          <p:cNvSpPr/>
          <p:nvPr/>
        </p:nvSpPr>
        <p:spPr>
          <a:xfrm rot="16200000">
            <a:off x="2722192" y="3223006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801CE23-C1D1-6D73-66BF-9890EB13F49E}"/>
              </a:ext>
            </a:extLst>
          </p:cNvPr>
          <p:cNvSpPr/>
          <p:nvPr/>
        </p:nvSpPr>
        <p:spPr>
          <a:xfrm>
            <a:off x="3084797" y="1388952"/>
            <a:ext cx="1681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49FCC8-9C67-392D-7A59-BAADEF8288BF}"/>
              </a:ext>
            </a:extLst>
          </p:cNvPr>
          <p:cNvSpPr txBox="1"/>
          <p:nvPr/>
        </p:nvSpPr>
        <p:spPr>
          <a:xfrm>
            <a:off x="7172569" y="712185"/>
            <a:ext cx="4147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The spark of an original thought or question:</a:t>
            </a:r>
            <a:br>
              <a:rPr lang="en-US" sz="1400" dirty="0"/>
            </a:br>
            <a:r>
              <a:rPr lang="en-US" sz="1400" dirty="0"/>
              <a:t> Often in relation (or in reaction) to something else </a:t>
            </a:r>
            <a:endParaRPr lang="en-CA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53E3B3-DB94-C8BC-5F6E-43617B244A70}"/>
              </a:ext>
            </a:extLst>
          </p:cNvPr>
          <p:cNvSpPr txBox="1"/>
          <p:nvPr/>
        </p:nvSpPr>
        <p:spPr>
          <a:xfrm>
            <a:off x="9401489" y="1230097"/>
            <a:ext cx="26433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Preparatory groundwork: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Grant writing / lit. review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Identifying objectives &amp; goals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Defining the project’s scope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Identifying research methods &amp; potential collaborators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Research ethics approval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88B7F9-B342-9844-05A0-95F2FD611F61}"/>
              </a:ext>
            </a:extLst>
          </p:cNvPr>
          <p:cNvSpPr txBox="1"/>
          <p:nvPr/>
        </p:nvSpPr>
        <p:spPr>
          <a:xfrm>
            <a:off x="9658990" y="2948532"/>
            <a:ext cx="2513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Carrying out research: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Archival, bibliographic, historic research,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Writing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Experimentation &amp; </a:t>
            </a:r>
            <a:br>
              <a:rPr lang="en-US" sz="1400" dirty="0"/>
            </a:br>
            <a:r>
              <a:rPr lang="en-US" sz="1400" dirty="0"/>
              <a:t>artmaking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31EE02-8F41-2DE3-EE60-DA7300F87724}"/>
              </a:ext>
            </a:extLst>
          </p:cNvPr>
          <p:cNvSpPr txBox="1"/>
          <p:nvPr/>
        </p:nvSpPr>
        <p:spPr>
          <a:xfrm>
            <a:off x="9390990" y="4835136"/>
            <a:ext cx="2781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Checking in: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Analyzing progress with</a:t>
            </a:r>
            <a:br>
              <a:rPr lang="en-US" sz="1400" dirty="0"/>
            </a:br>
            <a:r>
              <a:rPr lang="en-US" sz="1400" dirty="0"/>
              <a:t>original objectives &amp; goals,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Feedback from collaborators</a:t>
            </a:r>
            <a:br>
              <a:rPr lang="en-US" sz="1400" dirty="0"/>
            </a:br>
            <a:r>
              <a:rPr lang="en-US" sz="1400" dirty="0"/>
              <a:t>or colleagues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Dealing with setbacks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60B514-53FC-047C-03D4-2547071A27F8}"/>
              </a:ext>
            </a:extLst>
          </p:cNvPr>
          <p:cNvSpPr txBox="1"/>
          <p:nvPr/>
        </p:nvSpPr>
        <p:spPr>
          <a:xfrm>
            <a:off x="5108772" y="3673792"/>
            <a:ext cx="2207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Going public: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Publishing blogs, articles, book chapters, monographs, etc.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Exhibitions, talks, performances, etc.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6CFCF-B7E6-B556-1616-38418804FE5D}"/>
              </a:ext>
            </a:extLst>
          </p:cNvPr>
          <p:cNvSpPr txBox="1"/>
          <p:nvPr/>
        </p:nvSpPr>
        <p:spPr>
          <a:xfrm>
            <a:off x="647145" y="4793138"/>
            <a:ext cx="22078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It’s a keeper: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Add to a collection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Legal deposit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Self-archive in institutional repository, professional website or other online resources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F0532-265A-46A4-6B32-E6139979046D}"/>
              </a:ext>
            </a:extLst>
          </p:cNvPr>
          <p:cNvSpPr txBox="1"/>
          <p:nvPr/>
        </p:nvSpPr>
        <p:spPr>
          <a:xfrm>
            <a:off x="368626" y="3011641"/>
            <a:ext cx="22078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It’s worth highlighting: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Book launches, interviews or other public activities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Submit for reviews, awards,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Distribution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CA1265-3CFE-63DF-FDE3-22A306E6E54E}"/>
              </a:ext>
            </a:extLst>
          </p:cNvPr>
          <p:cNvSpPr txBox="1"/>
          <p:nvPr/>
        </p:nvSpPr>
        <p:spPr>
          <a:xfrm>
            <a:off x="836059" y="1452847"/>
            <a:ext cx="1850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Sharing: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Open 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CC licensing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Online presence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9F1359-630B-708D-F02E-ED12E1FBCA13}"/>
              </a:ext>
            </a:extLst>
          </p:cNvPr>
          <p:cNvSpPr txBox="1"/>
          <p:nvPr/>
        </p:nvSpPr>
        <p:spPr>
          <a:xfrm>
            <a:off x="204724" y="6463860"/>
            <a:ext cx="28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Fig. 4.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Research lifecycle (Visual arts)</a:t>
            </a:r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322421-9361-A3AD-E77F-378D66873D19}"/>
              </a:ext>
            </a:extLst>
          </p:cNvPr>
          <p:cNvSpPr txBox="1"/>
          <p:nvPr/>
        </p:nvSpPr>
        <p:spPr>
          <a:xfrm>
            <a:off x="402766" y="642389"/>
            <a:ext cx="467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research lifecycle for the visual arts</a:t>
            </a:r>
          </a:p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(proposed)</a:t>
            </a:r>
          </a:p>
        </p:txBody>
      </p:sp>
    </p:spTree>
    <p:extLst>
      <p:ext uri="{BB962C8B-B14F-4D97-AF65-F5344CB8AC3E}">
        <p14:creationId xmlns:p14="http://schemas.microsoft.com/office/powerpoint/2010/main" val="26886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9846</TotalTime>
  <Words>1416</Words>
  <Application>Microsoft Office PowerPoint</Application>
  <PresentationFormat>Widescreen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Tw Cen MT</vt:lpstr>
      <vt:lpstr>Wingdings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Latour</dc:creator>
  <cp:lastModifiedBy>John Latour</cp:lastModifiedBy>
  <cp:revision>173</cp:revision>
  <cp:lastPrinted>2023-06-23T16:25:00Z</cp:lastPrinted>
  <dcterms:created xsi:type="dcterms:W3CDTF">2023-06-10T18:41:21Z</dcterms:created>
  <dcterms:modified xsi:type="dcterms:W3CDTF">2023-10-05T16:12:35Z</dcterms:modified>
</cp:coreProperties>
</file>